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2" r:id="rId1"/>
    <p:sldMasterId id="2147484010" r:id="rId2"/>
  </p:sldMasterIdLst>
  <p:notesMasterIdLst>
    <p:notesMasterId r:id="rId10"/>
  </p:notesMasterIdLst>
  <p:handoutMasterIdLst>
    <p:handoutMasterId r:id="rId11"/>
  </p:handoutMasterIdLst>
  <p:sldIdLst>
    <p:sldId id="289" r:id="rId3"/>
    <p:sldId id="288" r:id="rId4"/>
    <p:sldId id="292" r:id="rId5"/>
    <p:sldId id="290" r:id="rId6"/>
    <p:sldId id="297" r:id="rId7"/>
    <p:sldId id="298" r:id="rId8"/>
    <p:sldId id="293" r:id="rId9"/>
  </p:sldIdLst>
  <p:sldSz cx="9144000" cy="6858000" type="screen4x3"/>
  <p:notesSz cx="9928225" cy="6797675"/>
  <p:defaultTextStyle>
    <a:defPPr>
      <a:defRPr lang="en-US"/>
    </a:defPPr>
    <a:lvl1pPr algn="l" rtl="0" eaLnBrk="0" fontAlgn="base" hangingPunct="0">
      <a:spcBef>
        <a:spcPct val="0"/>
      </a:spcBef>
      <a:spcAft>
        <a:spcPct val="0"/>
      </a:spcAft>
      <a:defRPr sz="22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mn-cs"/>
      </a:defRPr>
    </a:lvl5pPr>
    <a:lvl6pPr marL="2286000" algn="l" defTabSz="914400" rtl="0" eaLnBrk="1" latinLnBrk="0" hangingPunct="1">
      <a:defRPr sz="2200" kern="1200">
        <a:solidFill>
          <a:schemeClr val="tx1"/>
        </a:solidFill>
        <a:latin typeface="Verdana" panose="020B0604030504040204" pitchFamily="34" charset="0"/>
        <a:ea typeface="+mn-ea"/>
        <a:cs typeface="+mn-cs"/>
      </a:defRPr>
    </a:lvl6pPr>
    <a:lvl7pPr marL="2743200" algn="l" defTabSz="914400" rtl="0" eaLnBrk="1" latinLnBrk="0" hangingPunct="1">
      <a:defRPr sz="2200" kern="1200">
        <a:solidFill>
          <a:schemeClr val="tx1"/>
        </a:solidFill>
        <a:latin typeface="Verdana" panose="020B0604030504040204" pitchFamily="34" charset="0"/>
        <a:ea typeface="+mn-ea"/>
        <a:cs typeface="+mn-cs"/>
      </a:defRPr>
    </a:lvl7pPr>
    <a:lvl8pPr marL="3200400" algn="l" defTabSz="914400" rtl="0" eaLnBrk="1" latinLnBrk="0" hangingPunct="1">
      <a:defRPr sz="2200" kern="1200">
        <a:solidFill>
          <a:schemeClr val="tx1"/>
        </a:solidFill>
        <a:latin typeface="Verdana" panose="020B0604030504040204" pitchFamily="34" charset="0"/>
        <a:ea typeface="+mn-ea"/>
        <a:cs typeface="+mn-cs"/>
      </a:defRPr>
    </a:lvl8pPr>
    <a:lvl9pPr marL="3657600" algn="l" defTabSz="914400" rtl="0" eaLnBrk="1" latinLnBrk="0" hangingPunct="1">
      <a:defRPr sz="2200" kern="1200">
        <a:solidFill>
          <a:schemeClr val="tx1"/>
        </a:solidFill>
        <a:latin typeface="Verdana" panose="020B0604030504040204" pitchFamily="34" charset="0"/>
        <a:ea typeface="+mn-ea"/>
        <a:cs typeface="+mn-cs"/>
      </a:defRPr>
    </a:lvl9pPr>
  </p:defaultTextStyle>
  <p:extLst>
    <p:ext uri="{521415D9-36F7-43E2-AB2F-B90AF26B5E84}">
      <p14:sectionLst xmlns:p14="http://schemas.microsoft.com/office/powerpoint/2010/main">
        <p14:section name="Titelfolie" id="{73F63141-90B4-4DCF-A536-759FA5CAD3E6}">
          <p14:sldIdLst>
            <p14:sldId id="289"/>
          </p14:sldIdLst>
        </p14:section>
        <p14:section name="Bilanzzahlen" id="{B5D903A9-4AE1-4612-AEBE-E31FF2736C80}">
          <p14:sldIdLst>
            <p14:sldId id="288"/>
            <p14:sldId id="292"/>
            <p14:sldId id="290"/>
          </p14:sldIdLst>
        </p14:section>
        <p14:section name="Mitgliederzahlen" id="{32CA900E-E3EA-4E33-8F2B-7CD2D6658B6E}">
          <p14:sldIdLst>
            <p14:sldId id="297"/>
            <p14:sldId id="298"/>
          </p14:sldIdLst>
        </p14:section>
        <p14:section name="Fazit" id="{D8777B3E-1D64-468B-A283-2A6CD4CD5DC2}">
          <p14:sldIdLst>
            <p14:sldId id="2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3933" autoAdjust="0"/>
  </p:normalViewPr>
  <p:slideViewPr>
    <p:cSldViewPr>
      <p:cViewPr varScale="1">
        <p:scale>
          <a:sx n="112" d="100"/>
          <a:sy n="112" d="100"/>
        </p:scale>
        <p:origin x="16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e-DE"/>
              <a:t>Kontoguthaben</a:t>
            </a:r>
          </a:p>
        </c:rich>
      </c:tx>
      <c:layout>
        <c:manualLayout>
          <c:xMode val="edge"/>
          <c:yMode val="edge"/>
          <c:x val="0.38114058398950129"/>
          <c:y val="1.874999999999999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Kontoguthaben</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strRef>
              <c:f>Tabelle1!$A$2:$A$7</c:f>
              <c:strCache>
                <c:ptCount val="6"/>
                <c:pt idx="0">
                  <c:v>30.06.2018</c:v>
                </c:pt>
                <c:pt idx="1">
                  <c:v>30.06.2019</c:v>
                </c:pt>
                <c:pt idx="2">
                  <c:v>30.06.2020</c:v>
                </c:pt>
                <c:pt idx="3">
                  <c:v>30.06.2021</c:v>
                </c:pt>
                <c:pt idx="4">
                  <c:v>30.06.2022</c:v>
                </c:pt>
                <c:pt idx="5">
                  <c:v>30.06.2023</c:v>
                </c:pt>
              </c:strCache>
            </c:strRef>
          </c:cat>
          <c:val>
            <c:numRef>
              <c:f>Tabelle1!$B$2:$B$7</c:f>
              <c:numCache>
                <c:formatCode>_("€"* #,##0.00_);_("€"* \(#,##0.00\);_("€"* "-"??_);_(@_)</c:formatCode>
                <c:ptCount val="6"/>
                <c:pt idx="0">
                  <c:v>43787</c:v>
                </c:pt>
                <c:pt idx="1">
                  <c:v>42674</c:v>
                </c:pt>
                <c:pt idx="2">
                  <c:v>26120</c:v>
                </c:pt>
                <c:pt idx="3">
                  <c:v>19737</c:v>
                </c:pt>
                <c:pt idx="4">
                  <c:v>59475</c:v>
                </c:pt>
                <c:pt idx="5">
                  <c:v>32948</c:v>
                </c:pt>
              </c:numCache>
            </c:numRef>
          </c:val>
          <c:smooth val="0"/>
          <c:extLst>
            <c:ext xmlns:c16="http://schemas.microsoft.com/office/drawing/2014/chart" uri="{C3380CC4-5D6E-409C-BE32-E72D297353CC}">
              <c16:uniqueId val="{00000000-7D0B-4CA8-BF00-D2D892EDA4DF}"/>
            </c:ext>
          </c:extLst>
        </c:ser>
        <c:dLbls>
          <c:showLegendKey val="0"/>
          <c:showVal val="0"/>
          <c:showCatName val="0"/>
          <c:showSerName val="0"/>
          <c:showPercent val="0"/>
          <c:showBubbleSize val="0"/>
        </c:dLbls>
        <c:smooth val="0"/>
        <c:axId val="1196142072"/>
        <c:axId val="1196137152"/>
      </c:lineChart>
      <c:catAx>
        <c:axId val="11961420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1196137152"/>
        <c:crosses val="autoZero"/>
        <c:auto val="1"/>
        <c:lblAlgn val="ctr"/>
        <c:lblOffset val="100"/>
        <c:noMultiLvlLbl val="0"/>
      </c:catAx>
      <c:valAx>
        <c:axId val="1196137152"/>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1196142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r>
              <a:rPr lang="de-DE" dirty="0">
                <a:solidFill>
                  <a:srgbClr val="C00000"/>
                </a:solidFill>
              </a:rPr>
              <a:t>Eigenkapital / Vereinswert</a:t>
            </a:r>
          </a:p>
        </c:rich>
      </c:tx>
      <c:layout>
        <c:manualLayout>
          <c:xMode val="edge"/>
          <c:yMode val="edge"/>
          <c:x val="0.18330299201229575"/>
          <c:y val="2.294916966897857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C00000"/>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Kontoguthaben</c:v>
                </c:pt>
              </c:strCache>
            </c:strRef>
          </c:tx>
          <c:spPr>
            <a:ln w="31750" cap="rnd">
              <a:solidFill>
                <a:srgbClr val="C00000"/>
              </a:solidFill>
              <a:round/>
            </a:ln>
            <a:effectLst>
              <a:outerShdw blurRad="40000" dist="23000" dir="5400000" rotWithShape="0">
                <a:srgbClr val="000000">
                  <a:alpha val="35000"/>
                </a:srgbClr>
              </a:outerShdw>
            </a:effectLst>
          </c:spPr>
          <c:marker>
            <c:symbol val="none"/>
          </c:marker>
          <c:cat>
            <c:strRef>
              <c:f>Tabelle1!$A$2:$A$7</c:f>
              <c:strCache>
                <c:ptCount val="6"/>
                <c:pt idx="0">
                  <c:v>30.06.2018</c:v>
                </c:pt>
                <c:pt idx="1">
                  <c:v>30.06.2019</c:v>
                </c:pt>
                <c:pt idx="2">
                  <c:v>30.06.2020</c:v>
                </c:pt>
                <c:pt idx="3">
                  <c:v>30.06.2021</c:v>
                </c:pt>
                <c:pt idx="4">
                  <c:v>30.06.2022</c:v>
                </c:pt>
                <c:pt idx="5">
                  <c:v>30.06.2023</c:v>
                </c:pt>
              </c:strCache>
            </c:strRef>
          </c:cat>
          <c:val>
            <c:numRef>
              <c:f>Tabelle1!$B$2:$B$7</c:f>
              <c:numCache>
                <c:formatCode>_("€"* #,##0.00_);_("€"* \(#,##0.00\);_("€"* "-"??_);_(@_)</c:formatCode>
                <c:ptCount val="6"/>
                <c:pt idx="0">
                  <c:v>78141</c:v>
                </c:pt>
                <c:pt idx="1">
                  <c:v>84891</c:v>
                </c:pt>
                <c:pt idx="2">
                  <c:v>84280</c:v>
                </c:pt>
                <c:pt idx="3">
                  <c:v>63440</c:v>
                </c:pt>
                <c:pt idx="4">
                  <c:v>120050</c:v>
                </c:pt>
                <c:pt idx="5">
                  <c:v>124157</c:v>
                </c:pt>
              </c:numCache>
            </c:numRef>
          </c:val>
          <c:smooth val="0"/>
          <c:extLst>
            <c:ext xmlns:c16="http://schemas.microsoft.com/office/drawing/2014/chart" uri="{C3380CC4-5D6E-409C-BE32-E72D297353CC}">
              <c16:uniqueId val="{00000000-AE65-46D7-9877-6F1F61EF801A}"/>
            </c:ext>
          </c:extLst>
        </c:ser>
        <c:dLbls>
          <c:showLegendKey val="0"/>
          <c:showVal val="0"/>
          <c:showCatName val="0"/>
          <c:showSerName val="0"/>
          <c:showPercent val="0"/>
          <c:showBubbleSize val="0"/>
        </c:dLbls>
        <c:smooth val="0"/>
        <c:axId val="1196142072"/>
        <c:axId val="1196137152"/>
      </c:lineChart>
      <c:catAx>
        <c:axId val="11961420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de-DE"/>
          </a:p>
        </c:txPr>
        <c:crossAx val="1196137152"/>
        <c:crosses val="autoZero"/>
        <c:auto val="1"/>
        <c:lblAlgn val="ctr"/>
        <c:lblOffset val="100"/>
        <c:noMultiLvlLbl val="0"/>
      </c:catAx>
      <c:valAx>
        <c:axId val="1196137152"/>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de-DE"/>
          </a:p>
        </c:txPr>
        <c:crossAx val="1196142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de-DE" sz="1000" dirty="0">
                <a:solidFill>
                  <a:schemeClr val="tx1"/>
                </a:solidFill>
              </a:rPr>
              <a:t>Jahresüberschuss</a:t>
            </a:r>
          </a:p>
        </c:rich>
      </c:tx>
      <c:layout>
        <c:manualLayout>
          <c:xMode val="edge"/>
          <c:yMode val="edge"/>
          <c:x val="0.33472620224002864"/>
          <c:y val="2.294921977172563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Kontoguthaben</c:v>
                </c:pt>
              </c:strCache>
            </c:strRef>
          </c:tx>
          <c:spPr>
            <a:ln w="31750" cap="rnd">
              <a:solidFill>
                <a:srgbClr val="0070C0"/>
              </a:solidFill>
              <a:round/>
            </a:ln>
            <a:effectLst>
              <a:outerShdw blurRad="40000" dist="23000" dir="5400000" rotWithShape="0">
                <a:srgbClr val="000000">
                  <a:alpha val="35000"/>
                </a:srgbClr>
              </a:outerShdw>
            </a:effectLst>
          </c:spPr>
          <c:marker>
            <c:symbol val="none"/>
          </c:marker>
          <c:cat>
            <c:strRef>
              <c:f>Tabelle1!$A$2:$A$7</c:f>
              <c:strCache>
                <c:ptCount val="6"/>
                <c:pt idx="0">
                  <c:v>30.06.2018</c:v>
                </c:pt>
                <c:pt idx="1">
                  <c:v>30.06.2019</c:v>
                </c:pt>
                <c:pt idx="2">
                  <c:v>30.06.2020</c:v>
                </c:pt>
                <c:pt idx="3">
                  <c:v>30.06.2021</c:v>
                </c:pt>
                <c:pt idx="4">
                  <c:v>30.06.2022</c:v>
                </c:pt>
                <c:pt idx="5">
                  <c:v>30.06.2023</c:v>
                </c:pt>
              </c:strCache>
            </c:strRef>
          </c:cat>
          <c:val>
            <c:numRef>
              <c:f>Tabelle1!$B$2:$B$7</c:f>
              <c:numCache>
                <c:formatCode>_("€"* #,##0.00_);_("€"* \(#,##0.00\);_("€"* "-"??_);_(@_)</c:formatCode>
                <c:ptCount val="6"/>
                <c:pt idx="0">
                  <c:v>16988</c:v>
                </c:pt>
                <c:pt idx="1">
                  <c:v>6749</c:v>
                </c:pt>
                <c:pt idx="2">
                  <c:v>-610</c:v>
                </c:pt>
                <c:pt idx="3">
                  <c:v>-20840</c:v>
                </c:pt>
                <c:pt idx="4">
                  <c:v>30609</c:v>
                </c:pt>
                <c:pt idx="5">
                  <c:v>4108</c:v>
                </c:pt>
              </c:numCache>
            </c:numRef>
          </c:val>
          <c:smooth val="0"/>
          <c:extLst>
            <c:ext xmlns:c16="http://schemas.microsoft.com/office/drawing/2014/chart" uri="{C3380CC4-5D6E-409C-BE32-E72D297353CC}">
              <c16:uniqueId val="{00000000-5AD9-4554-967B-8AB07A887CE1}"/>
            </c:ext>
          </c:extLst>
        </c:ser>
        <c:dLbls>
          <c:showLegendKey val="0"/>
          <c:showVal val="0"/>
          <c:showCatName val="0"/>
          <c:showSerName val="0"/>
          <c:showPercent val="0"/>
          <c:showBubbleSize val="0"/>
        </c:dLbls>
        <c:smooth val="0"/>
        <c:axId val="1196142072"/>
        <c:axId val="1196137152"/>
      </c:lineChart>
      <c:catAx>
        <c:axId val="11961420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de-DE"/>
          </a:p>
        </c:txPr>
        <c:crossAx val="1196137152"/>
        <c:crosses val="autoZero"/>
        <c:auto val="1"/>
        <c:lblAlgn val="ctr"/>
        <c:lblOffset val="100"/>
        <c:noMultiLvlLbl val="0"/>
      </c:catAx>
      <c:valAx>
        <c:axId val="1196137152"/>
        <c:scaling>
          <c:orientation val="minMax"/>
        </c:scaling>
        <c:delete val="0"/>
        <c:axPos val="l"/>
        <c:majorGridlines>
          <c:spPr>
            <a:ln w="9525" cap="flat" cmpd="sng" algn="ctr">
              <a:solidFill>
                <a:schemeClr val="tx1"/>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crossAx val="1196142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C00000"/>
                </a:solidFill>
                <a:latin typeface="+mn-lt"/>
                <a:ea typeface="+mn-ea"/>
                <a:cs typeface="+mn-cs"/>
              </a:defRPr>
            </a:pPr>
            <a:r>
              <a:rPr lang="de-DE" sz="1200" dirty="0">
                <a:solidFill>
                  <a:srgbClr val="C00000"/>
                </a:solidFill>
              </a:rPr>
              <a:t>Allg. Kosten Sportbetrieb</a:t>
            </a:r>
          </a:p>
        </c:rich>
      </c:tx>
      <c:layout>
        <c:manualLayout>
          <c:xMode val="edge"/>
          <c:yMode val="edge"/>
          <c:x val="0.18330299201229575"/>
          <c:y val="2.2949169668978579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C00000"/>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Kontoguthaben</c:v>
                </c:pt>
              </c:strCache>
            </c:strRef>
          </c:tx>
          <c:spPr>
            <a:ln w="31750" cap="rnd">
              <a:solidFill>
                <a:srgbClr val="C00000"/>
              </a:solidFill>
              <a:round/>
            </a:ln>
            <a:effectLst>
              <a:outerShdw blurRad="40000" dist="23000" dir="5400000" rotWithShape="0">
                <a:srgbClr val="000000">
                  <a:alpha val="35000"/>
                </a:srgbClr>
              </a:outerShdw>
            </a:effectLst>
          </c:spPr>
          <c:marker>
            <c:symbol val="none"/>
          </c:marker>
          <c:cat>
            <c:strRef>
              <c:f>Tabelle1!$A$2:$A$7</c:f>
              <c:strCache>
                <c:ptCount val="6"/>
                <c:pt idx="0">
                  <c:v>30.06.2018</c:v>
                </c:pt>
                <c:pt idx="1">
                  <c:v>30.06.2019</c:v>
                </c:pt>
                <c:pt idx="2">
                  <c:v>30.06.2020</c:v>
                </c:pt>
                <c:pt idx="3">
                  <c:v>30.06.2021</c:v>
                </c:pt>
                <c:pt idx="4">
                  <c:v>30.06.2022</c:v>
                </c:pt>
                <c:pt idx="5">
                  <c:v>30.06.2023</c:v>
                </c:pt>
              </c:strCache>
            </c:strRef>
          </c:cat>
          <c:val>
            <c:numRef>
              <c:f>Tabelle1!$B$2:$B$7</c:f>
              <c:numCache>
                <c:formatCode>_("€"* #,##0.00_);_("€"* \(#,##0.00\);_("€"* "-"??_);_(@_)</c:formatCode>
                <c:ptCount val="6"/>
                <c:pt idx="0">
                  <c:v>11485</c:v>
                </c:pt>
                <c:pt idx="1">
                  <c:v>27297</c:v>
                </c:pt>
                <c:pt idx="2">
                  <c:v>27135</c:v>
                </c:pt>
                <c:pt idx="3">
                  <c:v>28632</c:v>
                </c:pt>
                <c:pt idx="4">
                  <c:v>46167</c:v>
                </c:pt>
                <c:pt idx="5">
                  <c:v>67671</c:v>
                </c:pt>
              </c:numCache>
            </c:numRef>
          </c:val>
          <c:smooth val="0"/>
          <c:extLst>
            <c:ext xmlns:c16="http://schemas.microsoft.com/office/drawing/2014/chart" uri="{C3380CC4-5D6E-409C-BE32-E72D297353CC}">
              <c16:uniqueId val="{00000000-E5D4-4019-9994-46A4F17A315A}"/>
            </c:ext>
          </c:extLst>
        </c:ser>
        <c:dLbls>
          <c:showLegendKey val="0"/>
          <c:showVal val="0"/>
          <c:showCatName val="0"/>
          <c:showSerName val="0"/>
          <c:showPercent val="0"/>
          <c:showBubbleSize val="0"/>
        </c:dLbls>
        <c:smooth val="0"/>
        <c:axId val="1196142072"/>
        <c:axId val="1196137152"/>
      </c:lineChart>
      <c:catAx>
        <c:axId val="11961420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rgbClr val="C00000"/>
                </a:solidFill>
                <a:latin typeface="+mn-lt"/>
                <a:ea typeface="+mn-ea"/>
                <a:cs typeface="+mn-cs"/>
              </a:defRPr>
            </a:pPr>
            <a:endParaRPr lang="de-DE"/>
          </a:p>
        </c:txPr>
        <c:crossAx val="1196137152"/>
        <c:crosses val="autoZero"/>
        <c:auto val="1"/>
        <c:lblAlgn val="ctr"/>
        <c:lblOffset val="100"/>
        <c:noMultiLvlLbl val="0"/>
      </c:catAx>
      <c:valAx>
        <c:axId val="1196137152"/>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C00000"/>
                </a:solidFill>
                <a:latin typeface="+mn-lt"/>
                <a:ea typeface="+mn-ea"/>
                <a:cs typeface="+mn-cs"/>
              </a:defRPr>
            </a:pPr>
            <a:endParaRPr lang="de-DE"/>
          </a:p>
        </c:txPr>
        <c:crossAx val="1196142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070C0"/>
                </a:solidFill>
                <a:latin typeface="+mn-lt"/>
                <a:ea typeface="+mn-ea"/>
                <a:cs typeface="+mn-cs"/>
              </a:defRPr>
            </a:pPr>
            <a:r>
              <a:rPr lang="de-DE" sz="1200" dirty="0">
                <a:solidFill>
                  <a:srgbClr val="0070C0"/>
                </a:solidFill>
              </a:rPr>
              <a:t>Hallennutzungsgebühren</a:t>
            </a:r>
          </a:p>
        </c:rich>
      </c:tx>
      <c:layout>
        <c:manualLayout>
          <c:xMode val="edge"/>
          <c:yMode val="edge"/>
          <c:x val="0.18330299201229575"/>
          <c:y val="2.2949169668978579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de-DE"/>
        </a:p>
      </c:txPr>
    </c:title>
    <c:autoTitleDeleted val="0"/>
    <c:plotArea>
      <c:layout>
        <c:manualLayout>
          <c:layoutTarget val="inner"/>
          <c:xMode val="edge"/>
          <c:yMode val="edge"/>
          <c:x val="0.19204050305658041"/>
          <c:y val="0.33300202093947234"/>
          <c:w val="0.75779746676361548"/>
          <c:h val="0.56088278551060466"/>
        </c:manualLayout>
      </c:layout>
      <c:lineChart>
        <c:grouping val="standard"/>
        <c:varyColors val="0"/>
        <c:ser>
          <c:idx val="0"/>
          <c:order val="0"/>
          <c:tx>
            <c:strRef>
              <c:f>Tabelle1!$B$1</c:f>
              <c:strCache>
                <c:ptCount val="1"/>
                <c:pt idx="0">
                  <c:v>Kontoguthaben</c:v>
                </c:pt>
              </c:strCache>
            </c:strRef>
          </c:tx>
          <c:spPr>
            <a:ln w="31750" cap="rnd">
              <a:solidFill>
                <a:srgbClr val="0070C0"/>
              </a:solidFill>
              <a:round/>
            </a:ln>
            <a:effectLst>
              <a:outerShdw blurRad="40000" dist="23000" dir="5400000" rotWithShape="0">
                <a:srgbClr val="000000">
                  <a:alpha val="35000"/>
                </a:srgbClr>
              </a:outerShdw>
            </a:effectLst>
          </c:spPr>
          <c:marker>
            <c:symbol val="none"/>
          </c:marker>
          <c:cat>
            <c:strRef>
              <c:f>Tabelle1!$A$2:$A$7</c:f>
              <c:strCache>
                <c:ptCount val="6"/>
                <c:pt idx="0">
                  <c:v>30.06.2018</c:v>
                </c:pt>
                <c:pt idx="1">
                  <c:v>30.06.2019</c:v>
                </c:pt>
                <c:pt idx="2">
                  <c:v>30.06.2020</c:v>
                </c:pt>
                <c:pt idx="3">
                  <c:v>30.06.2021</c:v>
                </c:pt>
                <c:pt idx="4">
                  <c:v>30.06.2022</c:v>
                </c:pt>
                <c:pt idx="5">
                  <c:v>30.06.2023</c:v>
                </c:pt>
              </c:strCache>
            </c:strRef>
          </c:cat>
          <c:val>
            <c:numRef>
              <c:f>Tabelle1!$B$2:$B$7</c:f>
              <c:numCache>
                <c:formatCode>_("€"* #,##0.00_);_("€"* \(#,##0.00\);_("€"* "-"??_);_(@_)</c:formatCode>
                <c:ptCount val="6"/>
                <c:pt idx="0">
                  <c:v>8688</c:v>
                </c:pt>
                <c:pt idx="1">
                  <c:v>9824</c:v>
                </c:pt>
                <c:pt idx="2">
                  <c:v>7319</c:v>
                </c:pt>
                <c:pt idx="3">
                  <c:v>3081</c:v>
                </c:pt>
                <c:pt idx="4">
                  <c:v>5765</c:v>
                </c:pt>
                <c:pt idx="5">
                  <c:v>11866</c:v>
                </c:pt>
              </c:numCache>
            </c:numRef>
          </c:val>
          <c:smooth val="0"/>
          <c:extLst>
            <c:ext xmlns:c16="http://schemas.microsoft.com/office/drawing/2014/chart" uri="{C3380CC4-5D6E-409C-BE32-E72D297353CC}">
              <c16:uniqueId val="{00000000-2A85-4E1B-B098-F57E69BDE36A}"/>
            </c:ext>
          </c:extLst>
        </c:ser>
        <c:dLbls>
          <c:showLegendKey val="0"/>
          <c:showVal val="0"/>
          <c:showCatName val="0"/>
          <c:showSerName val="0"/>
          <c:showPercent val="0"/>
          <c:showBubbleSize val="0"/>
        </c:dLbls>
        <c:smooth val="0"/>
        <c:axId val="1196142072"/>
        <c:axId val="1196137152"/>
      </c:lineChart>
      <c:catAx>
        <c:axId val="11961420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rgbClr val="0070C0"/>
                </a:solidFill>
                <a:latin typeface="+mn-lt"/>
                <a:ea typeface="+mn-ea"/>
                <a:cs typeface="+mn-cs"/>
              </a:defRPr>
            </a:pPr>
            <a:endParaRPr lang="de-DE"/>
          </a:p>
        </c:txPr>
        <c:crossAx val="1196137152"/>
        <c:crosses val="autoZero"/>
        <c:auto val="1"/>
        <c:lblAlgn val="ctr"/>
        <c:lblOffset val="100"/>
        <c:noMultiLvlLbl val="0"/>
      </c:catAx>
      <c:valAx>
        <c:axId val="1196137152"/>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0070C0"/>
                </a:solidFill>
                <a:latin typeface="+mn-lt"/>
                <a:ea typeface="+mn-ea"/>
                <a:cs typeface="+mn-cs"/>
              </a:defRPr>
            </a:pPr>
            <a:endParaRPr lang="de-DE"/>
          </a:p>
        </c:txPr>
        <c:crossAx val="1196142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accent6">
                    <a:lumMod val="75000"/>
                  </a:schemeClr>
                </a:solidFill>
                <a:latin typeface="+mn-lt"/>
                <a:ea typeface="+mn-ea"/>
                <a:cs typeface="+mn-cs"/>
              </a:defRPr>
            </a:pPr>
            <a:r>
              <a:rPr lang="de-DE" sz="1200" dirty="0">
                <a:solidFill>
                  <a:schemeClr val="accent6">
                    <a:lumMod val="75000"/>
                  </a:schemeClr>
                </a:solidFill>
              </a:rPr>
              <a:t>Strom/Wasser</a:t>
            </a:r>
          </a:p>
        </c:rich>
      </c:tx>
      <c:layout>
        <c:manualLayout>
          <c:xMode val="edge"/>
          <c:yMode val="edge"/>
          <c:x val="0.33834917728166319"/>
          <c:y val="8.173893376926373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accent6">
                  <a:lumMod val="7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Kontoguthaben</c:v>
                </c:pt>
              </c:strCache>
            </c:strRef>
          </c:tx>
          <c:spPr>
            <a:ln w="31750" cap="rnd">
              <a:solidFill>
                <a:schemeClr val="accent6">
                  <a:lumMod val="75000"/>
                </a:schemeClr>
              </a:solidFill>
              <a:round/>
            </a:ln>
            <a:effectLst>
              <a:outerShdw blurRad="40000" dist="23000" dir="5400000" rotWithShape="0">
                <a:srgbClr val="000000">
                  <a:alpha val="35000"/>
                </a:srgbClr>
              </a:outerShdw>
            </a:effectLst>
          </c:spPr>
          <c:marker>
            <c:symbol val="none"/>
          </c:marker>
          <c:cat>
            <c:strRef>
              <c:f>Tabelle1!$A$2:$A$7</c:f>
              <c:strCache>
                <c:ptCount val="6"/>
                <c:pt idx="0">
                  <c:v>30.06.2018</c:v>
                </c:pt>
                <c:pt idx="1">
                  <c:v>30.06.2019</c:v>
                </c:pt>
                <c:pt idx="2">
                  <c:v>30.06.2020</c:v>
                </c:pt>
                <c:pt idx="3">
                  <c:v>30.06.2021</c:v>
                </c:pt>
                <c:pt idx="4">
                  <c:v>30.06.2022</c:v>
                </c:pt>
                <c:pt idx="5">
                  <c:v>30.06.2023</c:v>
                </c:pt>
              </c:strCache>
            </c:strRef>
          </c:cat>
          <c:val>
            <c:numRef>
              <c:f>Tabelle1!$B$2:$B$7</c:f>
              <c:numCache>
                <c:formatCode>_("€"* #,##0.00_);_("€"* \(#,##0.00\);_("€"* "-"??_);_(@_)</c:formatCode>
                <c:ptCount val="6"/>
                <c:pt idx="0">
                  <c:v>1871</c:v>
                </c:pt>
                <c:pt idx="1">
                  <c:v>13058</c:v>
                </c:pt>
                <c:pt idx="2">
                  <c:v>9724</c:v>
                </c:pt>
                <c:pt idx="3">
                  <c:v>7299</c:v>
                </c:pt>
                <c:pt idx="4">
                  <c:v>6248</c:v>
                </c:pt>
                <c:pt idx="5">
                  <c:v>17852</c:v>
                </c:pt>
              </c:numCache>
            </c:numRef>
          </c:val>
          <c:smooth val="0"/>
          <c:extLst>
            <c:ext xmlns:c16="http://schemas.microsoft.com/office/drawing/2014/chart" uri="{C3380CC4-5D6E-409C-BE32-E72D297353CC}">
              <c16:uniqueId val="{00000000-4B27-4B8A-8558-72F87F97BD2A}"/>
            </c:ext>
          </c:extLst>
        </c:ser>
        <c:dLbls>
          <c:showLegendKey val="0"/>
          <c:showVal val="0"/>
          <c:showCatName val="0"/>
          <c:showSerName val="0"/>
          <c:showPercent val="0"/>
          <c:showBubbleSize val="0"/>
        </c:dLbls>
        <c:smooth val="0"/>
        <c:axId val="1196142072"/>
        <c:axId val="1196137152"/>
      </c:lineChart>
      <c:catAx>
        <c:axId val="11961420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accent6">
                    <a:lumMod val="75000"/>
                  </a:schemeClr>
                </a:solidFill>
                <a:latin typeface="+mn-lt"/>
                <a:ea typeface="+mn-ea"/>
                <a:cs typeface="+mn-cs"/>
              </a:defRPr>
            </a:pPr>
            <a:endParaRPr lang="de-DE"/>
          </a:p>
        </c:txPr>
        <c:crossAx val="1196137152"/>
        <c:crosses val="autoZero"/>
        <c:auto val="1"/>
        <c:lblAlgn val="ctr"/>
        <c:lblOffset val="100"/>
        <c:noMultiLvlLbl val="0"/>
      </c:catAx>
      <c:valAx>
        <c:axId val="1196137152"/>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accent6">
                    <a:lumMod val="75000"/>
                  </a:schemeClr>
                </a:solidFill>
                <a:latin typeface="+mn-lt"/>
                <a:ea typeface="+mn-ea"/>
                <a:cs typeface="+mn-cs"/>
              </a:defRPr>
            </a:pPr>
            <a:endParaRPr lang="de-DE"/>
          </a:p>
        </c:txPr>
        <c:crossAx val="1196142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600" dirty="0">
                <a:solidFill>
                  <a:schemeClr val="tx1"/>
                </a:solidFill>
              </a:rPr>
              <a:t>ZUSAMMENSETZUNG 11/2023</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29746059578321005"/>
          <c:y val="0.20466736789988166"/>
          <c:w val="0.41082235703258507"/>
          <c:h val="0.63974795044227339"/>
        </c:manualLayout>
      </c:layout>
      <c:pieChart>
        <c:varyColors val="1"/>
        <c:ser>
          <c:idx val="0"/>
          <c:order val="0"/>
          <c:tx>
            <c:strRef>
              <c:f>Tabelle1!$B$1</c:f>
              <c:strCache>
                <c:ptCount val="1"/>
                <c:pt idx="0">
                  <c:v>Mitgliederstruktur</c:v>
                </c:pt>
              </c:strCache>
            </c:strRef>
          </c:tx>
          <c:dPt>
            <c:idx val="0"/>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524-4994-8B88-C75B678CFE6C}"/>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524-4994-8B88-C75B678CFE6C}"/>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524-4994-8B88-C75B678CFE6C}"/>
              </c:ext>
            </c:extLst>
          </c:dPt>
          <c:dPt>
            <c:idx val="3"/>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524-4994-8B88-C75B678CFE6C}"/>
              </c:ext>
            </c:extLst>
          </c:dPt>
          <c:dPt>
            <c:idx val="4"/>
            <c:bubble3D val="0"/>
            <c:spPr>
              <a:solidFill>
                <a:schemeClr val="accent3">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524-4994-8B88-C75B678CFE6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524-4994-8B88-C75B678CFE6C}"/>
              </c:ext>
            </c:extLst>
          </c:dPt>
          <c:dPt>
            <c:idx val="6"/>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B524-4994-8B88-C75B678CFE6C}"/>
              </c:ext>
            </c:extLst>
          </c:dPt>
          <c:dLbls>
            <c:dLbl>
              <c:idx val="0"/>
              <c:layout>
                <c:manualLayout>
                  <c:x val="9.7137858960480689E-2"/>
                  <c:y val="2.9041548948343855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B0F0"/>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524-4994-8B88-C75B678CFE6C}"/>
                </c:ext>
              </c:extLst>
            </c:dLbl>
            <c:dLbl>
              <c:idx val="1"/>
              <c:layout>
                <c:manualLayout>
                  <c:x val="-1.0416666666666666E-2"/>
                  <c:y val="9.3749999999999997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524-4994-8B88-C75B678CFE6C}"/>
                </c:ext>
              </c:extLst>
            </c:dLbl>
            <c:dLbl>
              <c:idx val="2"/>
              <c:layout>
                <c:manualLayout>
                  <c:x val="9.325357476483867E-2"/>
                  <c:y val="-9.165249586320529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070C0"/>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524-4994-8B88-C75B678CFE6C}"/>
                </c:ext>
              </c:extLst>
            </c:dLbl>
            <c:dLbl>
              <c:idx val="3"/>
              <c:layout>
                <c:manualLayout>
                  <c:x val="3.7334648823577697E-2"/>
                  <c:y val="-1.7607127928813678E-7"/>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rgbClr val="00B050"/>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layout>
                    <c:manualLayout>
                      <c:w val="0.2365150754865418"/>
                      <c:h val="0.17345486007791505"/>
                    </c:manualLayout>
                  </c15:layout>
                </c:ext>
                <c:ext xmlns:c16="http://schemas.microsoft.com/office/drawing/2014/chart" uri="{C3380CC4-5D6E-409C-BE32-E72D297353CC}">
                  <c16:uniqueId val="{00000005-B524-4994-8B88-C75B678CFE6C}"/>
                </c:ext>
              </c:extLst>
            </c:dLbl>
            <c:dLbl>
              <c:idx val="4"/>
              <c:layout>
                <c:manualLayout>
                  <c:x val="4.589185557617631E-2"/>
                  <c:y val="6.7361350030053727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75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B524-4994-8B88-C75B678CFE6C}"/>
                </c:ext>
              </c:extLst>
            </c:dLbl>
            <c:dLbl>
              <c:idx val="5"/>
              <c:layout>
                <c:manualLayout>
                  <c:x val="1.0123968297076943E-3"/>
                  <c:y val="-1.163901584606299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524-4994-8B88-C75B678CFE6C}"/>
                </c:ext>
              </c:extLst>
            </c:dLbl>
            <c:dLbl>
              <c:idx val="6"/>
              <c:layout>
                <c:manualLayout>
                  <c:x val="4.1949002968898363E-2"/>
                  <c:y val="5.765260361882819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C00000"/>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layout>
                    <c:manualLayout>
                      <c:w val="0.20127611297507406"/>
                      <c:h val="0.23123581965934428"/>
                    </c:manualLayout>
                  </c15:layout>
                </c:ext>
                <c:ext xmlns:c16="http://schemas.microsoft.com/office/drawing/2014/chart" uri="{C3380CC4-5D6E-409C-BE32-E72D297353CC}">
                  <c16:uniqueId val="{00000008-B524-4994-8B88-C75B678CFE6C}"/>
                </c:ext>
              </c:extLst>
            </c:dLbl>
            <c:numFmt formatCode="0.00%"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Tabelle1!$A$2:$A$8</c:f>
              <c:strCache>
                <c:ptCount val="7"/>
                <c:pt idx="0">
                  <c:v>0-5 Jahre</c:v>
                </c:pt>
                <c:pt idx="1">
                  <c:v>6-13 Jahre</c:v>
                </c:pt>
                <c:pt idx="2">
                  <c:v>14-17 Jahre</c:v>
                </c:pt>
                <c:pt idx="3">
                  <c:v>18-26 Jahre</c:v>
                </c:pt>
                <c:pt idx="4">
                  <c:v>27-40 Jahre</c:v>
                </c:pt>
                <c:pt idx="5">
                  <c:v>41-60 Jahre</c:v>
                </c:pt>
                <c:pt idx="6">
                  <c:v>Ab 61 Jahre</c:v>
                </c:pt>
              </c:strCache>
            </c:strRef>
          </c:cat>
          <c:val>
            <c:numRef>
              <c:f>Tabelle1!$B$2:$B$8</c:f>
              <c:numCache>
                <c:formatCode>General</c:formatCode>
                <c:ptCount val="7"/>
                <c:pt idx="0">
                  <c:v>90</c:v>
                </c:pt>
                <c:pt idx="1">
                  <c:v>353</c:v>
                </c:pt>
                <c:pt idx="2">
                  <c:v>110</c:v>
                </c:pt>
                <c:pt idx="3">
                  <c:v>145</c:v>
                </c:pt>
                <c:pt idx="4">
                  <c:v>140</c:v>
                </c:pt>
                <c:pt idx="5">
                  <c:v>143</c:v>
                </c:pt>
                <c:pt idx="6">
                  <c:v>281</c:v>
                </c:pt>
              </c:numCache>
            </c:numRef>
          </c:val>
          <c:extLst>
            <c:ext xmlns:c16="http://schemas.microsoft.com/office/drawing/2014/chart" uri="{C3380CC4-5D6E-409C-BE32-E72D297353CC}">
              <c16:uniqueId val="{00000000-B524-4994-8B88-C75B678CFE6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3119D8B-DDFD-3746-844C-8F5DC8A02EDF}"/>
              </a:ext>
            </a:extLst>
          </p:cNvPr>
          <p:cNvSpPr>
            <a:spLocks noGrp="1" noChangeArrowheads="1"/>
          </p:cNvSpPr>
          <p:nvPr>
            <p:ph type="hdr" sz="quarter"/>
          </p:nvPr>
        </p:nvSpPr>
        <p:spPr bwMode="auto">
          <a:xfrm>
            <a:off x="0" y="0"/>
            <a:ext cx="4303313" cy="34021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eaLnBrk="1" hangingPunct="1">
              <a:defRPr sz="1200"/>
            </a:lvl1pPr>
          </a:lstStyle>
          <a:p>
            <a:pPr>
              <a:defRPr/>
            </a:pPr>
            <a:endParaRPr lang="de-DE"/>
          </a:p>
        </p:txBody>
      </p:sp>
      <p:sp>
        <p:nvSpPr>
          <p:cNvPr id="110595" name="Rectangle 3">
            <a:extLst>
              <a:ext uri="{FF2B5EF4-FFF2-40B4-BE49-F238E27FC236}">
                <a16:creationId xmlns:a16="http://schemas.microsoft.com/office/drawing/2014/main" id="{FE92F44A-00C6-A64B-94FA-008F4DB6352C}"/>
              </a:ext>
            </a:extLst>
          </p:cNvPr>
          <p:cNvSpPr>
            <a:spLocks noGrp="1" noChangeArrowheads="1"/>
          </p:cNvSpPr>
          <p:nvPr>
            <p:ph type="dt" sz="quarter" idx="1"/>
          </p:nvPr>
        </p:nvSpPr>
        <p:spPr bwMode="auto">
          <a:xfrm>
            <a:off x="5624912" y="0"/>
            <a:ext cx="4303313" cy="34021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eaLnBrk="1" hangingPunct="1">
              <a:defRPr sz="1200"/>
            </a:lvl1pPr>
          </a:lstStyle>
          <a:p>
            <a:pPr>
              <a:defRPr/>
            </a:pPr>
            <a:endParaRPr lang="de-DE"/>
          </a:p>
        </p:txBody>
      </p:sp>
      <p:sp>
        <p:nvSpPr>
          <p:cNvPr id="110596" name="Rectangle 4">
            <a:extLst>
              <a:ext uri="{FF2B5EF4-FFF2-40B4-BE49-F238E27FC236}">
                <a16:creationId xmlns:a16="http://schemas.microsoft.com/office/drawing/2014/main" id="{F22C3DCF-F390-D149-9DB0-635EF0DD5EB2}"/>
              </a:ext>
            </a:extLst>
          </p:cNvPr>
          <p:cNvSpPr>
            <a:spLocks noGrp="1" noChangeArrowheads="1"/>
          </p:cNvSpPr>
          <p:nvPr>
            <p:ph type="ftr" sz="quarter" idx="2"/>
          </p:nvPr>
        </p:nvSpPr>
        <p:spPr bwMode="auto">
          <a:xfrm>
            <a:off x="0" y="6457466"/>
            <a:ext cx="4303313" cy="340209"/>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eaLnBrk="1" hangingPunct="1">
              <a:defRPr sz="1200"/>
            </a:lvl1pPr>
          </a:lstStyle>
          <a:p>
            <a:pPr>
              <a:defRPr/>
            </a:pPr>
            <a:endParaRPr lang="de-DE"/>
          </a:p>
        </p:txBody>
      </p:sp>
      <p:sp>
        <p:nvSpPr>
          <p:cNvPr id="110597" name="Rectangle 5">
            <a:extLst>
              <a:ext uri="{FF2B5EF4-FFF2-40B4-BE49-F238E27FC236}">
                <a16:creationId xmlns:a16="http://schemas.microsoft.com/office/drawing/2014/main" id="{62042479-19DE-C941-A485-C54D9F69CA69}"/>
              </a:ext>
            </a:extLst>
          </p:cNvPr>
          <p:cNvSpPr>
            <a:spLocks noGrp="1" noChangeArrowheads="1"/>
          </p:cNvSpPr>
          <p:nvPr>
            <p:ph type="sldNum" sz="quarter" idx="3"/>
          </p:nvPr>
        </p:nvSpPr>
        <p:spPr bwMode="auto">
          <a:xfrm>
            <a:off x="5624912" y="6457466"/>
            <a:ext cx="4303313" cy="340209"/>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eaLnBrk="1" hangingPunct="1">
              <a:defRPr sz="1200" smtClean="0"/>
            </a:lvl1pPr>
          </a:lstStyle>
          <a:p>
            <a:pPr>
              <a:defRPr/>
            </a:pPr>
            <a:fld id="{CDF810EA-358F-2E48-804D-7D1DDFEBE97C}"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DAE145C-433D-DF4D-881A-4DDC49E4D91B}"/>
              </a:ext>
            </a:extLst>
          </p:cNvPr>
          <p:cNvSpPr>
            <a:spLocks noGrp="1" noChangeArrowheads="1"/>
          </p:cNvSpPr>
          <p:nvPr>
            <p:ph type="hdr" sz="quarter"/>
          </p:nvPr>
        </p:nvSpPr>
        <p:spPr bwMode="auto">
          <a:xfrm>
            <a:off x="0" y="0"/>
            <a:ext cx="4303313" cy="34021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eaLnBrk="1" hangingPunct="1">
              <a:defRPr sz="1200"/>
            </a:lvl1pPr>
          </a:lstStyle>
          <a:p>
            <a:pPr>
              <a:defRPr/>
            </a:pPr>
            <a:endParaRPr lang="de-DE"/>
          </a:p>
        </p:txBody>
      </p:sp>
      <p:sp>
        <p:nvSpPr>
          <p:cNvPr id="113667" name="Rectangle 3">
            <a:extLst>
              <a:ext uri="{FF2B5EF4-FFF2-40B4-BE49-F238E27FC236}">
                <a16:creationId xmlns:a16="http://schemas.microsoft.com/office/drawing/2014/main" id="{039C18DE-3FD6-F046-8F1E-1AB5E278C134}"/>
              </a:ext>
            </a:extLst>
          </p:cNvPr>
          <p:cNvSpPr>
            <a:spLocks noGrp="1" noChangeArrowheads="1"/>
          </p:cNvSpPr>
          <p:nvPr>
            <p:ph type="dt" idx="1"/>
          </p:nvPr>
        </p:nvSpPr>
        <p:spPr bwMode="auto">
          <a:xfrm>
            <a:off x="5624912" y="0"/>
            <a:ext cx="4303313" cy="34021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eaLnBrk="1" hangingPunct="1">
              <a:defRPr sz="1200"/>
            </a:lvl1pPr>
          </a:lstStyle>
          <a:p>
            <a:pPr>
              <a:defRPr/>
            </a:pPr>
            <a:endParaRPr lang="de-DE"/>
          </a:p>
        </p:txBody>
      </p:sp>
      <p:sp>
        <p:nvSpPr>
          <p:cNvPr id="13316" name="Rectangle 4">
            <a:extLst>
              <a:ext uri="{FF2B5EF4-FFF2-40B4-BE49-F238E27FC236}">
                <a16:creationId xmlns:a16="http://schemas.microsoft.com/office/drawing/2014/main" id="{CFCCCA74-9679-5A4E-9026-D319D9F41C4A}"/>
              </a:ext>
            </a:extLst>
          </p:cNvPr>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a:extLst>
              <a:ext uri="{FF2B5EF4-FFF2-40B4-BE49-F238E27FC236}">
                <a16:creationId xmlns:a16="http://schemas.microsoft.com/office/drawing/2014/main" id="{99B9881C-6339-AC4E-BA8A-CBA42EE494BD}"/>
              </a:ext>
            </a:extLst>
          </p:cNvPr>
          <p:cNvSpPr>
            <a:spLocks noGrp="1" noChangeArrowheads="1"/>
          </p:cNvSpPr>
          <p:nvPr>
            <p:ph type="body" sz="quarter" idx="3"/>
          </p:nvPr>
        </p:nvSpPr>
        <p:spPr bwMode="auto">
          <a:xfrm>
            <a:off x="1323919" y="3229277"/>
            <a:ext cx="7280389" cy="3058628"/>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3670" name="Rectangle 6">
            <a:extLst>
              <a:ext uri="{FF2B5EF4-FFF2-40B4-BE49-F238E27FC236}">
                <a16:creationId xmlns:a16="http://schemas.microsoft.com/office/drawing/2014/main" id="{DA4BA49E-DB45-2B48-9772-3C3F9A10EB87}"/>
              </a:ext>
            </a:extLst>
          </p:cNvPr>
          <p:cNvSpPr>
            <a:spLocks noGrp="1" noChangeArrowheads="1"/>
          </p:cNvSpPr>
          <p:nvPr>
            <p:ph type="ftr" sz="quarter" idx="4"/>
          </p:nvPr>
        </p:nvSpPr>
        <p:spPr bwMode="auto">
          <a:xfrm>
            <a:off x="0" y="6457466"/>
            <a:ext cx="4303313" cy="340209"/>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eaLnBrk="1" hangingPunct="1">
              <a:defRPr sz="1200"/>
            </a:lvl1pPr>
          </a:lstStyle>
          <a:p>
            <a:pPr>
              <a:defRPr/>
            </a:pPr>
            <a:endParaRPr lang="de-DE"/>
          </a:p>
        </p:txBody>
      </p:sp>
      <p:sp>
        <p:nvSpPr>
          <p:cNvPr id="113671" name="Rectangle 7">
            <a:extLst>
              <a:ext uri="{FF2B5EF4-FFF2-40B4-BE49-F238E27FC236}">
                <a16:creationId xmlns:a16="http://schemas.microsoft.com/office/drawing/2014/main" id="{824F5BBB-752F-224A-BB6A-0F1FD6B229A9}"/>
              </a:ext>
            </a:extLst>
          </p:cNvPr>
          <p:cNvSpPr>
            <a:spLocks noGrp="1" noChangeArrowheads="1"/>
          </p:cNvSpPr>
          <p:nvPr>
            <p:ph type="sldNum" sz="quarter" idx="5"/>
          </p:nvPr>
        </p:nvSpPr>
        <p:spPr bwMode="auto">
          <a:xfrm>
            <a:off x="5624912" y="6457466"/>
            <a:ext cx="4303313" cy="340209"/>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eaLnBrk="1" hangingPunct="1">
              <a:defRPr sz="1200" smtClean="0"/>
            </a:lvl1pPr>
          </a:lstStyle>
          <a:p>
            <a:pPr>
              <a:defRPr/>
            </a:pPr>
            <a:fld id="{580E6176-505A-2541-A001-D3AFB583CB8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9BEC5E22-5097-AF41-ABD5-5C2F1A475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0888" indent="-287338">
              <a:spcBef>
                <a:spcPct val="30000"/>
              </a:spcBef>
              <a:defRPr kumimoji="1" sz="1200">
                <a:solidFill>
                  <a:schemeClr val="tx1"/>
                </a:solidFill>
                <a:latin typeface="Arial" panose="020B0604020202020204" pitchFamily="34" charset="0"/>
              </a:defRPr>
            </a:lvl2pPr>
            <a:lvl3pPr marL="1154113" indent="-230188">
              <a:spcBef>
                <a:spcPct val="30000"/>
              </a:spcBef>
              <a:defRPr kumimoji="1" sz="1200">
                <a:solidFill>
                  <a:schemeClr val="tx1"/>
                </a:solidFill>
                <a:latin typeface="Arial" panose="020B0604020202020204" pitchFamily="34" charset="0"/>
              </a:defRPr>
            </a:lvl3pPr>
            <a:lvl4pPr marL="1616075" indent="-230188">
              <a:spcBef>
                <a:spcPct val="30000"/>
              </a:spcBef>
              <a:defRPr kumimoji="1" sz="1200">
                <a:solidFill>
                  <a:schemeClr val="tx1"/>
                </a:solidFill>
                <a:latin typeface="Arial" panose="020B0604020202020204" pitchFamily="34" charset="0"/>
              </a:defRPr>
            </a:lvl4pPr>
            <a:lvl5pPr marL="2079625" indent="-230188">
              <a:spcBef>
                <a:spcPct val="30000"/>
              </a:spcBef>
              <a:defRPr kumimoji="1" sz="1200">
                <a:solidFill>
                  <a:schemeClr val="tx1"/>
                </a:solidFill>
                <a:latin typeface="Arial" panose="020B0604020202020204" pitchFamily="34" charset="0"/>
              </a:defRPr>
            </a:lvl5pPr>
            <a:lvl6pPr marL="2536825" indent="-230188" eaLnBrk="0" fontAlgn="base" hangingPunct="0">
              <a:spcBef>
                <a:spcPct val="30000"/>
              </a:spcBef>
              <a:spcAft>
                <a:spcPct val="0"/>
              </a:spcAft>
              <a:defRPr kumimoji="1" sz="1200">
                <a:solidFill>
                  <a:schemeClr val="tx1"/>
                </a:solidFill>
                <a:latin typeface="Arial" panose="020B0604020202020204" pitchFamily="34" charset="0"/>
              </a:defRPr>
            </a:lvl6pPr>
            <a:lvl7pPr marL="2994025" indent="-230188" eaLnBrk="0" fontAlgn="base" hangingPunct="0">
              <a:spcBef>
                <a:spcPct val="30000"/>
              </a:spcBef>
              <a:spcAft>
                <a:spcPct val="0"/>
              </a:spcAft>
              <a:defRPr kumimoji="1" sz="1200">
                <a:solidFill>
                  <a:schemeClr val="tx1"/>
                </a:solidFill>
                <a:latin typeface="Arial" panose="020B0604020202020204" pitchFamily="34" charset="0"/>
              </a:defRPr>
            </a:lvl7pPr>
            <a:lvl8pPr marL="3451225" indent="-230188" eaLnBrk="0" fontAlgn="base" hangingPunct="0">
              <a:spcBef>
                <a:spcPct val="30000"/>
              </a:spcBef>
              <a:spcAft>
                <a:spcPct val="0"/>
              </a:spcAft>
              <a:defRPr kumimoji="1" sz="1200">
                <a:solidFill>
                  <a:schemeClr val="tx1"/>
                </a:solidFill>
                <a:latin typeface="Arial" panose="020B0604020202020204" pitchFamily="34" charset="0"/>
              </a:defRPr>
            </a:lvl8pPr>
            <a:lvl9pPr marL="3908425" indent="-2301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AD99983-1C3D-744F-BB3C-C0DBDD893614}" type="slidenum">
              <a:rPr kumimoji="0" lang="de-DE" altLang="de-DE">
                <a:latin typeface="Verdana" panose="020B0604030504040204" pitchFamily="34" charset="0"/>
              </a:rPr>
              <a:pPr>
                <a:spcBef>
                  <a:spcPct val="0"/>
                </a:spcBef>
              </a:pPr>
              <a:t>1</a:t>
            </a:fld>
            <a:endParaRPr kumimoji="0" lang="de-DE" altLang="de-DE">
              <a:latin typeface="Verdana" panose="020B0604030504040204" pitchFamily="34" charset="0"/>
            </a:endParaRPr>
          </a:p>
        </p:txBody>
      </p:sp>
      <p:sp>
        <p:nvSpPr>
          <p:cNvPr id="16386" name="Rectangle 2">
            <a:extLst>
              <a:ext uri="{FF2B5EF4-FFF2-40B4-BE49-F238E27FC236}">
                <a16:creationId xmlns:a16="http://schemas.microsoft.com/office/drawing/2014/main" id="{95628C0A-9246-044C-BBEC-E4325C04E00B}"/>
              </a:ext>
            </a:extLst>
          </p:cNvPr>
          <p:cNvSpPr>
            <a:spLocks noGrp="1" noRot="1" noChangeAspect="1" noChangeArrowheads="1" noTextEdit="1"/>
          </p:cNvSpPr>
          <p:nvPr>
            <p:ph type="sldImg"/>
          </p:nvPr>
        </p:nvSpPr>
        <p:spPr>
          <a:xfrm>
            <a:off x="3263900" y="509588"/>
            <a:ext cx="3400425" cy="2549525"/>
          </a:xfrm>
          <a:ln/>
        </p:spPr>
      </p:sp>
      <p:sp>
        <p:nvSpPr>
          <p:cNvPr id="16387" name="Rectangle 3">
            <a:extLst>
              <a:ext uri="{FF2B5EF4-FFF2-40B4-BE49-F238E27FC236}">
                <a16:creationId xmlns:a16="http://schemas.microsoft.com/office/drawing/2014/main" id="{DA6358E0-DBBD-9B49-89DC-B66339B48A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E62CBF0-2518-4144-95B4-96F01021A2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0888" indent="-287338">
              <a:spcBef>
                <a:spcPct val="30000"/>
              </a:spcBef>
              <a:defRPr kumimoji="1" sz="1200">
                <a:solidFill>
                  <a:schemeClr val="tx1"/>
                </a:solidFill>
                <a:latin typeface="Arial" panose="020B0604020202020204" pitchFamily="34" charset="0"/>
              </a:defRPr>
            </a:lvl2pPr>
            <a:lvl3pPr marL="1154113" indent="-230188">
              <a:spcBef>
                <a:spcPct val="30000"/>
              </a:spcBef>
              <a:defRPr kumimoji="1" sz="1200">
                <a:solidFill>
                  <a:schemeClr val="tx1"/>
                </a:solidFill>
                <a:latin typeface="Arial" panose="020B0604020202020204" pitchFamily="34" charset="0"/>
              </a:defRPr>
            </a:lvl3pPr>
            <a:lvl4pPr marL="1616075" indent="-230188">
              <a:spcBef>
                <a:spcPct val="30000"/>
              </a:spcBef>
              <a:defRPr kumimoji="1" sz="1200">
                <a:solidFill>
                  <a:schemeClr val="tx1"/>
                </a:solidFill>
                <a:latin typeface="Arial" panose="020B0604020202020204" pitchFamily="34" charset="0"/>
              </a:defRPr>
            </a:lvl4pPr>
            <a:lvl5pPr marL="2079625" indent="-230188">
              <a:spcBef>
                <a:spcPct val="30000"/>
              </a:spcBef>
              <a:defRPr kumimoji="1" sz="1200">
                <a:solidFill>
                  <a:schemeClr val="tx1"/>
                </a:solidFill>
                <a:latin typeface="Arial" panose="020B0604020202020204" pitchFamily="34" charset="0"/>
              </a:defRPr>
            </a:lvl5pPr>
            <a:lvl6pPr marL="2536825" indent="-230188" eaLnBrk="0" fontAlgn="base" hangingPunct="0">
              <a:spcBef>
                <a:spcPct val="30000"/>
              </a:spcBef>
              <a:spcAft>
                <a:spcPct val="0"/>
              </a:spcAft>
              <a:defRPr kumimoji="1" sz="1200">
                <a:solidFill>
                  <a:schemeClr val="tx1"/>
                </a:solidFill>
                <a:latin typeface="Arial" panose="020B0604020202020204" pitchFamily="34" charset="0"/>
              </a:defRPr>
            </a:lvl6pPr>
            <a:lvl7pPr marL="2994025" indent="-230188" eaLnBrk="0" fontAlgn="base" hangingPunct="0">
              <a:spcBef>
                <a:spcPct val="30000"/>
              </a:spcBef>
              <a:spcAft>
                <a:spcPct val="0"/>
              </a:spcAft>
              <a:defRPr kumimoji="1" sz="1200">
                <a:solidFill>
                  <a:schemeClr val="tx1"/>
                </a:solidFill>
                <a:latin typeface="Arial" panose="020B0604020202020204" pitchFamily="34" charset="0"/>
              </a:defRPr>
            </a:lvl7pPr>
            <a:lvl8pPr marL="3451225" indent="-230188" eaLnBrk="0" fontAlgn="base" hangingPunct="0">
              <a:spcBef>
                <a:spcPct val="30000"/>
              </a:spcBef>
              <a:spcAft>
                <a:spcPct val="0"/>
              </a:spcAft>
              <a:defRPr kumimoji="1" sz="1200">
                <a:solidFill>
                  <a:schemeClr val="tx1"/>
                </a:solidFill>
                <a:latin typeface="Arial" panose="020B0604020202020204" pitchFamily="34" charset="0"/>
              </a:defRPr>
            </a:lvl8pPr>
            <a:lvl9pPr marL="3908425" indent="-2301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D2C51E3-E8EA-144B-A439-D10B40B5B7F0}" type="slidenum">
              <a:rPr kumimoji="0" lang="de-DE" altLang="de-DE">
                <a:latin typeface="Verdana" panose="020B0604030504040204" pitchFamily="34" charset="0"/>
              </a:rPr>
              <a:pPr>
                <a:spcBef>
                  <a:spcPct val="0"/>
                </a:spcBef>
              </a:pPr>
              <a:t>2</a:t>
            </a:fld>
            <a:endParaRPr kumimoji="0" lang="de-DE" altLang="de-DE">
              <a:latin typeface="Verdana" panose="020B0604030504040204" pitchFamily="34" charset="0"/>
            </a:endParaRPr>
          </a:p>
        </p:txBody>
      </p:sp>
      <p:sp>
        <p:nvSpPr>
          <p:cNvPr id="18434" name="Rectangle 2">
            <a:extLst>
              <a:ext uri="{FF2B5EF4-FFF2-40B4-BE49-F238E27FC236}">
                <a16:creationId xmlns:a16="http://schemas.microsoft.com/office/drawing/2014/main" id="{F84EBB76-BC69-8147-884B-6CEC15E1F954}"/>
              </a:ext>
            </a:extLst>
          </p:cNvPr>
          <p:cNvSpPr>
            <a:spLocks noGrp="1" noRot="1" noChangeAspect="1" noChangeArrowheads="1" noTextEdit="1"/>
          </p:cNvSpPr>
          <p:nvPr>
            <p:ph type="sldImg"/>
          </p:nvPr>
        </p:nvSpPr>
        <p:spPr>
          <a:xfrm>
            <a:off x="3263900" y="509588"/>
            <a:ext cx="3400425" cy="2549525"/>
          </a:xfrm>
          <a:ln/>
        </p:spPr>
      </p:sp>
      <p:sp>
        <p:nvSpPr>
          <p:cNvPr id="18435" name="Rectangle 3">
            <a:extLst>
              <a:ext uri="{FF2B5EF4-FFF2-40B4-BE49-F238E27FC236}">
                <a16:creationId xmlns:a16="http://schemas.microsoft.com/office/drawing/2014/main" id="{06F85BD9-A71D-DC47-8451-E2A9675817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99E1EC4A-F7F9-4742-B40D-1E921170E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0888" indent="-287338">
              <a:spcBef>
                <a:spcPct val="30000"/>
              </a:spcBef>
              <a:defRPr kumimoji="1" sz="1200">
                <a:solidFill>
                  <a:schemeClr val="tx1"/>
                </a:solidFill>
                <a:latin typeface="Arial" panose="020B0604020202020204" pitchFamily="34" charset="0"/>
              </a:defRPr>
            </a:lvl2pPr>
            <a:lvl3pPr marL="1154113" indent="-230188">
              <a:spcBef>
                <a:spcPct val="30000"/>
              </a:spcBef>
              <a:defRPr kumimoji="1" sz="1200">
                <a:solidFill>
                  <a:schemeClr val="tx1"/>
                </a:solidFill>
                <a:latin typeface="Arial" panose="020B0604020202020204" pitchFamily="34" charset="0"/>
              </a:defRPr>
            </a:lvl3pPr>
            <a:lvl4pPr marL="1616075" indent="-230188">
              <a:spcBef>
                <a:spcPct val="30000"/>
              </a:spcBef>
              <a:defRPr kumimoji="1" sz="1200">
                <a:solidFill>
                  <a:schemeClr val="tx1"/>
                </a:solidFill>
                <a:latin typeface="Arial" panose="020B0604020202020204" pitchFamily="34" charset="0"/>
              </a:defRPr>
            </a:lvl4pPr>
            <a:lvl5pPr marL="2079625" indent="-230188">
              <a:spcBef>
                <a:spcPct val="30000"/>
              </a:spcBef>
              <a:defRPr kumimoji="1" sz="1200">
                <a:solidFill>
                  <a:schemeClr val="tx1"/>
                </a:solidFill>
                <a:latin typeface="Arial" panose="020B0604020202020204" pitchFamily="34" charset="0"/>
              </a:defRPr>
            </a:lvl5pPr>
            <a:lvl6pPr marL="2536825" indent="-230188" eaLnBrk="0" fontAlgn="base" hangingPunct="0">
              <a:spcBef>
                <a:spcPct val="30000"/>
              </a:spcBef>
              <a:spcAft>
                <a:spcPct val="0"/>
              </a:spcAft>
              <a:defRPr kumimoji="1" sz="1200">
                <a:solidFill>
                  <a:schemeClr val="tx1"/>
                </a:solidFill>
                <a:latin typeface="Arial" panose="020B0604020202020204" pitchFamily="34" charset="0"/>
              </a:defRPr>
            </a:lvl6pPr>
            <a:lvl7pPr marL="2994025" indent="-230188" eaLnBrk="0" fontAlgn="base" hangingPunct="0">
              <a:spcBef>
                <a:spcPct val="30000"/>
              </a:spcBef>
              <a:spcAft>
                <a:spcPct val="0"/>
              </a:spcAft>
              <a:defRPr kumimoji="1" sz="1200">
                <a:solidFill>
                  <a:schemeClr val="tx1"/>
                </a:solidFill>
                <a:latin typeface="Arial" panose="020B0604020202020204" pitchFamily="34" charset="0"/>
              </a:defRPr>
            </a:lvl7pPr>
            <a:lvl8pPr marL="3451225" indent="-230188" eaLnBrk="0" fontAlgn="base" hangingPunct="0">
              <a:spcBef>
                <a:spcPct val="30000"/>
              </a:spcBef>
              <a:spcAft>
                <a:spcPct val="0"/>
              </a:spcAft>
              <a:defRPr kumimoji="1" sz="1200">
                <a:solidFill>
                  <a:schemeClr val="tx1"/>
                </a:solidFill>
                <a:latin typeface="Arial" panose="020B0604020202020204" pitchFamily="34" charset="0"/>
              </a:defRPr>
            </a:lvl8pPr>
            <a:lvl9pPr marL="3908425" indent="-2301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8D829DD-1C02-0344-B538-7D7C33046986}" type="slidenum">
              <a:rPr kumimoji="0" lang="de-DE" altLang="de-DE">
                <a:latin typeface="Verdana" panose="020B0604030504040204" pitchFamily="34" charset="0"/>
              </a:rPr>
              <a:pPr>
                <a:spcBef>
                  <a:spcPct val="0"/>
                </a:spcBef>
              </a:pPr>
              <a:t>3</a:t>
            </a:fld>
            <a:endParaRPr kumimoji="0" lang="de-DE" altLang="de-DE">
              <a:latin typeface="Verdana" panose="020B0604030504040204" pitchFamily="34" charset="0"/>
            </a:endParaRPr>
          </a:p>
        </p:txBody>
      </p:sp>
      <p:sp>
        <p:nvSpPr>
          <p:cNvPr id="20482" name="Rectangle 2">
            <a:extLst>
              <a:ext uri="{FF2B5EF4-FFF2-40B4-BE49-F238E27FC236}">
                <a16:creationId xmlns:a16="http://schemas.microsoft.com/office/drawing/2014/main" id="{F4C2459D-1E74-C644-9659-AD93E269F4B1}"/>
              </a:ext>
            </a:extLst>
          </p:cNvPr>
          <p:cNvSpPr>
            <a:spLocks noGrp="1" noRot="1" noChangeAspect="1" noChangeArrowheads="1" noTextEdit="1"/>
          </p:cNvSpPr>
          <p:nvPr>
            <p:ph type="sldImg"/>
          </p:nvPr>
        </p:nvSpPr>
        <p:spPr>
          <a:xfrm>
            <a:off x="3263900" y="509588"/>
            <a:ext cx="3400425" cy="2549525"/>
          </a:xfrm>
          <a:ln/>
        </p:spPr>
      </p:sp>
      <p:sp>
        <p:nvSpPr>
          <p:cNvPr id="20483" name="Rectangle 3">
            <a:extLst>
              <a:ext uri="{FF2B5EF4-FFF2-40B4-BE49-F238E27FC236}">
                <a16:creationId xmlns:a16="http://schemas.microsoft.com/office/drawing/2014/main" id="{E14B2A9F-4815-5D4C-9F27-FF753B213D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0119D72F-896E-6F4C-83D5-35FC36E43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0888" indent="-287338">
              <a:spcBef>
                <a:spcPct val="30000"/>
              </a:spcBef>
              <a:defRPr kumimoji="1" sz="1200">
                <a:solidFill>
                  <a:schemeClr val="tx1"/>
                </a:solidFill>
                <a:latin typeface="Arial" panose="020B0604020202020204" pitchFamily="34" charset="0"/>
              </a:defRPr>
            </a:lvl2pPr>
            <a:lvl3pPr marL="1154113" indent="-230188">
              <a:spcBef>
                <a:spcPct val="30000"/>
              </a:spcBef>
              <a:defRPr kumimoji="1" sz="1200">
                <a:solidFill>
                  <a:schemeClr val="tx1"/>
                </a:solidFill>
                <a:latin typeface="Arial" panose="020B0604020202020204" pitchFamily="34" charset="0"/>
              </a:defRPr>
            </a:lvl3pPr>
            <a:lvl4pPr marL="1616075" indent="-230188">
              <a:spcBef>
                <a:spcPct val="30000"/>
              </a:spcBef>
              <a:defRPr kumimoji="1" sz="1200">
                <a:solidFill>
                  <a:schemeClr val="tx1"/>
                </a:solidFill>
                <a:latin typeface="Arial" panose="020B0604020202020204" pitchFamily="34" charset="0"/>
              </a:defRPr>
            </a:lvl4pPr>
            <a:lvl5pPr marL="2079625" indent="-230188">
              <a:spcBef>
                <a:spcPct val="30000"/>
              </a:spcBef>
              <a:defRPr kumimoji="1" sz="1200">
                <a:solidFill>
                  <a:schemeClr val="tx1"/>
                </a:solidFill>
                <a:latin typeface="Arial" panose="020B0604020202020204" pitchFamily="34" charset="0"/>
              </a:defRPr>
            </a:lvl5pPr>
            <a:lvl6pPr marL="2536825" indent="-230188" eaLnBrk="0" fontAlgn="base" hangingPunct="0">
              <a:spcBef>
                <a:spcPct val="30000"/>
              </a:spcBef>
              <a:spcAft>
                <a:spcPct val="0"/>
              </a:spcAft>
              <a:defRPr kumimoji="1" sz="1200">
                <a:solidFill>
                  <a:schemeClr val="tx1"/>
                </a:solidFill>
                <a:latin typeface="Arial" panose="020B0604020202020204" pitchFamily="34" charset="0"/>
              </a:defRPr>
            </a:lvl6pPr>
            <a:lvl7pPr marL="2994025" indent="-230188" eaLnBrk="0" fontAlgn="base" hangingPunct="0">
              <a:spcBef>
                <a:spcPct val="30000"/>
              </a:spcBef>
              <a:spcAft>
                <a:spcPct val="0"/>
              </a:spcAft>
              <a:defRPr kumimoji="1" sz="1200">
                <a:solidFill>
                  <a:schemeClr val="tx1"/>
                </a:solidFill>
                <a:latin typeface="Arial" panose="020B0604020202020204" pitchFamily="34" charset="0"/>
              </a:defRPr>
            </a:lvl7pPr>
            <a:lvl8pPr marL="3451225" indent="-230188" eaLnBrk="0" fontAlgn="base" hangingPunct="0">
              <a:spcBef>
                <a:spcPct val="30000"/>
              </a:spcBef>
              <a:spcAft>
                <a:spcPct val="0"/>
              </a:spcAft>
              <a:defRPr kumimoji="1" sz="1200">
                <a:solidFill>
                  <a:schemeClr val="tx1"/>
                </a:solidFill>
                <a:latin typeface="Arial" panose="020B0604020202020204" pitchFamily="34" charset="0"/>
              </a:defRPr>
            </a:lvl8pPr>
            <a:lvl9pPr marL="3908425" indent="-2301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8BBB39D-8CF2-8848-90E2-596778A263B2}" type="slidenum">
              <a:rPr kumimoji="0" lang="de-DE" altLang="de-DE">
                <a:latin typeface="Verdana" panose="020B0604030504040204" pitchFamily="34" charset="0"/>
              </a:rPr>
              <a:pPr>
                <a:spcBef>
                  <a:spcPct val="0"/>
                </a:spcBef>
              </a:pPr>
              <a:t>4</a:t>
            </a:fld>
            <a:endParaRPr kumimoji="0" lang="de-DE" altLang="de-DE">
              <a:latin typeface="Verdana" panose="020B0604030504040204" pitchFamily="34" charset="0"/>
            </a:endParaRPr>
          </a:p>
        </p:txBody>
      </p:sp>
      <p:sp>
        <p:nvSpPr>
          <p:cNvPr id="22530" name="Rectangle 2">
            <a:extLst>
              <a:ext uri="{FF2B5EF4-FFF2-40B4-BE49-F238E27FC236}">
                <a16:creationId xmlns:a16="http://schemas.microsoft.com/office/drawing/2014/main" id="{5EAAB8C3-2513-584F-95D5-6E9A28052201}"/>
              </a:ext>
            </a:extLst>
          </p:cNvPr>
          <p:cNvSpPr>
            <a:spLocks noGrp="1" noRot="1" noChangeAspect="1" noChangeArrowheads="1" noTextEdit="1"/>
          </p:cNvSpPr>
          <p:nvPr>
            <p:ph type="sldImg"/>
          </p:nvPr>
        </p:nvSpPr>
        <p:spPr>
          <a:xfrm>
            <a:off x="3263900" y="509588"/>
            <a:ext cx="3400425" cy="2549525"/>
          </a:xfrm>
          <a:ln/>
        </p:spPr>
      </p:sp>
      <p:sp>
        <p:nvSpPr>
          <p:cNvPr id="22531" name="Rectangle 3">
            <a:extLst>
              <a:ext uri="{FF2B5EF4-FFF2-40B4-BE49-F238E27FC236}">
                <a16:creationId xmlns:a16="http://schemas.microsoft.com/office/drawing/2014/main" id="{6BB71F90-D1AB-5E4E-A932-CCDC5E7C5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B815105-ECCC-6647-93B7-21696C4D7A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0888" indent="-287338">
              <a:spcBef>
                <a:spcPct val="30000"/>
              </a:spcBef>
              <a:defRPr kumimoji="1" sz="1200">
                <a:solidFill>
                  <a:schemeClr val="tx1"/>
                </a:solidFill>
                <a:latin typeface="Arial" panose="020B0604020202020204" pitchFamily="34" charset="0"/>
              </a:defRPr>
            </a:lvl2pPr>
            <a:lvl3pPr marL="1154113" indent="-230188">
              <a:spcBef>
                <a:spcPct val="30000"/>
              </a:spcBef>
              <a:defRPr kumimoji="1" sz="1200">
                <a:solidFill>
                  <a:schemeClr val="tx1"/>
                </a:solidFill>
                <a:latin typeface="Arial" panose="020B0604020202020204" pitchFamily="34" charset="0"/>
              </a:defRPr>
            </a:lvl3pPr>
            <a:lvl4pPr marL="1616075" indent="-230188">
              <a:spcBef>
                <a:spcPct val="30000"/>
              </a:spcBef>
              <a:defRPr kumimoji="1" sz="1200">
                <a:solidFill>
                  <a:schemeClr val="tx1"/>
                </a:solidFill>
                <a:latin typeface="Arial" panose="020B0604020202020204" pitchFamily="34" charset="0"/>
              </a:defRPr>
            </a:lvl4pPr>
            <a:lvl5pPr marL="2079625" indent="-230188">
              <a:spcBef>
                <a:spcPct val="30000"/>
              </a:spcBef>
              <a:defRPr kumimoji="1" sz="1200">
                <a:solidFill>
                  <a:schemeClr val="tx1"/>
                </a:solidFill>
                <a:latin typeface="Arial" panose="020B0604020202020204" pitchFamily="34" charset="0"/>
              </a:defRPr>
            </a:lvl5pPr>
            <a:lvl6pPr marL="2536825" indent="-230188" eaLnBrk="0" fontAlgn="base" hangingPunct="0">
              <a:spcBef>
                <a:spcPct val="30000"/>
              </a:spcBef>
              <a:spcAft>
                <a:spcPct val="0"/>
              </a:spcAft>
              <a:defRPr kumimoji="1" sz="1200">
                <a:solidFill>
                  <a:schemeClr val="tx1"/>
                </a:solidFill>
                <a:latin typeface="Arial" panose="020B0604020202020204" pitchFamily="34" charset="0"/>
              </a:defRPr>
            </a:lvl6pPr>
            <a:lvl7pPr marL="2994025" indent="-230188" eaLnBrk="0" fontAlgn="base" hangingPunct="0">
              <a:spcBef>
                <a:spcPct val="30000"/>
              </a:spcBef>
              <a:spcAft>
                <a:spcPct val="0"/>
              </a:spcAft>
              <a:defRPr kumimoji="1" sz="1200">
                <a:solidFill>
                  <a:schemeClr val="tx1"/>
                </a:solidFill>
                <a:latin typeface="Arial" panose="020B0604020202020204" pitchFamily="34" charset="0"/>
              </a:defRPr>
            </a:lvl7pPr>
            <a:lvl8pPr marL="3451225" indent="-230188" eaLnBrk="0" fontAlgn="base" hangingPunct="0">
              <a:spcBef>
                <a:spcPct val="30000"/>
              </a:spcBef>
              <a:spcAft>
                <a:spcPct val="0"/>
              </a:spcAft>
              <a:defRPr kumimoji="1" sz="1200">
                <a:solidFill>
                  <a:schemeClr val="tx1"/>
                </a:solidFill>
                <a:latin typeface="Arial" panose="020B0604020202020204" pitchFamily="34" charset="0"/>
              </a:defRPr>
            </a:lvl8pPr>
            <a:lvl9pPr marL="3908425" indent="-2301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4E12694-F041-0844-8C28-E054F39A337A}" type="slidenum">
              <a:rPr kumimoji="0" lang="de-DE" altLang="de-DE">
                <a:latin typeface="Verdana" panose="020B0604030504040204" pitchFamily="34" charset="0"/>
              </a:rPr>
              <a:pPr>
                <a:spcBef>
                  <a:spcPct val="0"/>
                </a:spcBef>
              </a:pPr>
              <a:t>5</a:t>
            </a:fld>
            <a:endParaRPr kumimoji="0" lang="de-DE" altLang="de-DE">
              <a:latin typeface="Verdana" panose="020B0604030504040204" pitchFamily="34" charset="0"/>
            </a:endParaRPr>
          </a:p>
        </p:txBody>
      </p:sp>
      <p:sp>
        <p:nvSpPr>
          <p:cNvPr id="24578" name="Rectangle 2">
            <a:extLst>
              <a:ext uri="{FF2B5EF4-FFF2-40B4-BE49-F238E27FC236}">
                <a16:creationId xmlns:a16="http://schemas.microsoft.com/office/drawing/2014/main" id="{C024D374-64D3-5B45-A026-73BA9474EDB6}"/>
              </a:ext>
            </a:extLst>
          </p:cNvPr>
          <p:cNvSpPr>
            <a:spLocks noGrp="1" noRot="1" noChangeAspect="1" noChangeArrowheads="1" noTextEdit="1"/>
          </p:cNvSpPr>
          <p:nvPr>
            <p:ph type="sldImg"/>
          </p:nvPr>
        </p:nvSpPr>
        <p:spPr>
          <a:xfrm>
            <a:off x="3263900" y="509588"/>
            <a:ext cx="3400425" cy="2549525"/>
          </a:xfrm>
          <a:ln/>
        </p:spPr>
      </p:sp>
      <p:sp>
        <p:nvSpPr>
          <p:cNvPr id="24579" name="Rectangle 3">
            <a:extLst>
              <a:ext uri="{FF2B5EF4-FFF2-40B4-BE49-F238E27FC236}">
                <a16:creationId xmlns:a16="http://schemas.microsoft.com/office/drawing/2014/main" id="{909531B9-F04D-4948-AEBF-0A627F0D9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B815105-ECCC-6647-93B7-21696C4D7A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0888" indent="-287338">
              <a:spcBef>
                <a:spcPct val="30000"/>
              </a:spcBef>
              <a:defRPr kumimoji="1" sz="1200">
                <a:solidFill>
                  <a:schemeClr val="tx1"/>
                </a:solidFill>
                <a:latin typeface="Arial" panose="020B0604020202020204" pitchFamily="34" charset="0"/>
              </a:defRPr>
            </a:lvl2pPr>
            <a:lvl3pPr marL="1154113" indent="-230188">
              <a:spcBef>
                <a:spcPct val="30000"/>
              </a:spcBef>
              <a:defRPr kumimoji="1" sz="1200">
                <a:solidFill>
                  <a:schemeClr val="tx1"/>
                </a:solidFill>
                <a:latin typeface="Arial" panose="020B0604020202020204" pitchFamily="34" charset="0"/>
              </a:defRPr>
            </a:lvl3pPr>
            <a:lvl4pPr marL="1616075" indent="-230188">
              <a:spcBef>
                <a:spcPct val="30000"/>
              </a:spcBef>
              <a:defRPr kumimoji="1" sz="1200">
                <a:solidFill>
                  <a:schemeClr val="tx1"/>
                </a:solidFill>
                <a:latin typeface="Arial" panose="020B0604020202020204" pitchFamily="34" charset="0"/>
              </a:defRPr>
            </a:lvl4pPr>
            <a:lvl5pPr marL="2079625" indent="-230188">
              <a:spcBef>
                <a:spcPct val="30000"/>
              </a:spcBef>
              <a:defRPr kumimoji="1" sz="1200">
                <a:solidFill>
                  <a:schemeClr val="tx1"/>
                </a:solidFill>
                <a:latin typeface="Arial" panose="020B0604020202020204" pitchFamily="34" charset="0"/>
              </a:defRPr>
            </a:lvl5pPr>
            <a:lvl6pPr marL="2536825" indent="-230188" eaLnBrk="0" fontAlgn="base" hangingPunct="0">
              <a:spcBef>
                <a:spcPct val="30000"/>
              </a:spcBef>
              <a:spcAft>
                <a:spcPct val="0"/>
              </a:spcAft>
              <a:defRPr kumimoji="1" sz="1200">
                <a:solidFill>
                  <a:schemeClr val="tx1"/>
                </a:solidFill>
                <a:latin typeface="Arial" panose="020B0604020202020204" pitchFamily="34" charset="0"/>
              </a:defRPr>
            </a:lvl6pPr>
            <a:lvl7pPr marL="2994025" indent="-230188" eaLnBrk="0" fontAlgn="base" hangingPunct="0">
              <a:spcBef>
                <a:spcPct val="30000"/>
              </a:spcBef>
              <a:spcAft>
                <a:spcPct val="0"/>
              </a:spcAft>
              <a:defRPr kumimoji="1" sz="1200">
                <a:solidFill>
                  <a:schemeClr val="tx1"/>
                </a:solidFill>
                <a:latin typeface="Arial" panose="020B0604020202020204" pitchFamily="34" charset="0"/>
              </a:defRPr>
            </a:lvl7pPr>
            <a:lvl8pPr marL="3451225" indent="-230188" eaLnBrk="0" fontAlgn="base" hangingPunct="0">
              <a:spcBef>
                <a:spcPct val="30000"/>
              </a:spcBef>
              <a:spcAft>
                <a:spcPct val="0"/>
              </a:spcAft>
              <a:defRPr kumimoji="1" sz="1200">
                <a:solidFill>
                  <a:schemeClr val="tx1"/>
                </a:solidFill>
                <a:latin typeface="Arial" panose="020B0604020202020204" pitchFamily="34" charset="0"/>
              </a:defRPr>
            </a:lvl8pPr>
            <a:lvl9pPr marL="3908425" indent="-2301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4E12694-F041-0844-8C28-E054F39A337A}" type="slidenum">
              <a:rPr kumimoji="0" lang="de-DE" altLang="de-DE">
                <a:latin typeface="Verdana" panose="020B0604030504040204" pitchFamily="34" charset="0"/>
              </a:rPr>
              <a:pPr>
                <a:spcBef>
                  <a:spcPct val="0"/>
                </a:spcBef>
              </a:pPr>
              <a:t>6</a:t>
            </a:fld>
            <a:endParaRPr kumimoji="0" lang="de-DE" altLang="de-DE">
              <a:latin typeface="Verdana" panose="020B0604030504040204" pitchFamily="34" charset="0"/>
            </a:endParaRPr>
          </a:p>
        </p:txBody>
      </p:sp>
      <p:sp>
        <p:nvSpPr>
          <p:cNvPr id="24578" name="Rectangle 2">
            <a:extLst>
              <a:ext uri="{FF2B5EF4-FFF2-40B4-BE49-F238E27FC236}">
                <a16:creationId xmlns:a16="http://schemas.microsoft.com/office/drawing/2014/main" id="{C024D374-64D3-5B45-A026-73BA9474EDB6}"/>
              </a:ext>
            </a:extLst>
          </p:cNvPr>
          <p:cNvSpPr>
            <a:spLocks noGrp="1" noRot="1" noChangeAspect="1" noChangeArrowheads="1" noTextEdit="1"/>
          </p:cNvSpPr>
          <p:nvPr>
            <p:ph type="sldImg"/>
          </p:nvPr>
        </p:nvSpPr>
        <p:spPr>
          <a:xfrm>
            <a:off x="3263900" y="509588"/>
            <a:ext cx="3400425" cy="2549525"/>
          </a:xfrm>
          <a:ln/>
        </p:spPr>
      </p:sp>
      <p:sp>
        <p:nvSpPr>
          <p:cNvPr id="24579" name="Rectangle 3">
            <a:extLst>
              <a:ext uri="{FF2B5EF4-FFF2-40B4-BE49-F238E27FC236}">
                <a16:creationId xmlns:a16="http://schemas.microsoft.com/office/drawing/2014/main" id="{909531B9-F04D-4948-AEBF-0A627F0D9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69459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22E98B4C-4142-694A-B457-55A21674E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0888" indent="-287338">
              <a:spcBef>
                <a:spcPct val="30000"/>
              </a:spcBef>
              <a:defRPr kumimoji="1" sz="1200">
                <a:solidFill>
                  <a:schemeClr val="tx1"/>
                </a:solidFill>
                <a:latin typeface="Arial" panose="020B0604020202020204" pitchFamily="34" charset="0"/>
              </a:defRPr>
            </a:lvl2pPr>
            <a:lvl3pPr marL="1154113" indent="-230188">
              <a:spcBef>
                <a:spcPct val="30000"/>
              </a:spcBef>
              <a:defRPr kumimoji="1" sz="1200">
                <a:solidFill>
                  <a:schemeClr val="tx1"/>
                </a:solidFill>
                <a:latin typeface="Arial" panose="020B0604020202020204" pitchFamily="34" charset="0"/>
              </a:defRPr>
            </a:lvl3pPr>
            <a:lvl4pPr marL="1616075" indent="-230188">
              <a:spcBef>
                <a:spcPct val="30000"/>
              </a:spcBef>
              <a:defRPr kumimoji="1" sz="1200">
                <a:solidFill>
                  <a:schemeClr val="tx1"/>
                </a:solidFill>
                <a:latin typeface="Arial" panose="020B0604020202020204" pitchFamily="34" charset="0"/>
              </a:defRPr>
            </a:lvl4pPr>
            <a:lvl5pPr marL="2079625" indent="-230188">
              <a:spcBef>
                <a:spcPct val="30000"/>
              </a:spcBef>
              <a:defRPr kumimoji="1" sz="1200">
                <a:solidFill>
                  <a:schemeClr val="tx1"/>
                </a:solidFill>
                <a:latin typeface="Arial" panose="020B0604020202020204" pitchFamily="34" charset="0"/>
              </a:defRPr>
            </a:lvl5pPr>
            <a:lvl6pPr marL="2536825" indent="-230188" eaLnBrk="0" fontAlgn="base" hangingPunct="0">
              <a:spcBef>
                <a:spcPct val="30000"/>
              </a:spcBef>
              <a:spcAft>
                <a:spcPct val="0"/>
              </a:spcAft>
              <a:defRPr kumimoji="1" sz="1200">
                <a:solidFill>
                  <a:schemeClr val="tx1"/>
                </a:solidFill>
                <a:latin typeface="Arial" panose="020B0604020202020204" pitchFamily="34" charset="0"/>
              </a:defRPr>
            </a:lvl6pPr>
            <a:lvl7pPr marL="2994025" indent="-230188" eaLnBrk="0" fontAlgn="base" hangingPunct="0">
              <a:spcBef>
                <a:spcPct val="30000"/>
              </a:spcBef>
              <a:spcAft>
                <a:spcPct val="0"/>
              </a:spcAft>
              <a:defRPr kumimoji="1" sz="1200">
                <a:solidFill>
                  <a:schemeClr val="tx1"/>
                </a:solidFill>
                <a:latin typeface="Arial" panose="020B0604020202020204" pitchFamily="34" charset="0"/>
              </a:defRPr>
            </a:lvl7pPr>
            <a:lvl8pPr marL="3451225" indent="-230188" eaLnBrk="0" fontAlgn="base" hangingPunct="0">
              <a:spcBef>
                <a:spcPct val="30000"/>
              </a:spcBef>
              <a:spcAft>
                <a:spcPct val="0"/>
              </a:spcAft>
              <a:defRPr kumimoji="1" sz="1200">
                <a:solidFill>
                  <a:schemeClr val="tx1"/>
                </a:solidFill>
                <a:latin typeface="Arial" panose="020B0604020202020204" pitchFamily="34" charset="0"/>
              </a:defRPr>
            </a:lvl8pPr>
            <a:lvl9pPr marL="3908425" indent="-2301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EDB6EB7-B366-8648-9FE9-DF26F5BD3E57}" type="slidenum">
              <a:rPr kumimoji="0" lang="de-DE" altLang="de-DE">
                <a:latin typeface="Verdana" panose="020B0604030504040204" pitchFamily="34" charset="0"/>
              </a:rPr>
              <a:pPr>
                <a:spcBef>
                  <a:spcPct val="0"/>
                </a:spcBef>
              </a:pPr>
              <a:t>7</a:t>
            </a:fld>
            <a:endParaRPr kumimoji="0" lang="de-DE" altLang="de-DE">
              <a:latin typeface="Verdana" panose="020B0604030504040204" pitchFamily="34" charset="0"/>
            </a:endParaRPr>
          </a:p>
        </p:txBody>
      </p:sp>
      <p:sp>
        <p:nvSpPr>
          <p:cNvPr id="26626" name="Rectangle 2">
            <a:extLst>
              <a:ext uri="{FF2B5EF4-FFF2-40B4-BE49-F238E27FC236}">
                <a16:creationId xmlns:a16="http://schemas.microsoft.com/office/drawing/2014/main" id="{08025CD6-05CE-C043-9BF3-EA1C91923CEB}"/>
              </a:ext>
            </a:extLst>
          </p:cNvPr>
          <p:cNvSpPr>
            <a:spLocks noGrp="1" noRot="1" noChangeAspect="1" noChangeArrowheads="1" noTextEdit="1"/>
          </p:cNvSpPr>
          <p:nvPr>
            <p:ph type="sldImg"/>
          </p:nvPr>
        </p:nvSpPr>
        <p:spPr>
          <a:xfrm>
            <a:off x="3263900" y="509588"/>
            <a:ext cx="3400425" cy="2549525"/>
          </a:xfrm>
          <a:ln/>
        </p:spPr>
      </p:sp>
      <p:sp>
        <p:nvSpPr>
          <p:cNvPr id="26627" name="Rectangle 3">
            <a:extLst>
              <a:ext uri="{FF2B5EF4-FFF2-40B4-BE49-F238E27FC236}">
                <a16:creationId xmlns:a16="http://schemas.microsoft.com/office/drawing/2014/main" id="{353326CA-4EA1-2146-90C5-054918B25A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7617E67C-85E0-F349-A133-DB08385783FF}"/>
              </a:ext>
            </a:extLst>
          </p:cNvPr>
          <p:cNvSpPr>
            <a:spLocks noGrp="1"/>
          </p:cNvSpPr>
          <p:nvPr>
            <p:ph type="dt" sz="half" idx="10"/>
          </p:nvPr>
        </p:nvSpPr>
        <p:spPr/>
        <p:txBody>
          <a:bodyPr/>
          <a:lstStyle>
            <a:lvl1pPr>
              <a:defRPr/>
            </a:lvl1pPr>
          </a:lstStyle>
          <a:p>
            <a:pPr>
              <a:defRPr/>
            </a:pPr>
            <a:r>
              <a:rPr lang="de-DE"/>
              <a:t>25.11.2022</a:t>
            </a:r>
          </a:p>
        </p:txBody>
      </p:sp>
      <p:sp>
        <p:nvSpPr>
          <p:cNvPr id="5" name="Fußzeilenplatzhalter 4">
            <a:extLst>
              <a:ext uri="{FF2B5EF4-FFF2-40B4-BE49-F238E27FC236}">
                <a16:creationId xmlns:a16="http://schemas.microsoft.com/office/drawing/2014/main" id="{C4F595DA-9F4A-8A4F-88E2-3A9301268441}"/>
              </a:ext>
            </a:extLst>
          </p:cNvPr>
          <p:cNvSpPr>
            <a:spLocks noGrp="1"/>
          </p:cNvSpPr>
          <p:nvPr>
            <p:ph type="ftr" sz="quarter" idx="11"/>
          </p:nvPr>
        </p:nvSpPr>
        <p:spPr/>
        <p:txBody>
          <a:bodyPr/>
          <a:lstStyle>
            <a:lvl1pPr>
              <a:defRPr/>
            </a:lvl1pPr>
          </a:lstStyle>
          <a:p>
            <a:pPr>
              <a:defRPr/>
            </a:pPr>
            <a:r>
              <a:rPr lang="de-DE"/>
              <a:t>Kassenbericht 2021/2022 - Peter Dippold</a:t>
            </a:r>
          </a:p>
        </p:txBody>
      </p:sp>
      <p:sp>
        <p:nvSpPr>
          <p:cNvPr id="6" name="Foliennummernplatzhalter 5">
            <a:extLst>
              <a:ext uri="{FF2B5EF4-FFF2-40B4-BE49-F238E27FC236}">
                <a16:creationId xmlns:a16="http://schemas.microsoft.com/office/drawing/2014/main" id="{D780CF65-EE98-C344-BEF1-6F2AF6FA966F}"/>
              </a:ext>
            </a:extLst>
          </p:cNvPr>
          <p:cNvSpPr>
            <a:spLocks noGrp="1"/>
          </p:cNvSpPr>
          <p:nvPr>
            <p:ph type="sldNum" sz="quarter" idx="12"/>
          </p:nvPr>
        </p:nvSpPr>
        <p:spPr/>
        <p:txBody>
          <a:bodyPr/>
          <a:lstStyle>
            <a:lvl1pPr>
              <a:defRPr/>
            </a:lvl1pPr>
          </a:lstStyle>
          <a:p>
            <a:pPr>
              <a:defRPr/>
            </a:pPr>
            <a:fld id="{8F435CFA-AAC8-3B44-BA1C-4B28CC4504A8}" type="slidenum">
              <a:rPr lang="de-DE" altLang="de-DE"/>
              <a:pPr>
                <a:defRPr/>
              </a:pPr>
              <a:t>‹Nr.›</a:t>
            </a:fld>
            <a:endParaRPr lang="de-DE" altLang="de-DE"/>
          </a:p>
        </p:txBody>
      </p:sp>
    </p:spTree>
    <p:extLst>
      <p:ext uri="{BB962C8B-B14F-4D97-AF65-F5344CB8AC3E}">
        <p14:creationId xmlns:p14="http://schemas.microsoft.com/office/powerpoint/2010/main" val="341389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7EE1D7-91FD-5D47-93F7-D1AB6F981069}"/>
              </a:ext>
            </a:extLst>
          </p:cNvPr>
          <p:cNvSpPr>
            <a:spLocks noGrp="1"/>
          </p:cNvSpPr>
          <p:nvPr>
            <p:ph type="dt" sz="half" idx="10"/>
          </p:nvPr>
        </p:nvSpPr>
        <p:spPr/>
        <p:txBody>
          <a:bodyPr/>
          <a:lstStyle>
            <a:lvl1pPr>
              <a:defRPr/>
            </a:lvl1pPr>
          </a:lstStyle>
          <a:p>
            <a:pPr>
              <a:defRPr/>
            </a:pPr>
            <a:r>
              <a:rPr lang="de-DE"/>
              <a:t>25.11.2022</a:t>
            </a:r>
            <a:endParaRPr lang="de-DE" dirty="0"/>
          </a:p>
        </p:txBody>
      </p:sp>
      <p:sp>
        <p:nvSpPr>
          <p:cNvPr id="5" name="Fußzeilenplatzhalter 4">
            <a:extLst>
              <a:ext uri="{FF2B5EF4-FFF2-40B4-BE49-F238E27FC236}">
                <a16:creationId xmlns:a16="http://schemas.microsoft.com/office/drawing/2014/main" id="{6E5C275E-737E-044C-8472-4D93F18CB83F}"/>
              </a:ext>
            </a:extLst>
          </p:cNvPr>
          <p:cNvSpPr>
            <a:spLocks noGrp="1"/>
          </p:cNvSpPr>
          <p:nvPr>
            <p:ph type="ftr" sz="quarter" idx="11"/>
          </p:nvPr>
        </p:nvSpPr>
        <p:spPr/>
        <p:txBody>
          <a:bodyPr/>
          <a:lstStyle>
            <a:lvl1pPr>
              <a:defRPr/>
            </a:lvl1pPr>
          </a:lstStyle>
          <a:p>
            <a:pPr>
              <a:defRPr/>
            </a:pPr>
            <a:r>
              <a:rPr lang="de-DE"/>
              <a:t>Kassenbericht 2021/2022 - Peter Dippold</a:t>
            </a:r>
          </a:p>
        </p:txBody>
      </p:sp>
      <p:sp>
        <p:nvSpPr>
          <p:cNvPr id="6" name="Foliennummernplatzhalter 5">
            <a:extLst>
              <a:ext uri="{FF2B5EF4-FFF2-40B4-BE49-F238E27FC236}">
                <a16:creationId xmlns:a16="http://schemas.microsoft.com/office/drawing/2014/main" id="{19A16E55-BEE7-5D4D-8075-92EC884C00BA}"/>
              </a:ext>
            </a:extLst>
          </p:cNvPr>
          <p:cNvSpPr>
            <a:spLocks noGrp="1"/>
          </p:cNvSpPr>
          <p:nvPr>
            <p:ph type="sldNum" sz="quarter" idx="12"/>
          </p:nvPr>
        </p:nvSpPr>
        <p:spPr/>
        <p:txBody>
          <a:bodyPr/>
          <a:lstStyle>
            <a:lvl1pPr>
              <a:defRPr/>
            </a:lvl1pPr>
          </a:lstStyle>
          <a:p>
            <a:pPr>
              <a:defRPr/>
            </a:pPr>
            <a:fld id="{4A9DEF1D-8603-6F4C-8934-DA4EEF997DC3}" type="slidenum">
              <a:rPr lang="de-DE" altLang="de-DE"/>
              <a:pPr>
                <a:defRPr/>
              </a:pPr>
              <a:t>‹Nr.›</a:t>
            </a:fld>
            <a:endParaRPr lang="de-DE" altLang="de-DE"/>
          </a:p>
        </p:txBody>
      </p:sp>
    </p:spTree>
    <p:extLst>
      <p:ext uri="{BB962C8B-B14F-4D97-AF65-F5344CB8AC3E}">
        <p14:creationId xmlns:p14="http://schemas.microsoft.com/office/powerpoint/2010/main" val="73457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F96702D6-A084-5D40-91D2-BBFC90EE8A17}"/>
              </a:ext>
            </a:extLst>
          </p:cNvPr>
          <p:cNvSpPr>
            <a:spLocks noGrp="1"/>
          </p:cNvSpPr>
          <p:nvPr>
            <p:ph type="dt" sz="half" idx="10"/>
          </p:nvPr>
        </p:nvSpPr>
        <p:spPr/>
        <p:txBody>
          <a:bodyPr/>
          <a:lstStyle>
            <a:lvl1pPr>
              <a:defRPr/>
            </a:lvl1pPr>
          </a:lstStyle>
          <a:p>
            <a:pPr>
              <a:defRPr/>
            </a:pPr>
            <a:r>
              <a:rPr lang="de-DE"/>
              <a:t>25.11.2022</a:t>
            </a:r>
          </a:p>
        </p:txBody>
      </p:sp>
      <p:sp>
        <p:nvSpPr>
          <p:cNvPr id="4" name="Fußzeilenplatzhalter 4">
            <a:extLst>
              <a:ext uri="{FF2B5EF4-FFF2-40B4-BE49-F238E27FC236}">
                <a16:creationId xmlns:a16="http://schemas.microsoft.com/office/drawing/2014/main" id="{3B047F2E-2DA7-A04C-806D-BABB886D3008}"/>
              </a:ext>
            </a:extLst>
          </p:cNvPr>
          <p:cNvSpPr>
            <a:spLocks noGrp="1"/>
          </p:cNvSpPr>
          <p:nvPr>
            <p:ph type="ftr" sz="quarter" idx="11"/>
          </p:nvPr>
        </p:nvSpPr>
        <p:spPr/>
        <p:txBody>
          <a:bodyPr/>
          <a:lstStyle>
            <a:lvl1pPr>
              <a:defRPr/>
            </a:lvl1pPr>
          </a:lstStyle>
          <a:p>
            <a:pPr>
              <a:defRPr/>
            </a:pPr>
            <a:r>
              <a:rPr lang="de-DE"/>
              <a:t>Kassenbericht 2021/2022 - Peter Dippold</a:t>
            </a:r>
          </a:p>
        </p:txBody>
      </p:sp>
      <p:sp>
        <p:nvSpPr>
          <p:cNvPr id="5" name="Foliennummernplatzhalter 5">
            <a:extLst>
              <a:ext uri="{FF2B5EF4-FFF2-40B4-BE49-F238E27FC236}">
                <a16:creationId xmlns:a16="http://schemas.microsoft.com/office/drawing/2014/main" id="{04074745-CE58-CE47-9D2A-BCFED11DD434}"/>
              </a:ext>
            </a:extLst>
          </p:cNvPr>
          <p:cNvSpPr>
            <a:spLocks noGrp="1"/>
          </p:cNvSpPr>
          <p:nvPr>
            <p:ph type="sldNum" sz="quarter" idx="12"/>
          </p:nvPr>
        </p:nvSpPr>
        <p:spPr/>
        <p:txBody>
          <a:bodyPr/>
          <a:lstStyle>
            <a:lvl1pPr>
              <a:defRPr/>
            </a:lvl1pPr>
          </a:lstStyle>
          <a:p>
            <a:pPr>
              <a:defRPr/>
            </a:pPr>
            <a:fld id="{12E1C6CE-723D-A14B-BCDB-15B3B0D74E39}" type="slidenum">
              <a:rPr lang="de-DE" altLang="de-DE"/>
              <a:pPr>
                <a:defRPr/>
              </a:pPr>
              <a:t>‹Nr.›</a:t>
            </a:fld>
            <a:endParaRPr lang="de-DE" altLang="de-DE"/>
          </a:p>
        </p:txBody>
      </p:sp>
    </p:spTree>
    <p:extLst>
      <p:ext uri="{BB962C8B-B14F-4D97-AF65-F5344CB8AC3E}">
        <p14:creationId xmlns:p14="http://schemas.microsoft.com/office/powerpoint/2010/main" val="215280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5B38CB6B-EF9C-4F4B-A1D6-623C1B346280}"/>
              </a:ext>
            </a:extLst>
          </p:cNvPr>
          <p:cNvSpPr>
            <a:spLocks noGrp="1"/>
          </p:cNvSpPr>
          <p:nvPr>
            <p:ph type="dt" sz="half" idx="10"/>
          </p:nvPr>
        </p:nvSpPr>
        <p:spPr/>
        <p:txBody>
          <a:bodyPr/>
          <a:lstStyle>
            <a:lvl1pPr>
              <a:defRPr/>
            </a:lvl1pPr>
          </a:lstStyle>
          <a:p>
            <a:pPr>
              <a:defRPr/>
            </a:pPr>
            <a:r>
              <a:rPr lang="de-DE"/>
              <a:t>25.11.2022</a:t>
            </a:r>
          </a:p>
        </p:txBody>
      </p:sp>
      <p:sp>
        <p:nvSpPr>
          <p:cNvPr id="3" name="Fußzeilenplatzhalter 4">
            <a:extLst>
              <a:ext uri="{FF2B5EF4-FFF2-40B4-BE49-F238E27FC236}">
                <a16:creationId xmlns:a16="http://schemas.microsoft.com/office/drawing/2014/main" id="{6851D71D-8CBC-7941-B614-B7146D85FDC7}"/>
              </a:ext>
            </a:extLst>
          </p:cNvPr>
          <p:cNvSpPr>
            <a:spLocks noGrp="1"/>
          </p:cNvSpPr>
          <p:nvPr>
            <p:ph type="ftr" sz="quarter" idx="11"/>
          </p:nvPr>
        </p:nvSpPr>
        <p:spPr/>
        <p:txBody>
          <a:bodyPr/>
          <a:lstStyle>
            <a:lvl1pPr>
              <a:defRPr/>
            </a:lvl1pPr>
          </a:lstStyle>
          <a:p>
            <a:pPr>
              <a:defRPr/>
            </a:pPr>
            <a:r>
              <a:rPr lang="de-DE"/>
              <a:t>Kassenbericht 2021/2022 - Peter Dippold</a:t>
            </a:r>
          </a:p>
        </p:txBody>
      </p:sp>
      <p:sp>
        <p:nvSpPr>
          <p:cNvPr id="4" name="Foliennummernplatzhalter 5">
            <a:extLst>
              <a:ext uri="{FF2B5EF4-FFF2-40B4-BE49-F238E27FC236}">
                <a16:creationId xmlns:a16="http://schemas.microsoft.com/office/drawing/2014/main" id="{5FCB2BCD-2D4A-CC45-8F20-1B34DEC7B3AE}"/>
              </a:ext>
            </a:extLst>
          </p:cNvPr>
          <p:cNvSpPr>
            <a:spLocks noGrp="1"/>
          </p:cNvSpPr>
          <p:nvPr>
            <p:ph type="sldNum" sz="quarter" idx="12"/>
          </p:nvPr>
        </p:nvSpPr>
        <p:spPr/>
        <p:txBody>
          <a:bodyPr/>
          <a:lstStyle>
            <a:lvl1pPr>
              <a:defRPr/>
            </a:lvl1pPr>
          </a:lstStyle>
          <a:p>
            <a:pPr>
              <a:defRPr/>
            </a:pPr>
            <a:fld id="{94AAF0CC-8905-1D45-91D7-396C71722F98}" type="slidenum">
              <a:rPr lang="de-DE" altLang="de-DE"/>
              <a:pPr>
                <a:defRPr/>
              </a:pPr>
              <a:t>‹Nr.›</a:t>
            </a:fld>
            <a:endParaRPr lang="de-DE" altLang="de-DE"/>
          </a:p>
        </p:txBody>
      </p:sp>
    </p:spTree>
    <p:extLst>
      <p:ext uri="{BB962C8B-B14F-4D97-AF65-F5344CB8AC3E}">
        <p14:creationId xmlns:p14="http://schemas.microsoft.com/office/powerpoint/2010/main" val="205753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7617E67C-85E0-F349-A133-DB08385783FF}"/>
              </a:ext>
            </a:extLst>
          </p:cNvPr>
          <p:cNvSpPr>
            <a:spLocks noGrp="1"/>
          </p:cNvSpPr>
          <p:nvPr>
            <p:ph type="dt" sz="half" idx="10"/>
          </p:nvPr>
        </p:nvSpPr>
        <p:spPr/>
        <p:txBody>
          <a:bodyPr/>
          <a:lstStyle>
            <a:lvl1pPr>
              <a:defRPr/>
            </a:lvl1pPr>
          </a:lstStyle>
          <a:p>
            <a:pPr>
              <a:defRPr/>
            </a:pPr>
            <a:r>
              <a:rPr lang="de-DE"/>
              <a:t>25.11.2022</a:t>
            </a:r>
          </a:p>
        </p:txBody>
      </p:sp>
      <p:sp>
        <p:nvSpPr>
          <p:cNvPr id="5" name="Fußzeilenplatzhalter 4">
            <a:extLst>
              <a:ext uri="{FF2B5EF4-FFF2-40B4-BE49-F238E27FC236}">
                <a16:creationId xmlns:a16="http://schemas.microsoft.com/office/drawing/2014/main" id="{C4F595DA-9F4A-8A4F-88E2-3A9301268441}"/>
              </a:ext>
            </a:extLst>
          </p:cNvPr>
          <p:cNvSpPr>
            <a:spLocks noGrp="1"/>
          </p:cNvSpPr>
          <p:nvPr>
            <p:ph type="ftr" sz="quarter" idx="11"/>
          </p:nvPr>
        </p:nvSpPr>
        <p:spPr/>
        <p:txBody>
          <a:bodyPr/>
          <a:lstStyle>
            <a:lvl1pPr>
              <a:defRPr/>
            </a:lvl1pPr>
          </a:lstStyle>
          <a:p>
            <a:pPr>
              <a:defRPr/>
            </a:pPr>
            <a:r>
              <a:rPr lang="de-DE"/>
              <a:t>Kassenbericht 2021/2022 - Peter Dippold</a:t>
            </a:r>
          </a:p>
        </p:txBody>
      </p:sp>
      <p:sp>
        <p:nvSpPr>
          <p:cNvPr id="6" name="Foliennummernplatzhalter 5">
            <a:extLst>
              <a:ext uri="{FF2B5EF4-FFF2-40B4-BE49-F238E27FC236}">
                <a16:creationId xmlns:a16="http://schemas.microsoft.com/office/drawing/2014/main" id="{D780CF65-EE98-C344-BEF1-6F2AF6FA966F}"/>
              </a:ext>
            </a:extLst>
          </p:cNvPr>
          <p:cNvSpPr>
            <a:spLocks noGrp="1"/>
          </p:cNvSpPr>
          <p:nvPr>
            <p:ph type="sldNum" sz="quarter" idx="12"/>
          </p:nvPr>
        </p:nvSpPr>
        <p:spPr/>
        <p:txBody>
          <a:bodyPr/>
          <a:lstStyle>
            <a:lvl1pPr>
              <a:defRPr/>
            </a:lvl1pPr>
          </a:lstStyle>
          <a:p>
            <a:pPr>
              <a:defRPr/>
            </a:pPr>
            <a:fld id="{8F435CFA-AAC8-3B44-BA1C-4B28CC4504A8}" type="slidenum">
              <a:rPr lang="de-DE" altLang="de-DE"/>
              <a:pPr>
                <a:defRPr/>
              </a:pPr>
              <a:t>‹Nr.›</a:t>
            </a:fld>
            <a:endParaRPr lang="de-DE" altLang="de-DE"/>
          </a:p>
        </p:txBody>
      </p:sp>
    </p:spTree>
    <p:extLst>
      <p:ext uri="{BB962C8B-B14F-4D97-AF65-F5344CB8AC3E}">
        <p14:creationId xmlns:p14="http://schemas.microsoft.com/office/powerpoint/2010/main" val="128543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7EE1D7-91FD-5D47-93F7-D1AB6F981069}"/>
              </a:ext>
            </a:extLst>
          </p:cNvPr>
          <p:cNvSpPr>
            <a:spLocks noGrp="1"/>
          </p:cNvSpPr>
          <p:nvPr>
            <p:ph type="dt" sz="half" idx="10"/>
          </p:nvPr>
        </p:nvSpPr>
        <p:spPr/>
        <p:txBody>
          <a:bodyPr/>
          <a:lstStyle>
            <a:lvl1pPr>
              <a:defRPr/>
            </a:lvl1pPr>
          </a:lstStyle>
          <a:p>
            <a:pPr>
              <a:defRPr/>
            </a:pPr>
            <a:r>
              <a:rPr lang="de-DE"/>
              <a:t>25.11.2022</a:t>
            </a:r>
            <a:endParaRPr lang="de-DE" dirty="0"/>
          </a:p>
        </p:txBody>
      </p:sp>
      <p:sp>
        <p:nvSpPr>
          <p:cNvPr id="5" name="Fußzeilenplatzhalter 4">
            <a:extLst>
              <a:ext uri="{FF2B5EF4-FFF2-40B4-BE49-F238E27FC236}">
                <a16:creationId xmlns:a16="http://schemas.microsoft.com/office/drawing/2014/main" id="{6E5C275E-737E-044C-8472-4D93F18CB83F}"/>
              </a:ext>
            </a:extLst>
          </p:cNvPr>
          <p:cNvSpPr>
            <a:spLocks noGrp="1"/>
          </p:cNvSpPr>
          <p:nvPr>
            <p:ph type="ftr" sz="quarter" idx="11"/>
          </p:nvPr>
        </p:nvSpPr>
        <p:spPr/>
        <p:txBody>
          <a:bodyPr/>
          <a:lstStyle>
            <a:lvl1pPr>
              <a:defRPr/>
            </a:lvl1pPr>
          </a:lstStyle>
          <a:p>
            <a:pPr>
              <a:defRPr/>
            </a:pPr>
            <a:r>
              <a:rPr lang="de-DE"/>
              <a:t>Kassenbericht 2021/2022 - Peter Dippold</a:t>
            </a:r>
          </a:p>
        </p:txBody>
      </p:sp>
      <p:sp>
        <p:nvSpPr>
          <p:cNvPr id="6" name="Foliennummernplatzhalter 5">
            <a:extLst>
              <a:ext uri="{FF2B5EF4-FFF2-40B4-BE49-F238E27FC236}">
                <a16:creationId xmlns:a16="http://schemas.microsoft.com/office/drawing/2014/main" id="{19A16E55-BEE7-5D4D-8075-92EC884C00BA}"/>
              </a:ext>
            </a:extLst>
          </p:cNvPr>
          <p:cNvSpPr>
            <a:spLocks noGrp="1"/>
          </p:cNvSpPr>
          <p:nvPr>
            <p:ph type="sldNum" sz="quarter" idx="12"/>
          </p:nvPr>
        </p:nvSpPr>
        <p:spPr/>
        <p:txBody>
          <a:bodyPr/>
          <a:lstStyle>
            <a:lvl1pPr>
              <a:defRPr/>
            </a:lvl1pPr>
          </a:lstStyle>
          <a:p>
            <a:pPr>
              <a:defRPr/>
            </a:pPr>
            <a:fld id="{4A9DEF1D-8603-6F4C-8934-DA4EEF997DC3}" type="slidenum">
              <a:rPr lang="de-DE" altLang="de-DE"/>
              <a:pPr>
                <a:defRPr/>
              </a:pPr>
              <a:t>‹Nr.›</a:t>
            </a:fld>
            <a:endParaRPr lang="de-DE" altLang="de-DE"/>
          </a:p>
        </p:txBody>
      </p:sp>
    </p:spTree>
    <p:extLst>
      <p:ext uri="{BB962C8B-B14F-4D97-AF65-F5344CB8AC3E}">
        <p14:creationId xmlns:p14="http://schemas.microsoft.com/office/powerpoint/2010/main" val="178052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F96702D6-A084-5D40-91D2-BBFC90EE8A17}"/>
              </a:ext>
            </a:extLst>
          </p:cNvPr>
          <p:cNvSpPr>
            <a:spLocks noGrp="1"/>
          </p:cNvSpPr>
          <p:nvPr>
            <p:ph type="dt" sz="half" idx="10"/>
          </p:nvPr>
        </p:nvSpPr>
        <p:spPr/>
        <p:txBody>
          <a:bodyPr/>
          <a:lstStyle>
            <a:lvl1pPr>
              <a:defRPr/>
            </a:lvl1pPr>
          </a:lstStyle>
          <a:p>
            <a:pPr>
              <a:defRPr/>
            </a:pPr>
            <a:r>
              <a:rPr lang="de-DE"/>
              <a:t>25.11.2022</a:t>
            </a:r>
          </a:p>
        </p:txBody>
      </p:sp>
      <p:sp>
        <p:nvSpPr>
          <p:cNvPr id="4" name="Fußzeilenplatzhalter 4">
            <a:extLst>
              <a:ext uri="{FF2B5EF4-FFF2-40B4-BE49-F238E27FC236}">
                <a16:creationId xmlns:a16="http://schemas.microsoft.com/office/drawing/2014/main" id="{3B047F2E-2DA7-A04C-806D-BABB886D3008}"/>
              </a:ext>
            </a:extLst>
          </p:cNvPr>
          <p:cNvSpPr>
            <a:spLocks noGrp="1"/>
          </p:cNvSpPr>
          <p:nvPr>
            <p:ph type="ftr" sz="quarter" idx="11"/>
          </p:nvPr>
        </p:nvSpPr>
        <p:spPr/>
        <p:txBody>
          <a:bodyPr/>
          <a:lstStyle>
            <a:lvl1pPr>
              <a:defRPr/>
            </a:lvl1pPr>
          </a:lstStyle>
          <a:p>
            <a:pPr>
              <a:defRPr/>
            </a:pPr>
            <a:r>
              <a:rPr lang="de-DE"/>
              <a:t>Kassenbericht 2021/2022 - Peter Dippold</a:t>
            </a:r>
          </a:p>
        </p:txBody>
      </p:sp>
      <p:sp>
        <p:nvSpPr>
          <p:cNvPr id="5" name="Foliennummernplatzhalter 5">
            <a:extLst>
              <a:ext uri="{FF2B5EF4-FFF2-40B4-BE49-F238E27FC236}">
                <a16:creationId xmlns:a16="http://schemas.microsoft.com/office/drawing/2014/main" id="{04074745-CE58-CE47-9D2A-BCFED11DD434}"/>
              </a:ext>
            </a:extLst>
          </p:cNvPr>
          <p:cNvSpPr>
            <a:spLocks noGrp="1"/>
          </p:cNvSpPr>
          <p:nvPr>
            <p:ph type="sldNum" sz="quarter" idx="12"/>
          </p:nvPr>
        </p:nvSpPr>
        <p:spPr/>
        <p:txBody>
          <a:bodyPr/>
          <a:lstStyle>
            <a:lvl1pPr>
              <a:defRPr/>
            </a:lvl1pPr>
          </a:lstStyle>
          <a:p>
            <a:pPr>
              <a:defRPr/>
            </a:pPr>
            <a:fld id="{12E1C6CE-723D-A14B-BCDB-15B3B0D74E39}" type="slidenum">
              <a:rPr lang="de-DE" altLang="de-DE"/>
              <a:pPr>
                <a:defRPr/>
              </a:pPr>
              <a:t>‹Nr.›</a:t>
            </a:fld>
            <a:endParaRPr lang="de-DE" altLang="de-DE"/>
          </a:p>
        </p:txBody>
      </p:sp>
    </p:spTree>
    <p:extLst>
      <p:ext uri="{BB962C8B-B14F-4D97-AF65-F5344CB8AC3E}">
        <p14:creationId xmlns:p14="http://schemas.microsoft.com/office/powerpoint/2010/main" val="223540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5B38CB6B-EF9C-4F4B-A1D6-623C1B346280}"/>
              </a:ext>
            </a:extLst>
          </p:cNvPr>
          <p:cNvSpPr>
            <a:spLocks noGrp="1"/>
          </p:cNvSpPr>
          <p:nvPr>
            <p:ph type="dt" sz="half" idx="10"/>
          </p:nvPr>
        </p:nvSpPr>
        <p:spPr/>
        <p:txBody>
          <a:bodyPr/>
          <a:lstStyle>
            <a:lvl1pPr>
              <a:defRPr/>
            </a:lvl1pPr>
          </a:lstStyle>
          <a:p>
            <a:pPr>
              <a:defRPr/>
            </a:pPr>
            <a:r>
              <a:rPr lang="de-DE"/>
              <a:t>25.11.2022</a:t>
            </a:r>
          </a:p>
        </p:txBody>
      </p:sp>
      <p:sp>
        <p:nvSpPr>
          <p:cNvPr id="3" name="Fußzeilenplatzhalter 4">
            <a:extLst>
              <a:ext uri="{FF2B5EF4-FFF2-40B4-BE49-F238E27FC236}">
                <a16:creationId xmlns:a16="http://schemas.microsoft.com/office/drawing/2014/main" id="{6851D71D-8CBC-7941-B614-B7146D85FDC7}"/>
              </a:ext>
            </a:extLst>
          </p:cNvPr>
          <p:cNvSpPr>
            <a:spLocks noGrp="1"/>
          </p:cNvSpPr>
          <p:nvPr>
            <p:ph type="ftr" sz="quarter" idx="11"/>
          </p:nvPr>
        </p:nvSpPr>
        <p:spPr/>
        <p:txBody>
          <a:bodyPr/>
          <a:lstStyle>
            <a:lvl1pPr>
              <a:defRPr/>
            </a:lvl1pPr>
          </a:lstStyle>
          <a:p>
            <a:pPr>
              <a:defRPr/>
            </a:pPr>
            <a:r>
              <a:rPr lang="de-DE"/>
              <a:t>Kassenbericht 2021/2022 - Peter Dippold</a:t>
            </a:r>
          </a:p>
        </p:txBody>
      </p:sp>
      <p:sp>
        <p:nvSpPr>
          <p:cNvPr id="4" name="Foliennummernplatzhalter 5">
            <a:extLst>
              <a:ext uri="{FF2B5EF4-FFF2-40B4-BE49-F238E27FC236}">
                <a16:creationId xmlns:a16="http://schemas.microsoft.com/office/drawing/2014/main" id="{5FCB2BCD-2D4A-CC45-8F20-1B34DEC7B3AE}"/>
              </a:ext>
            </a:extLst>
          </p:cNvPr>
          <p:cNvSpPr>
            <a:spLocks noGrp="1"/>
          </p:cNvSpPr>
          <p:nvPr>
            <p:ph type="sldNum" sz="quarter" idx="12"/>
          </p:nvPr>
        </p:nvSpPr>
        <p:spPr/>
        <p:txBody>
          <a:bodyPr/>
          <a:lstStyle>
            <a:lvl1pPr>
              <a:defRPr/>
            </a:lvl1pPr>
          </a:lstStyle>
          <a:p>
            <a:pPr>
              <a:defRPr/>
            </a:pPr>
            <a:fld id="{94AAF0CC-8905-1D45-91D7-396C71722F98}" type="slidenum">
              <a:rPr lang="de-DE" altLang="de-DE"/>
              <a:pPr>
                <a:defRPr/>
              </a:pPr>
              <a:t>‹Nr.›</a:t>
            </a:fld>
            <a:endParaRPr lang="de-DE" altLang="de-DE"/>
          </a:p>
        </p:txBody>
      </p:sp>
    </p:spTree>
    <p:extLst>
      <p:ext uri="{BB962C8B-B14F-4D97-AF65-F5344CB8AC3E}">
        <p14:creationId xmlns:p14="http://schemas.microsoft.com/office/powerpoint/2010/main" val="994008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88CAEE8C-7A64-FF46-8257-19C9C351DF7D}"/>
              </a:ext>
            </a:extLst>
          </p:cNvPr>
          <p:cNvSpPr>
            <a:spLocks noGrp="1"/>
          </p:cNvSpPr>
          <p:nvPr>
            <p:ph type="title"/>
          </p:nvPr>
        </p:nvSpPr>
        <p:spPr bwMode="auto">
          <a:xfrm>
            <a:off x="451644" y="75624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7" name="Textplatzhalter 2">
            <a:extLst>
              <a:ext uri="{FF2B5EF4-FFF2-40B4-BE49-F238E27FC236}">
                <a16:creationId xmlns:a16="http://schemas.microsoft.com/office/drawing/2014/main" id="{9E1396A5-729A-894D-90ED-2FC131E91BCE}"/>
              </a:ext>
            </a:extLst>
          </p:cNvPr>
          <p:cNvSpPr>
            <a:spLocks noGrp="1"/>
          </p:cNvSpPr>
          <p:nvPr>
            <p:ph type="body" idx="1"/>
          </p:nvPr>
        </p:nvSpPr>
        <p:spPr bwMode="auto">
          <a:xfrm>
            <a:off x="451644" y="2123292"/>
            <a:ext cx="8229600" cy="399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4" name="Datumsplatzhalter 3">
            <a:extLst>
              <a:ext uri="{FF2B5EF4-FFF2-40B4-BE49-F238E27FC236}">
                <a16:creationId xmlns:a16="http://schemas.microsoft.com/office/drawing/2014/main" id="{9591CBA9-B024-A646-BA54-76802D22F907}"/>
              </a:ext>
            </a:extLst>
          </p:cNvPr>
          <p:cNvSpPr>
            <a:spLocks noGrp="1"/>
          </p:cNvSpPr>
          <p:nvPr>
            <p:ph type="dt" sz="half" idx="2"/>
          </p:nvPr>
        </p:nvSpPr>
        <p:spPr>
          <a:xfrm>
            <a:off x="6444208" y="6525346"/>
            <a:ext cx="1535542" cy="208532"/>
          </a:xfrm>
          <a:prstGeom prst="rect">
            <a:avLst/>
          </a:prstGeom>
        </p:spPr>
        <p:txBody>
          <a:bodyPr vert="horz" lIns="91440" tIns="45720" rIns="91440" bIns="45720" rtlCol="0" anchor="ctr"/>
          <a:lstStyle>
            <a:lvl1pPr algn="r">
              <a:defRPr sz="900" b="1">
                <a:solidFill>
                  <a:schemeClr val="tx1"/>
                </a:solidFill>
                <a:latin typeface="+mn-lt"/>
              </a:defRPr>
            </a:lvl1pPr>
          </a:lstStyle>
          <a:p>
            <a:pPr>
              <a:defRPr/>
            </a:pPr>
            <a:r>
              <a:rPr lang="de-DE"/>
              <a:t>25.11.2022</a:t>
            </a:r>
            <a:endParaRPr lang="de-DE" dirty="0"/>
          </a:p>
        </p:txBody>
      </p:sp>
      <p:sp>
        <p:nvSpPr>
          <p:cNvPr id="5" name="Fußzeilenplatzhalter 4">
            <a:extLst>
              <a:ext uri="{FF2B5EF4-FFF2-40B4-BE49-F238E27FC236}">
                <a16:creationId xmlns:a16="http://schemas.microsoft.com/office/drawing/2014/main" id="{485DB65C-CE57-6C40-B00C-C07374FBA1B4}"/>
              </a:ext>
            </a:extLst>
          </p:cNvPr>
          <p:cNvSpPr>
            <a:spLocks noGrp="1"/>
          </p:cNvSpPr>
          <p:nvPr>
            <p:ph type="ftr" sz="quarter" idx="3"/>
          </p:nvPr>
        </p:nvSpPr>
        <p:spPr>
          <a:xfrm>
            <a:off x="827584" y="6525345"/>
            <a:ext cx="5616624" cy="208532"/>
          </a:xfrm>
          <a:prstGeom prst="rect">
            <a:avLst/>
          </a:prstGeom>
        </p:spPr>
        <p:txBody>
          <a:bodyPr vert="horz" lIns="91440" tIns="45720" rIns="91440" bIns="45720" rtlCol="0" anchor="ctr"/>
          <a:lstStyle>
            <a:lvl1pPr algn="ctr">
              <a:defRPr sz="900" b="1">
                <a:solidFill>
                  <a:schemeClr val="tx1"/>
                </a:solidFill>
                <a:latin typeface="+mn-lt"/>
              </a:defRPr>
            </a:lvl1pPr>
          </a:lstStyle>
          <a:p>
            <a:pPr>
              <a:defRPr/>
            </a:pPr>
            <a:r>
              <a:rPr lang="de-DE"/>
              <a:t>Kassenbericht 2021/2022 - Peter Dippold</a:t>
            </a:r>
            <a:endParaRPr lang="de-DE" dirty="0"/>
          </a:p>
        </p:txBody>
      </p:sp>
      <p:sp>
        <p:nvSpPr>
          <p:cNvPr id="6" name="Foliennummernplatzhalter 5">
            <a:extLst>
              <a:ext uri="{FF2B5EF4-FFF2-40B4-BE49-F238E27FC236}">
                <a16:creationId xmlns:a16="http://schemas.microsoft.com/office/drawing/2014/main" id="{266E4086-09BB-264C-9117-50CDBACD75CA}"/>
              </a:ext>
            </a:extLst>
          </p:cNvPr>
          <p:cNvSpPr>
            <a:spLocks noGrp="1"/>
          </p:cNvSpPr>
          <p:nvPr>
            <p:ph type="sldNum" sz="quarter" idx="4"/>
          </p:nvPr>
        </p:nvSpPr>
        <p:spPr>
          <a:xfrm>
            <a:off x="7979750" y="6525345"/>
            <a:ext cx="707050" cy="208532"/>
          </a:xfrm>
          <a:prstGeom prst="rect">
            <a:avLst/>
          </a:prstGeom>
        </p:spPr>
        <p:txBody>
          <a:bodyPr vert="horz" wrap="square" lIns="91440" tIns="45720" rIns="91440" bIns="45720" numCol="1" anchor="ctr" anchorCtr="0" compatLnSpc="1">
            <a:prstTxWarp prst="textNoShape">
              <a:avLst/>
            </a:prstTxWarp>
          </a:bodyPr>
          <a:lstStyle>
            <a:lvl1pPr algn="r">
              <a:defRPr sz="900" b="1" smtClean="0">
                <a:solidFill>
                  <a:schemeClr val="tx1"/>
                </a:solidFill>
                <a:latin typeface="+mn-lt"/>
              </a:defRPr>
            </a:lvl1pPr>
          </a:lstStyle>
          <a:p>
            <a:pPr>
              <a:defRPr/>
            </a:pPr>
            <a:fld id="{2371ED7C-8A71-5940-B8B6-886DCED3956B}" type="slidenum">
              <a:rPr lang="de-DE" altLang="de-DE" smtClean="0"/>
              <a:pPr>
                <a:defRPr/>
              </a:pPr>
              <a:t>‹Nr.›</a:t>
            </a:fld>
            <a:endParaRPr lang="de-DE" altLang="de-DE" dirty="0"/>
          </a:p>
        </p:txBody>
      </p:sp>
      <p:sp>
        <p:nvSpPr>
          <p:cNvPr id="2" name="Rechteck 1">
            <a:extLst>
              <a:ext uri="{FF2B5EF4-FFF2-40B4-BE49-F238E27FC236}">
                <a16:creationId xmlns:a16="http://schemas.microsoft.com/office/drawing/2014/main" id="{710BE3B6-60EE-4474-B784-CE38000AA5B4}"/>
              </a:ext>
            </a:extLst>
          </p:cNvPr>
          <p:cNvSpPr/>
          <p:nvPr userDrawn="1"/>
        </p:nvSpPr>
        <p:spPr>
          <a:xfrm>
            <a:off x="0" y="0"/>
            <a:ext cx="9134382" cy="6206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2200" dirty="0"/>
          </a:p>
        </p:txBody>
      </p:sp>
      <p:pic>
        <p:nvPicPr>
          <p:cNvPr id="7" name="Picture 4" descr="Logo_TSV_NEA">
            <a:extLst>
              <a:ext uri="{FF2B5EF4-FFF2-40B4-BE49-F238E27FC236}">
                <a16:creationId xmlns:a16="http://schemas.microsoft.com/office/drawing/2014/main" id="{60B63FFE-00CD-4636-9D01-12209A51BB8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73218" y="243658"/>
            <a:ext cx="719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B2A71748-B3E2-4CC9-BD01-9595EB410162}"/>
              </a:ext>
            </a:extLst>
          </p:cNvPr>
          <p:cNvSpPr txBox="1"/>
          <p:nvPr userDrawn="1"/>
        </p:nvSpPr>
        <p:spPr>
          <a:xfrm>
            <a:off x="326399" y="141068"/>
            <a:ext cx="4528804" cy="338554"/>
          </a:xfrm>
          <a:prstGeom prst="rect">
            <a:avLst/>
          </a:prstGeom>
          <a:noFill/>
        </p:spPr>
        <p:txBody>
          <a:bodyPr wrap="none" rtlCol="0">
            <a:spAutoFit/>
          </a:bodyPr>
          <a:lstStyle/>
          <a:p>
            <a:r>
              <a:rPr lang="de-DE" sz="1600" b="1" dirty="0">
                <a:solidFill>
                  <a:schemeClr val="bg1"/>
                </a:solidFill>
              </a:rPr>
              <a:t>TSV 1861/08 Neustadt a.d. Aisch e.V.</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8" r:id="rId3"/>
    <p:sldLayoutId id="2147484009" r:id="rId4"/>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89" algn="ctr" rtl="0" fontAlgn="base">
        <a:spcBef>
          <a:spcPct val="0"/>
        </a:spcBef>
        <a:spcAft>
          <a:spcPct val="0"/>
        </a:spcAft>
        <a:defRPr sz="4400">
          <a:solidFill>
            <a:schemeClr val="tx1"/>
          </a:solidFill>
          <a:latin typeface="Calibri" panose="020F0502020204030204" pitchFamily="34" charset="0"/>
        </a:defRPr>
      </a:lvl6pPr>
      <a:lvl7pPr marL="914377" algn="ctr" rtl="0" fontAlgn="base">
        <a:spcBef>
          <a:spcPct val="0"/>
        </a:spcBef>
        <a:spcAft>
          <a:spcPct val="0"/>
        </a:spcAft>
        <a:defRPr sz="4400">
          <a:solidFill>
            <a:schemeClr val="tx1"/>
          </a:solidFill>
          <a:latin typeface="Calibri" panose="020F0502020204030204" pitchFamily="34" charset="0"/>
        </a:defRPr>
      </a:lvl7pPr>
      <a:lvl8pPr marL="1371566" algn="ctr" rtl="0" fontAlgn="base">
        <a:spcBef>
          <a:spcPct val="0"/>
        </a:spcBef>
        <a:spcAft>
          <a:spcPct val="0"/>
        </a:spcAft>
        <a:defRPr sz="4400">
          <a:solidFill>
            <a:schemeClr val="tx1"/>
          </a:solidFill>
          <a:latin typeface="Calibri" panose="020F0502020204030204" pitchFamily="34" charset="0"/>
        </a:defRPr>
      </a:lvl8pPr>
      <a:lvl9pPr marL="1828754" algn="ctr"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88CAEE8C-7A64-FF46-8257-19C9C351DF7D}"/>
              </a:ext>
            </a:extLst>
          </p:cNvPr>
          <p:cNvSpPr>
            <a:spLocks noGrp="1"/>
          </p:cNvSpPr>
          <p:nvPr>
            <p:ph type="title"/>
          </p:nvPr>
        </p:nvSpPr>
        <p:spPr bwMode="auto">
          <a:xfrm>
            <a:off x="451644" y="75624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7" name="Textplatzhalter 2">
            <a:extLst>
              <a:ext uri="{FF2B5EF4-FFF2-40B4-BE49-F238E27FC236}">
                <a16:creationId xmlns:a16="http://schemas.microsoft.com/office/drawing/2014/main" id="{9E1396A5-729A-894D-90ED-2FC131E91BCE}"/>
              </a:ext>
            </a:extLst>
          </p:cNvPr>
          <p:cNvSpPr>
            <a:spLocks noGrp="1"/>
          </p:cNvSpPr>
          <p:nvPr>
            <p:ph type="body" idx="1"/>
          </p:nvPr>
        </p:nvSpPr>
        <p:spPr bwMode="auto">
          <a:xfrm>
            <a:off x="451644" y="2123292"/>
            <a:ext cx="8229600" cy="399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4" name="Datumsplatzhalter 3">
            <a:extLst>
              <a:ext uri="{FF2B5EF4-FFF2-40B4-BE49-F238E27FC236}">
                <a16:creationId xmlns:a16="http://schemas.microsoft.com/office/drawing/2014/main" id="{9591CBA9-B024-A646-BA54-76802D22F907}"/>
              </a:ext>
            </a:extLst>
          </p:cNvPr>
          <p:cNvSpPr>
            <a:spLocks noGrp="1"/>
          </p:cNvSpPr>
          <p:nvPr>
            <p:ph type="dt" sz="half" idx="2"/>
          </p:nvPr>
        </p:nvSpPr>
        <p:spPr>
          <a:xfrm>
            <a:off x="6444208" y="6525346"/>
            <a:ext cx="1535542" cy="208532"/>
          </a:xfrm>
          <a:prstGeom prst="rect">
            <a:avLst/>
          </a:prstGeom>
        </p:spPr>
        <p:txBody>
          <a:bodyPr vert="horz" lIns="91440" tIns="45720" rIns="91440" bIns="45720" rtlCol="0" anchor="ctr"/>
          <a:lstStyle>
            <a:lvl1pPr algn="r">
              <a:defRPr sz="1200" b="0">
                <a:solidFill>
                  <a:schemeClr val="tx1"/>
                </a:solidFill>
              </a:defRPr>
            </a:lvl1pPr>
          </a:lstStyle>
          <a:p>
            <a:pPr>
              <a:defRPr/>
            </a:pPr>
            <a:r>
              <a:rPr lang="de-DE"/>
              <a:t>25.11.2022</a:t>
            </a:r>
            <a:endParaRPr lang="de-DE" dirty="0"/>
          </a:p>
        </p:txBody>
      </p:sp>
      <p:sp>
        <p:nvSpPr>
          <p:cNvPr id="5" name="Fußzeilenplatzhalter 4">
            <a:extLst>
              <a:ext uri="{FF2B5EF4-FFF2-40B4-BE49-F238E27FC236}">
                <a16:creationId xmlns:a16="http://schemas.microsoft.com/office/drawing/2014/main" id="{485DB65C-CE57-6C40-B00C-C07374FBA1B4}"/>
              </a:ext>
            </a:extLst>
          </p:cNvPr>
          <p:cNvSpPr>
            <a:spLocks noGrp="1"/>
          </p:cNvSpPr>
          <p:nvPr>
            <p:ph type="ftr" sz="quarter" idx="3"/>
          </p:nvPr>
        </p:nvSpPr>
        <p:spPr>
          <a:xfrm>
            <a:off x="827584" y="6525345"/>
            <a:ext cx="5616624" cy="208532"/>
          </a:xfrm>
          <a:prstGeom prst="rect">
            <a:avLst/>
          </a:prstGeom>
        </p:spPr>
        <p:txBody>
          <a:bodyPr vert="horz" lIns="91440" tIns="45720" rIns="91440" bIns="45720" rtlCol="0" anchor="ctr"/>
          <a:lstStyle>
            <a:lvl1pPr algn="ctr">
              <a:defRPr sz="1200" b="0">
                <a:solidFill>
                  <a:schemeClr val="tx1"/>
                </a:solidFill>
              </a:defRPr>
            </a:lvl1pPr>
          </a:lstStyle>
          <a:p>
            <a:pPr>
              <a:defRPr/>
            </a:pPr>
            <a:r>
              <a:rPr lang="de-DE"/>
              <a:t>Kassenbericht 2021/2022 - Peter Dippold</a:t>
            </a:r>
            <a:endParaRPr lang="de-DE" dirty="0"/>
          </a:p>
        </p:txBody>
      </p:sp>
      <p:sp>
        <p:nvSpPr>
          <p:cNvPr id="6" name="Foliennummernplatzhalter 5">
            <a:extLst>
              <a:ext uri="{FF2B5EF4-FFF2-40B4-BE49-F238E27FC236}">
                <a16:creationId xmlns:a16="http://schemas.microsoft.com/office/drawing/2014/main" id="{266E4086-09BB-264C-9117-50CDBACD75CA}"/>
              </a:ext>
            </a:extLst>
          </p:cNvPr>
          <p:cNvSpPr>
            <a:spLocks noGrp="1"/>
          </p:cNvSpPr>
          <p:nvPr>
            <p:ph type="sldNum" sz="quarter" idx="4"/>
          </p:nvPr>
        </p:nvSpPr>
        <p:spPr>
          <a:xfrm>
            <a:off x="7979750" y="6525345"/>
            <a:ext cx="707050" cy="208532"/>
          </a:xfrm>
          <a:prstGeom prst="rect">
            <a:avLst/>
          </a:prstGeom>
        </p:spPr>
        <p:txBody>
          <a:bodyPr vert="horz" wrap="square" lIns="91440" tIns="45720" rIns="91440" bIns="45720" numCol="1" anchor="ctr" anchorCtr="0" compatLnSpc="1">
            <a:prstTxWarp prst="textNoShape">
              <a:avLst/>
            </a:prstTxWarp>
          </a:bodyPr>
          <a:lstStyle>
            <a:lvl1pPr algn="r">
              <a:defRPr sz="1200" b="0" smtClean="0">
                <a:solidFill>
                  <a:schemeClr val="tx1"/>
                </a:solidFill>
              </a:defRPr>
            </a:lvl1pPr>
          </a:lstStyle>
          <a:p>
            <a:pPr>
              <a:defRPr/>
            </a:pPr>
            <a:fld id="{2371ED7C-8A71-5940-B8B6-886DCED3956B}" type="slidenum">
              <a:rPr lang="de-DE" altLang="de-DE" smtClean="0"/>
              <a:pPr>
                <a:defRPr/>
              </a:pPr>
              <a:t>‹Nr.›</a:t>
            </a:fld>
            <a:endParaRPr lang="de-DE" altLang="de-DE" dirty="0"/>
          </a:p>
        </p:txBody>
      </p:sp>
      <p:sp>
        <p:nvSpPr>
          <p:cNvPr id="2" name="Rechteck 1">
            <a:extLst>
              <a:ext uri="{FF2B5EF4-FFF2-40B4-BE49-F238E27FC236}">
                <a16:creationId xmlns:a16="http://schemas.microsoft.com/office/drawing/2014/main" id="{710BE3B6-60EE-4474-B784-CE38000AA5B4}"/>
              </a:ext>
            </a:extLst>
          </p:cNvPr>
          <p:cNvSpPr/>
          <p:nvPr userDrawn="1"/>
        </p:nvSpPr>
        <p:spPr>
          <a:xfrm>
            <a:off x="0" y="0"/>
            <a:ext cx="9134382" cy="6206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2200" dirty="0"/>
          </a:p>
        </p:txBody>
      </p:sp>
      <p:sp>
        <p:nvSpPr>
          <p:cNvPr id="3" name="Textfeld 2">
            <a:extLst>
              <a:ext uri="{FF2B5EF4-FFF2-40B4-BE49-F238E27FC236}">
                <a16:creationId xmlns:a16="http://schemas.microsoft.com/office/drawing/2014/main" id="{B2A71748-B3E2-4CC9-BD01-9595EB410162}"/>
              </a:ext>
            </a:extLst>
          </p:cNvPr>
          <p:cNvSpPr txBox="1"/>
          <p:nvPr userDrawn="1"/>
        </p:nvSpPr>
        <p:spPr>
          <a:xfrm>
            <a:off x="326399" y="141068"/>
            <a:ext cx="4528804" cy="338554"/>
          </a:xfrm>
          <a:prstGeom prst="rect">
            <a:avLst/>
          </a:prstGeom>
          <a:noFill/>
        </p:spPr>
        <p:txBody>
          <a:bodyPr wrap="none" rtlCol="0">
            <a:spAutoFit/>
          </a:bodyPr>
          <a:lstStyle/>
          <a:p>
            <a:r>
              <a:rPr lang="de-DE" sz="1600" b="1" dirty="0">
                <a:solidFill>
                  <a:schemeClr val="bg1"/>
                </a:solidFill>
              </a:rPr>
              <a:t>TSV 1861/08 Neustadt a.d. Aisch e.V.</a:t>
            </a:r>
          </a:p>
        </p:txBody>
      </p:sp>
    </p:spTree>
    <p:extLst>
      <p:ext uri="{BB962C8B-B14F-4D97-AF65-F5344CB8AC3E}">
        <p14:creationId xmlns:p14="http://schemas.microsoft.com/office/powerpoint/2010/main" val="166769575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89" algn="ctr" rtl="0" fontAlgn="base">
        <a:spcBef>
          <a:spcPct val="0"/>
        </a:spcBef>
        <a:spcAft>
          <a:spcPct val="0"/>
        </a:spcAft>
        <a:defRPr sz="4400">
          <a:solidFill>
            <a:schemeClr val="tx1"/>
          </a:solidFill>
          <a:latin typeface="Calibri" panose="020F0502020204030204" pitchFamily="34" charset="0"/>
        </a:defRPr>
      </a:lvl6pPr>
      <a:lvl7pPr marL="914377" algn="ctr" rtl="0" fontAlgn="base">
        <a:spcBef>
          <a:spcPct val="0"/>
        </a:spcBef>
        <a:spcAft>
          <a:spcPct val="0"/>
        </a:spcAft>
        <a:defRPr sz="4400">
          <a:solidFill>
            <a:schemeClr val="tx1"/>
          </a:solidFill>
          <a:latin typeface="Calibri" panose="020F0502020204030204" pitchFamily="34" charset="0"/>
        </a:defRPr>
      </a:lvl7pPr>
      <a:lvl8pPr marL="1371566" algn="ctr" rtl="0" fontAlgn="base">
        <a:spcBef>
          <a:spcPct val="0"/>
        </a:spcBef>
        <a:spcAft>
          <a:spcPct val="0"/>
        </a:spcAft>
        <a:defRPr sz="4400">
          <a:solidFill>
            <a:schemeClr val="tx1"/>
          </a:solidFill>
          <a:latin typeface="Calibri" panose="020F0502020204030204" pitchFamily="34" charset="0"/>
        </a:defRPr>
      </a:lvl8pPr>
      <a:lvl9pPr marL="1828754" algn="ctr" rtl="0" fontAlgn="base">
        <a:spcBef>
          <a:spcPct val="0"/>
        </a:spcBef>
        <a:spcAft>
          <a:spcPct val="0"/>
        </a:spcAft>
        <a:defRPr sz="4400">
          <a:solidFill>
            <a:schemeClr val="tx1"/>
          </a:solidFill>
          <a:latin typeface="Calibri" panose="020F050202020403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52267F5-5A7F-984E-A39D-2F08717DE70C}"/>
              </a:ext>
            </a:extLst>
          </p:cNvPr>
          <p:cNvSpPr>
            <a:spLocks noGrp="1" noChangeArrowheads="1"/>
          </p:cNvSpPr>
          <p:nvPr>
            <p:ph type="ctrTitle"/>
          </p:nvPr>
        </p:nvSpPr>
        <p:spPr>
          <a:xfrm>
            <a:off x="685800" y="1501777"/>
            <a:ext cx="7772400" cy="1470025"/>
          </a:xfrm>
        </p:spPr>
        <p:txBody>
          <a:bodyPr rtlCol="0" anchor="t">
            <a:normAutofit/>
          </a:bodyPr>
          <a:lstStyle/>
          <a:p>
            <a:pPr algn="l" eaLnBrk="1" fontAlgn="auto" hangingPunct="1">
              <a:spcAft>
                <a:spcPts val="0"/>
              </a:spcAft>
              <a:defRPr/>
            </a:pPr>
            <a:br>
              <a:rPr lang="de-DE" altLang="de-DE" sz="3600" b="1" dirty="0">
                <a:solidFill>
                  <a:schemeClr val="accent5">
                    <a:lumMod val="50000"/>
                  </a:schemeClr>
                </a:solidFill>
              </a:rPr>
            </a:br>
            <a:r>
              <a:rPr lang="de-DE" altLang="de-DE" sz="4000" b="1" dirty="0">
                <a:solidFill>
                  <a:schemeClr val="accent5">
                    <a:lumMod val="50000"/>
                  </a:schemeClr>
                </a:solidFill>
                <a:latin typeface="BLB Standard Univers" panose="02000000000000000000" pitchFamily="2" charset="0"/>
              </a:rPr>
              <a:t>Kassenbericht</a:t>
            </a:r>
            <a:endParaRPr lang="de-DE" altLang="de-DE" sz="3600" b="1" dirty="0">
              <a:solidFill>
                <a:schemeClr val="accent5">
                  <a:lumMod val="50000"/>
                </a:schemeClr>
              </a:solidFill>
              <a:latin typeface="BLB Standard Univers" panose="02000000000000000000" pitchFamily="2" charset="0"/>
            </a:endParaRPr>
          </a:p>
        </p:txBody>
      </p:sp>
      <p:sp>
        <p:nvSpPr>
          <p:cNvPr id="10" name="Untertitel 9">
            <a:extLst>
              <a:ext uri="{FF2B5EF4-FFF2-40B4-BE49-F238E27FC236}">
                <a16:creationId xmlns:a16="http://schemas.microsoft.com/office/drawing/2014/main" id="{13760598-D7CE-4116-8D38-92C687297149}"/>
              </a:ext>
            </a:extLst>
          </p:cNvPr>
          <p:cNvSpPr>
            <a:spLocks noGrp="1"/>
          </p:cNvSpPr>
          <p:nvPr>
            <p:ph type="subTitle" idx="1"/>
          </p:nvPr>
        </p:nvSpPr>
        <p:spPr>
          <a:xfrm>
            <a:off x="685800" y="2852936"/>
            <a:ext cx="3742184" cy="1752600"/>
          </a:xfrm>
        </p:spPr>
        <p:txBody>
          <a:bodyPr/>
          <a:lstStyle/>
          <a:p>
            <a:pPr algn="l" defTabSz="914377" eaLnBrk="1" fontAlgn="auto" hangingPunct="1">
              <a:spcAft>
                <a:spcPts val="0"/>
              </a:spcAft>
              <a:defRPr/>
            </a:pPr>
            <a:r>
              <a:rPr lang="de-DE" altLang="de-DE" sz="1600" b="1" dirty="0">
                <a:solidFill>
                  <a:schemeClr val="tx1"/>
                </a:solidFill>
                <a:latin typeface="BLB Standard Univers" pitchFamily="2" charset="0"/>
                <a:cs typeface="Times New Roman" pitchFamily="18" charset="0"/>
              </a:rPr>
              <a:t>Wesentliche Zahlen zu den finanziellen Verhältnissen Geschäftsjahr </a:t>
            </a:r>
          </a:p>
          <a:p>
            <a:pPr algn="l" defTabSz="914377" eaLnBrk="1" fontAlgn="auto" hangingPunct="1">
              <a:spcAft>
                <a:spcPts val="0"/>
              </a:spcAft>
              <a:defRPr/>
            </a:pPr>
            <a:r>
              <a:rPr lang="de-DE" altLang="de-DE" sz="1600" b="1" dirty="0">
                <a:solidFill>
                  <a:schemeClr val="tx1"/>
                </a:solidFill>
                <a:latin typeface="BLB Standard Univers" pitchFamily="2" charset="0"/>
                <a:cs typeface="Times New Roman" pitchFamily="18" charset="0"/>
              </a:rPr>
              <a:t>1.7.2022/30.6.2023</a:t>
            </a:r>
          </a:p>
          <a:p>
            <a:pPr algn="l" defTabSz="914377" eaLnBrk="1" fontAlgn="auto" hangingPunct="1">
              <a:spcAft>
                <a:spcPts val="0"/>
              </a:spcAft>
              <a:defRPr/>
            </a:pPr>
            <a:endParaRPr lang="de-DE" sz="2000" b="1" dirty="0">
              <a:solidFill>
                <a:schemeClr val="tx1"/>
              </a:solidFill>
              <a:latin typeface="BLB Standard Univers" pitchFamily="2" charset="0"/>
              <a:cs typeface="Times New Roman" pitchFamily="18" charset="0"/>
            </a:endParaRPr>
          </a:p>
          <a:p>
            <a:pPr algn="l" defTabSz="914377" eaLnBrk="1" fontAlgn="auto" hangingPunct="1">
              <a:spcAft>
                <a:spcPts val="0"/>
              </a:spcAft>
              <a:defRPr/>
            </a:pPr>
            <a:r>
              <a:rPr lang="de-DE" sz="1400" i="1" dirty="0">
                <a:solidFill>
                  <a:schemeClr val="tx1"/>
                </a:solidFill>
                <a:latin typeface="BLB Standard Univers" pitchFamily="2" charset="0"/>
                <a:cs typeface="Times New Roman" pitchFamily="18" charset="0"/>
              </a:rPr>
              <a:t>Peter Dippold – 20.11.2023</a:t>
            </a:r>
            <a:endParaRPr lang="de-DE" sz="1400" i="1" dirty="0">
              <a:solidFill>
                <a:schemeClr val="tx1"/>
              </a:solidFill>
            </a:endParaRPr>
          </a:p>
          <a:p>
            <a:endParaRPr lang="de-DE"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l="-6000" r="-6000"/>
          </a:stretch>
        </a:blipFill>
        <a:effectLst/>
      </p:bgPr>
    </p:bg>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EE8CC558-BACE-1642-B731-473E78CD4648}"/>
              </a:ext>
            </a:extLst>
          </p:cNvPr>
          <p:cNvSpPr>
            <a:spLocks noGrp="1"/>
          </p:cNvSpPr>
          <p:nvPr>
            <p:ph type="title"/>
          </p:nvPr>
        </p:nvSpPr>
        <p:spPr>
          <a:xfrm>
            <a:off x="323525" y="404664"/>
            <a:ext cx="8147051" cy="1143000"/>
          </a:xfrm>
        </p:spPr>
        <p:txBody>
          <a:bodyPr anchor="t"/>
          <a:lstStyle/>
          <a:p>
            <a:pPr algn="l" eaLnBrk="1" hangingPunct="1"/>
            <a:br>
              <a:rPr lang="de-DE" altLang="de-DE" sz="2400" dirty="0"/>
            </a:br>
            <a:r>
              <a:rPr lang="de-DE" altLang="de-DE" sz="2400" b="1" dirty="0"/>
              <a:t>Wesentliche Bilanzzahlen zum 30.06.2023</a:t>
            </a:r>
          </a:p>
        </p:txBody>
      </p:sp>
      <p:graphicFrame>
        <p:nvGraphicFramePr>
          <p:cNvPr id="4" name="Inhaltsplatzhalter 3">
            <a:extLst>
              <a:ext uri="{FF2B5EF4-FFF2-40B4-BE49-F238E27FC236}">
                <a16:creationId xmlns:a16="http://schemas.microsoft.com/office/drawing/2014/main" id="{1C73FF10-06EE-1748-939C-7A167CAAFA9C}"/>
              </a:ext>
            </a:extLst>
          </p:cNvPr>
          <p:cNvGraphicFramePr>
            <a:graphicFrameLocks noGrp="1"/>
          </p:cNvGraphicFramePr>
          <p:nvPr>
            <p:ph idx="1"/>
            <p:extLst>
              <p:ext uri="{D42A27DB-BD31-4B8C-83A1-F6EECF244321}">
                <p14:modId xmlns:p14="http://schemas.microsoft.com/office/powerpoint/2010/main" val="1974773414"/>
              </p:ext>
            </p:extLst>
          </p:nvPr>
        </p:nvGraphicFramePr>
        <p:xfrm>
          <a:off x="3069575" y="1316530"/>
          <a:ext cx="5907540" cy="1854075"/>
        </p:xfrm>
        <a:graphic>
          <a:graphicData uri="http://schemas.openxmlformats.org/drawingml/2006/table">
            <a:tbl>
              <a:tblPr firstRow="1" bandRow="1">
                <a:tableStyleId>{073A0DAA-6AF3-43AB-8588-CEC1D06C72B9}</a:tableStyleId>
              </a:tblPr>
              <a:tblGrid>
                <a:gridCol w="1052028">
                  <a:extLst>
                    <a:ext uri="{9D8B030D-6E8A-4147-A177-3AD203B41FA5}">
                      <a16:colId xmlns:a16="http://schemas.microsoft.com/office/drawing/2014/main" val="20000"/>
                    </a:ext>
                  </a:extLst>
                </a:gridCol>
                <a:gridCol w="809252">
                  <a:extLst>
                    <a:ext uri="{9D8B030D-6E8A-4147-A177-3AD203B41FA5}">
                      <a16:colId xmlns:a16="http://schemas.microsoft.com/office/drawing/2014/main" val="20005"/>
                    </a:ext>
                  </a:extLst>
                </a:gridCol>
                <a:gridCol w="809252">
                  <a:extLst>
                    <a:ext uri="{9D8B030D-6E8A-4147-A177-3AD203B41FA5}">
                      <a16:colId xmlns:a16="http://schemas.microsoft.com/office/drawing/2014/main" val="4208586457"/>
                    </a:ext>
                  </a:extLst>
                </a:gridCol>
                <a:gridCol w="809252">
                  <a:extLst>
                    <a:ext uri="{9D8B030D-6E8A-4147-A177-3AD203B41FA5}">
                      <a16:colId xmlns:a16="http://schemas.microsoft.com/office/drawing/2014/main" val="769941038"/>
                    </a:ext>
                  </a:extLst>
                </a:gridCol>
                <a:gridCol w="809252">
                  <a:extLst>
                    <a:ext uri="{9D8B030D-6E8A-4147-A177-3AD203B41FA5}">
                      <a16:colId xmlns:a16="http://schemas.microsoft.com/office/drawing/2014/main" val="331386777"/>
                    </a:ext>
                  </a:extLst>
                </a:gridCol>
                <a:gridCol w="809252">
                  <a:extLst>
                    <a:ext uri="{9D8B030D-6E8A-4147-A177-3AD203B41FA5}">
                      <a16:colId xmlns:a16="http://schemas.microsoft.com/office/drawing/2014/main" val="2562572562"/>
                    </a:ext>
                  </a:extLst>
                </a:gridCol>
                <a:gridCol w="809252">
                  <a:extLst>
                    <a:ext uri="{9D8B030D-6E8A-4147-A177-3AD203B41FA5}">
                      <a16:colId xmlns:a16="http://schemas.microsoft.com/office/drawing/2014/main" val="547885144"/>
                    </a:ext>
                  </a:extLst>
                </a:gridCol>
              </a:tblGrid>
              <a:tr h="370815">
                <a:tc>
                  <a:txBody>
                    <a:bodyPr/>
                    <a:lstStyle/>
                    <a:p>
                      <a:pPr algn="ctr" fontAlgn="ctr"/>
                      <a:endParaRPr lang="de-DE" sz="1100" b="0" i="0" u="none" strike="noStrike" dirty="0">
                        <a:solidFill>
                          <a:srgbClr val="000000"/>
                        </a:solidFill>
                        <a:effectLst/>
                        <a:latin typeface="+mn-lt"/>
                      </a:endParaRPr>
                    </a:p>
                  </a:txBody>
                  <a:tcPr marL="9525" marR="9525" marT="9524" marB="0" anchor="ctr"/>
                </a:tc>
                <a:tc>
                  <a:txBody>
                    <a:bodyPr/>
                    <a:lstStyle/>
                    <a:p>
                      <a:pPr algn="ctr" fontAlgn="ctr"/>
                      <a:r>
                        <a:rPr lang="de-DE" sz="1100" b="1" u="none" strike="noStrike" dirty="0">
                          <a:solidFill>
                            <a:schemeClr val="bg1"/>
                          </a:solidFill>
                          <a:effectLst/>
                        </a:rPr>
                        <a:t>30.06.2018</a:t>
                      </a:r>
                      <a:endParaRPr lang="de-DE" sz="1100" b="1" i="0" u="none" strike="noStrike" dirty="0">
                        <a:solidFill>
                          <a:schemeClr val="bg1"/>
                        </a:solidFill>
                        <a:effectLst/>
                        <a:latin typeface="+mn-lt"/>
                      </a:endParaRPr>
                    </a:p>
                  </a:txBody>
                  <a:tcPr marL="9525" marR="9525" marT="9524" marB="0" anchor="ctr"/>
                </a:tc>
                <a:tc>
                  <a:txBody>
                    <a:bodyPr/>
                    <a:lstStyle/>
                    <a:p>
                      <a:pPr algn="ctr" fontAlgn="ctr"/>
                      <a:r>
                        <a:rPr lang="de-DE" sz="1100" b="1" u="none" strike="noStrike" dirty="0">
                          <a:solidFill>
                            <a:schemeClr val="bg1"/>
                          </a:solidFill>
                          <a:effectLst/>
                        </a:rPr>
                        <a:t>30.06.2019</a:t>
                      </a:r>
                      <a:endParaRPr lang="de-DE" sz="1100" b="1" i="0" u="none" strike="noStrike" dirty="0">
                        <a:solidFill>
                          <a:schemeClr val="bg1"/>
                        </a:solidFill>
                        <a:effectLst/>
                        <a:latin typeface="+mn-lt"/>
                      </a:endParaRPr>
                    </a:p>
                  </a:txBody>
                  <a:tcPr marL="9525" marR="9525" marT="9524" marB="0" anchor="ctr"/>
                </a:tc>
                <a:tc>
                  <a:txBody>
                    <a:bodyPr/>
                    <a:lstStyle/>
                    <a:p>
                      <a:pPr algn="ctr" fontAlgn="ctr"/>
                      <a:r>
                        <a:rPr lang="de-DE" sz="1100" b="1" u="none" strike="noStrike" dirty="0">
                          <a:solidFill>
                            <a:schemeClr val="bg1"/>
                          </a:solidFill>
                          <a:effectLst/>
                        </a:rPr>
                        <a:t>30.06.2020</a:t>
                      </a:r>
                      <a:endParaRPr lang="de-DE" sz="1100" b="1" i="0" u="none" strike="noStrike" dirty="0">
                        <a:solidFill>
                          <a:schemeClr val="bg1"/>
                        </a:solidFill>
                        <a:effectLst/>
                        <a:latin typeface="+mn-lt"/>
                      </a:endParaRPr>
                    </a:p>
                  </a:txBody>
                  <a:tcPr marL="9525" marR="9525" marT="9524" marB="0" anchor="ctr"/>
                </a:tc>
                <a:tc>
                  <a:txBody>
                    <a:bodyPr/>
                    <a:lstStyle/>
                    <a:p>
                      <a:pPr algn="ctr"/>
                      <a:r>
                        <a:rPr lang="de-DE" sz="1100" dirty="0">
                          <a:solidFill>
                            <a:schemeClr val="bg1"/>
                          </a:solidFill>
                        </a:rPr>
                        <a:t>30.06.2021</a:t>
                      </a:r>
                      <a:endParaRPr lang="de-DE" sz="1100" dirty="0">
                        <a:solidFill>
                          <a:schemeClr val="bg1"/>
                        </a:solidFill>
                        <a:latin typeface="+mn-lt"/>
                      </a:endParaRPr>
                    </a:p>
                  </a:txBody>
                  <a:tcPr marL="9525" marR="9525" marT="9524" marB="0" anchor="ctr"/>
                </a:tc>
                <a:tc>
                  <a:txBody>
                    <a:bodyPr/>
                    <a:lstStyle/>
                    <a:p>
                      <a:pPr algn="ctr"/>
                      <a:r>
                        <a:rPr lang="de-DE" sz="1100" dirty="0">
                          <a:solidFill>
                            <a:schemeClr val="bg1"/>
                          </a:solidFill>
                        </a:rPr>
                        <a:t>30.06.2022</a:t>
                      </a:r>
                      <a:endParaRPr lang="de-DE" sz="1100" dirty="0">
                        <a:solidFill>
                          <a:schemeClr val="bg1"/>
                        </a:solidFill>
                        <a:latin typeface="+mn-lt"/>
                      </a:endParaRPr>
                    </a:p>
                  </a:txBody>
                  <a:tcPr marL="9525" marR="9525" marT="9524" marB="0" anchor="ctr"/>
                </a:tc>
                <a:tc>
                  <a:txBody>
                    <a:bodyPr/>
                    <a:lstStyle/>
                    <a:p>
                      <a:pPr algn="ctr"/>
                      <a:r>
                        <a:rPr lang="de-DE" sz="1100" dirty="0">
                          <a:solidFill>
                            <a:schemeClr val="bg1"/>
                          </a:solidFill>
                          <a:latin typeface="+mn-lt"/>
                        </a:rPr>
                        <a:t>30.06.2023</a:t>
                      </a:r>
                    </a:p>
                  </a:txBody>
                  <a:tcPr marL="9525" marR="9525" marT="9524" marB="0" anchor="ctr"/>
                </a:tc>
                <a:extLst>
                  <a:ext uri="{0D108BD9-81ED-4DB2-BD59-A6C34878D82A}">
                    <a16:rowId xmlns:a16="http://schemas.microsoft.com/office/drawing/2014/main" val="10000"/>
                  </a:ext>
                </a:extLst>
              </a:tr>
              <a:tr h="370815">
                <a:tc>
                  <a:txBody>
                    <a:bodyPr/>
                    <a:lstStyle/>
                    <a:p>
                      <a:pPr algn="l" fontAlgn="ctr"/>
                      <a:r>
                        <a:rPr lang="de-DE" sz="1100" b="0" u="none" strike="noStrike" dirty="0">
                          <a:solidFill>
                            <a:srgbClr val="000000"/>
                          </a:solidFill>
                          <a:effectLst/>
                        </a:rPr>
                        <a:t>Vermögen</a:t>
                      </a:r>
                      <a:endParaRPr lang="de-DE" sz="1100" b="0" i="0" u="none" strike="noStrike" dirty="0">
                        <a:solidFill>
                          <a:srgbClr val="000000"/>
                        </a:solidFill>
                        <a:effectLst/>
                        <a:latin typeface="+mn-lt"/>
                      </a:endParaRPr>
                    </a:p>
                  </a:txBody>
                  <a:tcPr marL="9525" marR="9525" marT="9524" marB="0" anchor="ctr"/>
                </a:tc>
                <a:tc>
                  <a:txBody>
                    <a:bodyPr/>
                    <a:lstStyle/>
                    <a:p>
                      <a:pPr algn="r" fontAlgn="ctr"/>
                      <a:r>
                        <a:rPr lang="de-DE" sz="1100" b="0" u="none" strike="noStrike" dirty="0">
                          <a:solidFill>
                            <a:srgbClr val="000000"/>
                          </a:solidFill>
                          <a:effectLst/>
                        </a:rPr>
                        <a:t>169.752€</a:t>
                      </a:r>
                      <a:endParaRPr lang="de-DE" sz="1100" b="0" i="0" u="none" strike="noStrike" dirty="0">
                        <a:solidFill>
                          <a:srgbClr val="000000"/>
                        </a:solidFill>
                        <a:effectLst/>
                        <a:latin typeface="+mn-lt"/>
                      </a:endParaRPr>
                    </a:p>
                  </a:txBody>
                  <a:tcPr marL="9525" marR="9525" marT="9524" marB="0" anchor="ctr"/>
                </a:tc>
                <a:tc>
                  <a:txBody>
                    <a:bodyPr/>
                    <a:lstStyle/>
                    <a:p>
                      <a:pPr algn="r"/>
                      <a:r>
                        <a:rPr lang="de-DE" sz="1100" dirty="0"/>
                        <a:t>159.882€</a:t>
                      </a:r>
                      <a:endParaRPr lang="de-DE" sz="1100" dirty="0">
                        <a:latin typeface="+mn-lt"/>
                      </a:endParaRPr>
                    </a:p>
                  </a:txBody>
                  <a:tcPr marL="9525" marR="9525" marT="9524" marB="0" anchor="ctr"/>
                </a:tc>
                <a:tc>
                  <a:txBody>
                    <a:bodyPr/>
                    <a:lstStyle/>
                    <a:p>
                      <a:pPr algn="r"/>
                      <a:r>
                        <a:rPr lang="de-DE" sz="1100" dirty="0"/>
                        <a:t>137.780€</a:t>
                      </a:r>
                      <a:endParaRPr lang="de-DE" sz="1100" dirty="0">
                        <a:latin typeface="+mn-lt"/>
                      </a:endParaRPr>
                    </a:p>
                  </a:txBody>
                  <a:tcPr marL="9525" marR="9525" marT="9524" marB="0" anchor="ctr"/>
                </a:tc>
                <a:tc>
                  <a:txBody>
                    <a:bodyPr/>
                    <a:lstStyle/>
                    <a:p>
                      <a:pPr algn="r"/>
                      <a:r>
                        <a:rPr lang="de-DE" sz="1100" dirty="0"/>
                        <a:t>122.449€</a:t>
                      </a:r>
                      <a:endParaRPr lang="de-DE" sz="1100" dirty="0">
                        <a:latin typeface="+mn-lt"/>
                      </a:endParaRPr>
                    </a:p>
                  </a:txBody>
                  <a:tcPr marL="9525" marR="9525" marT="9524" marB="0" anchor="ctr"/>
                </a:tc>
                <a:tc>
                  <a:txBody>
                    <a:bodyPr/>
                    <a:lstStyle/>
                    <a:p>
                      <a:pPr algn="r"/>
                      <a:r>
                        <a:rPr lang="de-DE" sz="1100" dirty="0"/>
                        <a:t>155.550€</a:t>
                      </a:r>
                      <a:endParaRPr lang="de-DE" sz="1100" dirty="0">
                        <a:latin typeface="+mn-lt"/>
                      </a:endParaRPr>
                    </a:p>
                  </a:txBody>
                  <a:tcPr marL="9525" marR="9525" marT="9524" marB="0" anchor="ctr"/>
                </a:tc>
                <a:tc>
                  <a:txBody>
                    <a:bodyPr/>
                    <a:lstStyle/>
                    <a:p>
                      <a:pPr algn="r"/>
                      <a:r>
                        <a:rPr lang="de-DE" sz="1100" dirty="0">
                          <a:latin typeface="+mn-lt"/>
                        </a:rPr>
                        <a:t>154.715</a:t>
                      </a:r>
                      <a:r>
                        <a:rPr lang="de-DE" sz="1100" dirty="0"/>
                        <a:t>€</a:t>
                      </a:r>
                      <a:endParaRPr lang="de-DE" sz="1100" dirty="0">
                        <a:latin typeface="+mn-lt"/>
                      </a:endParaRPr>
                    </a:p>
                  </a:txBody>
                  <a:tcPr marL="9525" marR="9525" marT="9524" marB="0" anchor="ctr"/>
                </a:tc>
                <a:extLst>
                  <a:ext uri="{0D108BD9-81ED-4DB2-BD59-A6C34878D82A}">
                    <a16:rowId xmlns:a16="http://schemas.microsoft.com/office/drawing/2014/main" val="10002"/>
                  </a:ext>
                </a:extLst>
              </a:tr>
              <a:tr h="370815">
                <a:tc>
                  <a:txBody>
                    <a:bodyPr/>
                    <a:lstStyle/>
                    <a:p>
                      <a:pPr algn="l" fontAlgn="ctr"/>
                      <a:r>
                        <a:rPr lang="de-DE" sz="1100" b="0" u="none" strike="noStrike" dirty="0">
                          <a:solidFill>
                            <a:srgbClr val="000000"/>
                          </a:solidFill>
                          <a:effectLst/>
                        </a:rPr>
                        <a:t>Schulden</a:t>
                      </a:r>
                      <a:endParaRPr lang="de-DE" sz="1100" b="0" i="0" u="none" strike="noStrike" dirty="0">
                        <a:solidFill>
                          <a:srgbClr val="000000"/>
                        </a:solidFill>
                        <a:effectLst/>
                        <a:latin typeface="+mn-lt"/>
                      </a:endParaRPr>
                    </a:p>
                  </a:txBody>
                  <a:tcPr marL="9525" marR="9525" marT="9524" marB="0" anchor="ctr"/>
                </a:tc>
                <a:tc>
                  <a:txBody>
                    <a:bodyPr/>
                    <a:lstStyle/>
                    <a:p>
                      <a:pPr algn="r" fontAlgn="ctr"/>
                      <a:r>
                        <a:rPr lang="de-DE" sz="1100" b="0" u="none" strike="noStrike" dirty="0">
                          <a:solidFill>
                            <a:srgbClr val="000000"/>
                          </a:solidFill>
                          <a:effectLst/>
                        </a:rPr>
                        <a:t>91.610€</a:t>
                      </a:r>
                      <a:endParaRPr lang="de-DE" sz="1100" b="0" i="0" u="none" strike="noStrike" dirty="0">
                        <a:solidFill>
                          <a:srgbClr val="000000"/>
                        </a:solidFill>
                        <a:effectLst/>
                        <a:latin typeface="+mn-lt"/>
                      </a:endParaRPr>
                    </a:p>
                  </a:txBody>
                  <a:tcPr marL="9525" marR="9525" marT="9524" marB="0" anchor="ctr"/>
                </a:tc>
                <a:tc>
                  <a:txBody>
                    <a:bodyPr/>
                    <a:lstStyle/>
                    <a:p>
                      <a:pPr algn="r"/>
                      <a:r>
                        <a:rPr lang="de-DE" sz="1100" dirty="0"/>
                        <a:t>74.991€</a:t>
                      </a:r>
                      <a:endParaRPr lang="de-DE" sz="1100" dirty="0">
                        <a:latin typeface="+mn-lt"/>
                      </a:endParaRPr>
                    </a:p>
                  </a:txBody>
                  <a:tcPr marL="9525" marR="9525" marT="9524" marB="0" anchor="ctr"/>
                </a:tc>
                <a:tc>
                  <a:txBody>
                    <a:bodyPr/>
                    <a:lstStyle/>
                    <a:p>
                      <a:pPr algn="r"/>
                      <a:r>
                        <a:rPr lang="de-DE" sz="1100" dirty="0"/>
                        <a:t>53.500€</a:t>
                      </a:r>
                      <a:endParaRPr lang="de-DE" sz="1100" dirty="0">
                        <a:latin typeface="+mn-lt"/>
                      </a:endParaRPr>
                    </a:p>
                  </a:txBody>
                  <a:tcPr marL="9525" marR="9525" marT="9524" marB="0" anchor="ctr"/>
                </a:tc>
                <a:tc>
                  <a:txBody>
                    <a:bodyPr/>
                    <a:lstStyle/>
                    <a:p>
                      <a:pPr algn="r"/>
                      <a:r>
                        <a:rPr lang="de-DE" sz="1100" dirty="0"/>
                        <a:t>59.009€</a:t>
                      </a:r>
                      <a:endParaRPr lang="de-DE" sz="1100" dirty="0">
                        <a:latin typeface="+mn-lt"/>
                      </a:endParaRPr>
                    </a:p>
                  </a:txBody>
                  <a:tcPr marL="9525" marR="9525" marT="9524" marB="0" anchor="ctr"/>
                </a:tc>
                <a:tc>
                  <a:txBody>
                    <a:bodyPr/>
                    <a:lstStyle/>
                    <a:p>
                      <a:pPr algn="r"/>
                      <a:r>
                        <a:rPr lang="de-DE" sz="1100" dirty="0"/>
                        <a:t>35.500€</a:t>
                      </a:r>
                      <a:endParaRPr lang="de-DE" sz="1100" dirty="0">
                        <a:latin typeface="+mn-lt"/>
                      </a:endParaRPr>
                    </a:p>
                  </a:txBody>
                  <a:tcPr marL="9525" marR="9525" marT="9524" marB="0" anchor="ctr"/>
                </a:tc>
                <a:tc>
                  <a:txBody>
                    <a:bodyPr/>
                    <a:lstStyle/>
                    <a:p>
                      <a:pPr algn="r"/>
                      <a:r>
                        <a:rPr lang="de-DE" sz="1100" dirty="0">
                          <a:latin typeface="+mn-lt"/>
                        </a:rPr>
                        <a:t>30.500</a:t>
                      </a:r>
                      <a:r>
                        <a:rPr lang="de-DE" sz="1100" dirty="0"/>
                        <a:t>€</a:t>
                      </a:r>
                      <a:endParaRPr lang="de-DE" sz="1100" dirty="0">
                        <a:latin typeface="+mn-lt"/>
                      </a:endParaRPr>
                    </a:p>
                  </a:txBody>
                  <a:tcPr marL="9525" marR="9525" marT="9524" marB="0" anchor="ctr"/>
                </a:tc>
                <a:extLst>
                  <a:ext uri="{0D108BD9-81ED-4DB2-BD59-A6C34878D82A}">
                    <a16:rowId xmlns:a16="http://schemas.microsoft.com/office/drawing/2014/main" val="10005"/>
                  </a:ext>
                </a:extLst>
              </a:tr>
              <a:tr h="370815">
                <a:tc>
                  <a:txBody>
                    <a:bodyPr/>
                    <a:lstStyle/>
                    <a:p>
                      <a:pPr algn="l" fontAlgn="ctr"/>
                      <a:r>
                        <a:rPr lang="de-DE" sz="1100" b="1" u="none" strike="noStrike" dirty="0">
                          <a:solidFill>
                            <a:srgbClr val="000000"/>
                          </a:solidFill>
                          <a:effectLst/>
                        </a:rPr>
                        <a:t>Kontoguthaben</a:t>
                      </a:r>
                      <a:endParaRPr lang="de-DE" sz="1100" b="1" i="0" u="none" strike="noStrike" dirty="0">
                        <a:solidFill>
                          <a:srgbClr val="000000"/>
                        </a:solidFill>
                        <a:effectLst/>
                        <a:latin typeface="+mn-lt"/>
                      </a:endParaRPr>
                    </a:p>
                  </a:txBody>
                  <a:tcPr marL="9525" marR="9525" marT="9524" marB="0" anchor="ctr"/>
                </a:tc>
                <a:tc>
                  <a:txBody>
                    <a:bodyPr/>
                    <a:lstStyle/>
                    <a:p>
                      <a:pPr algn="r" fontAlgn="ctr"/>
                      <a:r>
                        <a:rPr lang="de-DE" sz="1100" b="1" u="none" strike="noStrike" dirty="0">
                          <a:solidFill>
                            <a:srgbClr val="000000"/>
                          </a:solidFill>
                          <a:effectLst/>
                        </a:rPr>
                        <a:t>43.787€</a:t>
                      </a:r>
                      <a:endParaRPr lang="de-DE" sz="1100" b="1" i="0" u="none" strike="noStrike" dirty="0">
                        <a:solidFill>
                          <a:srgbClr val="000000"/>
                        </a:solidFill>
                        <a:effectLst/>
                        <a:latin typeface="+mn-lt"/>
                      </a:endParaRPr>
                    </a:p>
                  </a:txBody>
                  <a:tcPr marL="9525" marR="9525" marT="9524" marB="0" anchor="ctr"/>
                </a:tc>
                <a:tc>
                  <a:txBody>
                    <a:bodyPr/>
                    <a:lstStyle/>
                    <a:p>
                      <a:pPr algn="r"/>
                      <a:r>
                        <a:rPr lang="de-DE" sz="1100" b="1" dirty="0"/>
                        <a:t>42.674€</a:t>
                      </a:r>
                      <a:endParaRPr lang="de-DE" sz="1100" b="1" dirty="0">
                        <a:latin typeface="+mn-lt"/>
                      </a:endParaRPr>
                    </a:p>
                  </a:txBody>
                  <a:tcPr marL="9525" marR="9525" marT="9524" marB="0" anchor="ctr"/>
                </a:tc>
                <a:tc>
                  <a:txBody>
                    <a:bodyPr/>
                    <a:lstStyle/>
                    <a:p>
                      <a:pPr algn="r"/>
                      <a:r>
                        <a:rPr lang="de-DE" sz="1100" b="1" dirty="0"/>
                        <a:t>26.120€</a:t>
                      </a:r>
                      <a:endParaRPr lang="de-DE" sz="1100" b="1" dirty="0">
                        <a:latin typeface="+mn-lt"/>
                      </a:endParaRPr>
                    </a:p>
                  </a:txBody>
                  <a:tcPr marL="9525" marR="9525" marT="9524" marB="0" anchor="ctr"/>
                </a:tc>
                <a:tc>
                  <a:txBody>
                    <a:bodyPr/>
                    <a:lstStyle/>
                    <a:p>
                      <a:pPr algn="r"/>
                      <a:r>
                        <a:rPr lang="de-DE" sz="1100" b="1" dirty="0"/>
                        <a:t>19.737€</a:t>
                      </a:r>
                      <a:endParaRPr lang="de-DE" sz="1100" b="1" dirty="0">
                        <a:latin typeface="+mn-lt"/>
                      </a:endParaRPr>
                    </a:p>
                  </a:txBody>
                  <a:tcPr marL="9525" marR="9525" marT="9524" marB="0" anchor="ctr"/>
                </a:tc>
                <a:tc>
                  <a:txBody>
                    <a:bodyPr/>
                    <a:lstStyle/>
                    <a:p>
                      <a:pPr algn="r"/>
                      <a:r>
                        <a:rPr lang="de-DE" sz="1100" b="1" dirty="0"/>
                        <a:t>59.475€</a:t>
                      </a:r>
                      <a:endParaRPr lang="de-DE" sz="1100" b="1" dirty="0">
                        <a:latin typeface="+mn-lt"/>
                      </a:endParaRPr>
                    </a:p>
                  </a:txBody>
                  <a:tcPr marL="9525" marR="9525" marT="9524" marB="0" anchor="ctr"/>
                </a:tc>
                <a:tc>
                  <a:txBody>
                    <a:bodyPr/>
                    <a:lstStyle/>
                    <a:p>
                      <a:pPr algn="r"/>
                      <a:r>
                        <a:rPr lang="de-DE" sz="1100" b="1" dirty="0">
                          <a:latin typeface="+mn-lt"/>
                        </a:rPr>
                        <a:t>32.948</a:t>
                      </a:r>
                      <a:r>
                        <a:rPr lang="de-DE" sz="1100" dirty="0"/>
                        <a:t>€</a:t>
                      </a:r>
                      <a:endParaRPr lang="de-DE" sz="1100" b="1" dirty="0">
                        <a:latin typeface="+mn-lt"/>
                      </a:endParaRPr>
                    </a:p>
                  </a:txBody>
                  <a:tcPr marL="9525" marR="9525" marT="9524" marB="0" anchor="ctr"/>
                </a:tc>
                <a:extLst>
                  <a:ext uri="{0D108BD9-81ED-4DB2-BD59-A6C34878D82A}">
                    <a16:rowId xmlns:a16="http://schemas.microsoft.com/office/drawing/2014/main" val="10009"/>
                  </a:ext>
                </a:extLst>
              </a:tr>
              <a:tr h="370815">
                <a:tc>
                  <a:txBody>
                    <a:bodyPr/>
                    <a:lstStyle/>
                    <a:p>
                      <a:pPr algn="l" fontAlgn="ctr"/>
                      <a:r>
                        <a:rPr lang="de-DE" sz="1100" b="1" u="none" strike="noStrike" dirty="0">
                          <a:solidFill>
                            <a:srgbClr val="000000"/>
                          </a:solidFill>
                          <a:effectLst/>
                        </a:rPr>
                        <a:t>Eigenkapital</a:t>
                      </a:r>
                      <a:endParaRPr lang="de-DE" sz="1100" b="1" i="0" u="none" strike="noStrike" dirty="0">
                        <a:solidFill>
                          <a:srgbClr val="000000"/>
                        </a:solidFill>
                        <a:effectLst/>
                        <a:latin typeface="+mn-lt"/>
                      </a:endParaRPr>
                    </a:p>
                  </a:txBody>
                  <a:tcPr marL="9525" marR="9525" marT="9524" marB="0" anchor="ctr"/>
                </a:tc>
                <a:tc>
                  <a:txBody>
                    <a:bodyPr/>
                    <a:lstStyle/>
                    <a:p>
                      <a:pPr algn="r" fontAlgn="ctr"/>
                      <a:r>
                        <a:rPr lang="de-DE" sz="1100" b="1" u="none" strike="noStrike" dirty="0">
                          <a:solidFill>
                            <a:srgbClr val="000000"/>
                          </a:solidFill>
                          <a:effectLst/>
                        </a:rPr>
                        <a:t>78.141€</a:t>
                      </a:r>
                      <a:endParaRPr lang="de-DE" sz="1100" b="1" i="0" u="none" strike="noStrike" dirty="0">
                        <a:solidFill>
                          <a:srgbClr val="000000"/>
                        </a:solidFill>
                        <a:effectLst/>
                        <a:latin typeface="+mn-lt"/>
                      </a:endParaRPr>
                    </a:p>
                  </a:txBody>
                  <a:tcPr marL="9525" marR="9525" marT="9524" marB="0" anchor="ctr"/>
                </a:tc>
                <a:tc>
                  <a:txBody>
                    <a:bodyPr/>
                    <a:lstStyle/>
                    <a:p>
                      <a:pPr algn="r"/>
                      <a:r>
                        <a:rPr lang="de-DE" sz="1100" b="1" dirty="0"/>
                        <a:t>84.891€</a:t>
                      </a:r>
                      <a:endParaRPr lang="de-DE" sz="1100" b="1" dirty="0">
                        <a:latin typeface="+mn-lt"/>
                      </a:endParaRPr>
                    </a:p>
                  </a:txBody>
                  <a:tcPr marL="9525" marR="9525" marT="9524" marB="0" anchor="ctr"/>
                </a:tc>
                <a:tc>
                  <a:txBody>
                    <a:bodyPr/>
                    <a:lstStyle/>
                    <a:p>
                      <a:pPr algn="r"/>
                      <a:r>
                        <a:rPr lang="de-DE" sz="1100" b="1" dirty="0"/>
                        <a:t>84.280€</a:t>
                      </a:r>
                      <a:endParaRPr lang="de-DE" sz="1100" b="1" dirty="0">
                        <a:latin typeface="+mn-lt"/>
                      </a:endParaRPr>
                    </a:p>
                  </a:txBody>
                  <a:tcPr marL="9525" marR="9525" marT="9524" marB="0" anchor="ctr"/>
                </a:tc>
                <a:tc>
                  <a:txBody>
                    <a:bodyPr/>
                    <a:lstStyle/>
                    <a:p>
                      <a:pPr algn="r"/>
                      <a:r>
                        <a:rPr lang="de-DE" sz="1100" b="1" dirty="0"/>
                        <a:t>63.440€</a:t>
                      </a:r>
                      <a:endParaRPr lang="de-DE" sz="1100" b="1" dirty="0">
                        <a:latin typeface="+mn-lt"/>
                      </a:endParaRPr>
                    </a:p>
                  </a:txBody>
                  <a:tcPr marL="9525" marR="9525" marT="9524" marB="0" anchor="ctr"/>
                </a:tc>
                <a:tc>
                  <a:txBody>
                    <a:bodyPr/>
                    <a:lstStyle/>
                    <a:p>
                      <a:pPr algn="r"/>
                      <a:r>
                        <a:rPr lang="de-DE" sz="1100" b="1" dirty="0"/>
                        <a:t>120.050€</a:t>
                      </a:r>
                      <a:endParaRPr lang="de-DE" sz="1100" b="1" dirty="0">
                        <a:latin typeface="+mn-lt"/>
                      </a:endParaRPr>
                    </a:p>
                  </a:txBody>
                  <a:tcPr marL="9525" marR="9525" marT="9524" marB="0" anchor="ctr"/>
                </a:tc>
                <a:tc>
                  <a:txBody>
                    <a:bodyPr/>
                    <a:lstStyle/>
                    <a:p>
                      <a:pPr algn="r"/>
                      <a:r>
                        <a:rPr lang="de-DE" sz="1100" b="1" dirty="0">
                          <a:latin typeface="+mn-lt"/>
                        </a:rPr>
                        <a:t>124.157</a:t>
                      </a:r>
                      <a:r>
                        <a:rPr lang="de-DE" sz="1100" dirty="0"/>
                        <a:t>€</a:t>
                      </a:r>
                      <a:endParaRPr lang="de-DE" sz="1100" b="1" dirty="0">
                        <a:latin typeface="+mn-lt"/>
                      </a:endParaRPr>
                    </a:p>
                  </a:txBody>
                  <a:tcPr marL="9525" marR="9525" marT="9524" marB="0" anchor="ctr"/>
                </a:tc>
                <a:extLst>
                  <a:ext uri="{0D108BD9-81ED-4DB2-BD59-A6C34878D82A}">
                    <a16:rowId xmlns:a16="http://schemas.microsoft.com/office/drawing/2014/main" val="10011"/>
                  </a:ext>
                </a:extLst>
              </a:tr>
            </a:tbl>
          </a:graphicData>
        </a:graphic>
      </p:graphicFrame>
      <p:sp>
        <p:nvSpPr>
          <p:cNvPr id="2" name="Datumsplatzhalter 1">
            <a:extLst>
              <a:ext uri="{FF2B5EF4-FFF2-40B4-BE49-F238E27FC236}">
                <a16:creationId xmlns:a16="http://schemas.microsoft.com/office/drawing/2014/main" id="{5EC4DF91-27C7-4006-8645-742152A11B26}"/>
              </a:ext>
            </a:extLst>
          </p:cNvPr>
          <p:cNvSpPr>
            <a:spLocks noGrp="1"/>
          </p:cNvSpPr>
          <p:nvPr>
            <p:ph type="dt" sz="half" idx="10"/>
          </p:nvPr>
        </p:nvSpPr>
        <p:spPr/>
        <p:txBody>
          <a:bodyPr/>
          <a:lstStyle/>
          <a:p>
            <a:pPr>
              <a:defRPr/>
            </a:pPr>
            <a:r>
              <a:rPr lang="de-DE" dirty="0"/>
              <a:t>20.11.2023</a:t>
            </a:r>
          </a:p>
        </p:txBody>
      </p:sp>
      <p:sp>
        <p:nvSpPr>
          <p:cNvPr id="3" name="Fußzeilenplatzhalter 2">
            <a:extLst>
              <a:ext uri="{FF2B5EF4-FFF2-40B4-BE49-F238E27FC236}">
                <a16:creationId xmlns:a16="http://schemas.microsoft.com/office/drawing/2014/main" id="{90A48E88-BBD8-4C66-9A28-C227849BF20C}"/>
              </a:ext>
            </a:extLst>
          </p:cNvPr>
          <p:cNvSpPr>
            <a:spLocks noGrp="1"/>
          </p:cNvSpPr>
          <p:nvPr>
            <p:ph type="ftr" sz="quarter" idx="11"/>
          </p:nvPr>
        </p:nvSpPr>
        <p:spPr/>
        <p:txBody>
          <a:bodyPr/>
          <a:lstStyle/>
          <a:p>
            <a:pPr>
              <a:defRPr/>
            </a:pPr>
            <a:r>
              <a:rPr lang="de-DE" dirty="0"/>
              <a:t>Kassenbericht 2022/2023- Peter Dippold</a:t>
            </a:r>
          </a:p>
        </p:txBody>
      </p:sp>
      <p:sp>
        <p:nvSpPr>
          <p:cNvPr id="5" name="Foliennummernplatzhalter 4">
            <a:extLst>
              <a:ext uri="{FF2B5EF4-FFF2-40B4-BE49-F238E27FC236}">
                <a16:creationId xmlns:a16="http://schemas.microsoft.com/office/drawing/2014/main" id="{17D829BB-BD8F-4947-8897-CB1A1B71BCDC}"/>
              </a:ext>
            </a:extLst>
          </p:cNvPr>
          <p:cNvSpPr>
            <a:spLocks noGrp="1"/>
          </p:cNvSpPr>
          <p:nvPr>
            <p:ph type="sldNum" sz="quarter" idx="12"/>
          </p:nvPr>
        </p:nvSpPr>
        <p:spPr/>
        <p:txBody>
          <a:bodyPr/>
          <a:lstStyle/>
          <a:p>
            <a:pPr>
              <a:defRPr/>
            </a:pPr>
            <a:fld id="{4A9DEF1D-8603-6F4C-8934-DA4EEF997DC3}" type="slidenum">
              <a:rPr lang="de-DE" altLang="de-DE" smtClean="0"/>
              <a:pPr>
                <a:defRPr/>
              </a:pPr>
              <a:t>2</a:t>
            </a:fld>
            <a:endParaRPr lang="de-DE" altLang="de-DE"/>
          </a:p>
        </p:txBody>
      </p:sp>
      <p:graphicFrame>
        <p:nvGraphicFramePr>
          <p:cNvPr id="8" name="Diagramm 7">
            <a:extLst>
              <a:ext uri="{FF2B5EF4-FFF2-40B4-BE49-F238E27FC236}">
                <a16:creationId xmlns:a16="http://schemas.microsoft.com/office/drawing/2014/main" id="{074DDC46-F45C-4806-83A1-26DDD4A026F2}"/>
              </a:ext>
            </a:extLst>
          </p:cNvPr>
          <p:cNvGraphicFramePr/>
          <p:nvPr>
            <p:extLst>
              <p:ext uri="{D42A27DB-BD31-4B8C-83A1-F6EECF244321}">
                <p14:modId xmlns:p14="http://schemas.microsoft.com/office/powerpoint/2010/main" val="2760569398"/>
              </p:ext>
            </p:extLst>
          </p:nvPr>
        </p:nvGraphicFramePr>
        <p:xfrm>
          <a:off x="4539657" y="3244417"/>
          <a:ext cx="4338419"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m 11">
            <a:extLst>
              <a:ext uri="{FF2B5EF4-FFF2-40B4-BE49-F238E27FC236}">
                <a16:creationId xmlns:a16="http://schemas.microsoft.com/office/drawing/2014/main" id="{0FA45B2B-989C-4EC7-A5D8-92E13EAC1CE6}"/>
              </a:ext>
            </a:extLst>
          </p:cNvPr>
          <p:cNvGraphicFramePr/>
          <p:nvPr>
            <p:extLst>
              <p:ext uri="{D42A27DB-BD31-4B8C-83A1-F6EECF244321}">
                <p14:modId xmlns:p14="http://schemas.microsoft.com/office/powerpoint/2010/main" val="3669871644"/>
              </p:ext>
            </p:extLst>
          </p:nvPr>
        </p:nvGraphicFramePr>
        <p:xfrm>
          <a:off x="-21570" y="3244417"/>
          <a:ext cx="4338419" cy="302433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feld 8">
            <a:extLst>
              <a:ext uri="{FF2B5EF4-FFF2-40B4-BE49-F238E27FC236}">
                <a16:creationId xmlns:a16="http://schemas.microsoft.com/office/drawing/2014/main" id="{CBC5CE5B-EDA3-4278-9F7B-D175A5C51004}"/>
              </a:ext>
            </a:extLst>
          </p:cNvPr>
          <p:cNvSpPr txBox="1"/>
          <p:nvPr/>
        </p:nvSpPr>
        <p:spPr>
          <a:xfrm rot="18502988">
            <a:off x="2595177" y="4211466"/>
            <a:ext cx="948796" cy="230832"/>
          </a:xfrm>
          <a:prstGeom prst="rect">
            <a:avLst/>
          </a:prstGeom>
          <a:noFill/>
        </p:spPr>
        <p:txBody>
          <a:bodyPr wrap="square" rtlCol="0">
            <a:spAutoFit/>
          </a:bodyPr>
          <a:lstStyle/>
          <a:p>
            <a:r>
              <a:rPr lang="de-DE" sz="900" b="1" dirty="0">
                <a:solidFill>
                  <a:srgbClr val="00B050"/>
                </a:solidFill>
              </a:rPr>
              <a:t>+89,23%</a:t>
            </a:r>
          </a:p>
        </p:txBody>
      </p:sp>
      <p:sp>
        <p:nvSpPr>
          <p:cNvPr id="14" name="Textfeld 13">
            <a:extLst>
              <a:ext uri="{FF2B5EF4-FFF2-40B4-BE49-F238E27FC236}">
                <a16:creationId xmlns:a16="http://schemas.microsoft.com/office/drawing/2014/main" id="{132C6000-E700-4B53-84EE-AE08FAAAABDA}"/>
              </a:ext>
            </a:extLst>
          </p:cNvPr>
          <p:cNvSpPr txBox="1"/>
          <p:nvPr/>
        </p:nvSpPr>
        <p:spPr>
          <a:xfrm rot="17993910">
            <a:off x="7057607" y="4352179"/>
            <a:ext cx="1067792" cy="261610"/>
          </a:xfrm>
          <a:prstGeom prst="rect">
            <a:avLst/>
          </a:prstGeom>
          <a:noFill/>
        </p:spPr>
        <p:txBody>
          <a:bodyPr wrap="square" rtlCol="0">
            <a:spAutoFit/>
          </a:bodyPr>
          <a:lstStyle/>
          <a:p>
            <a:r>
              <a:rPr lang="de-DE" sz="1100" b="1" dirty="0">
                <a:solidFill>
                  <a:srgbClr val="00B050"/>
                </a:solidFill>
              </a:rPr>
              <a:t>+201,33%</a:t>
            </a:r>
          </a:p>
        </p:txBody>
      </p:sp>
      <p:sp>
        <p:nvSpPr>
          <p:cNvPr id="10" name="Ellipse 9">
            <a:extLst>
              <a:ext uri="{FF2B5EF4-FFF2-40B4-BE49-F238E27FC236}">
                <a16:creationId xmlns:a16="http://schemas.microsoft.com/office/drawing/2014/main" id="{90A4FBFC-D379-4956-9252-184A6230528C}"/>
              </a:ext>
            </a:extLst>
          </p:cNvPr>
          <p:cNvSpPr/>
          <p:nvPr/>
        </p:nvSpPr>
        <p:spPr>
          <a:xfrm>
            <a:off x="2075631" y="4410984"/>
            <a:ext cx="144016" cy="144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C1ECC376-0BFA-4699-B283-AB494820A42C}"/>
              </a:ext>
            </a:extLst>
          </p:cNvPr>
          <p:cNvSpPr/>
          <p:nvPr/>
        </p:nvSpPr>
        <p:spPr>
          <a:xfrm>
            <a:off x="6564850" y="4599720"/>
            <a:ext cx="144016" cy="144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F2246CE4-42C9-4692-A227-6C4DE50C7069}"/>
              </a:ext>
            </a:extLst>
          </p:cNvPr>
          <p:cNvSpPr/>
          <p:nvPr/>
        </p:nvSpPr>
        <p:spPr>
          <a:xfrm>
            <a:off x="323527" y="6381336"/>
            <a:ext cx="144016" cy="144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BBBF84E-B39B-4A38-AB25-7D2215A803B9}"/>
              </a:ext>
            </a:extLst>
          </p:cNvPr>
          <p:cNvSpPr txBox="1"/>
          <p:nvPr/>
        </p:nvSpPr>
        <p:spPr>
          <a:xfrm>
            <a:off x="467544" y="6337920"/>
            <a:ext cx="1003801" cy="230832"/>
          </a:xfrm>
          <a:prstGeom prst="rect">
            <a:avLst/>
          </a:prstGeom>
          <a:noFill/>
        </p:spPr>
        <p:txBody>
          <a:bodyPr wrap="none" rtlCol="0">
            <a:spAutoFit/>
          </a:bodyPr>
          <a:lstStyle/>
          <a:p>
            <a:r>
              <a:rPr lang="de-DE" sz="900" b="1" dirty="0"/>
              <a:t>Start Corona</a:t>
            </a:r>
          </a:p>
        </p:txBody>
      </p:sp>
      <p:sp>
        <p:nvSpPr>
          <p:cNvPr id="6" name="Textfeld 5">
            <a:extLst>
              <a:ext uri="{FF2B5EF4-FFF2-40B4-BE49-F238E27FC236}">
                <a16:creationId xmlns:a16="http://schemas.microsoft.com/office/drawing/2014/main" id="{4FD33935-D281-4EF4-C680-068928A2CADF}"/>
              </a:ext>
            </a:extLst>
          </p:cNvPr>
          <p:cNvSpPr txBox="1"/>
          <p:nvPr/>
        </p:nvSpPr>
        <p:spPr>
          <a:xfrm rot="21318087">
            <a:off x="3236883" y="3837150"/>
            <a:ext cx="881066" cy="230832"/>
          </a:xfrm>
          <a:prstGeom prst="rect">
            <a:avLst/>
          </a:prstGeom>
          <a:noFill/>
        </p:spPr>
        <p:txBody>
          <a:bodyPr wrap="square" rtlCol="0">
            <a:spAutoFit/>
          </a:bodyPr>
          <a:lstStyle/>
          <a:p>
            <a:r>
              <a:rPr lang="de-DE" sz="900" b="1" dirty="0">
                <a:solidFill>
                  <a:srgbClr val="00B050"/>
                </a:solidFill>
              </a:rPr>
              <a:t>+3,42%</a:t>
            </a:r>
          </a:p>
        </p:txBody>
      </p:sp>
      <p:sp>
        <p:nvSpPr>
          <p:cNvPr id="7" name="Textfeld 6">
            <a:extLst>
              <a:ext uri="{FF2B5EF4-FFF2-40B4-BE49-F238E27FC236}">
                <a16:creationId xmlns:a16="http://schemas.microsoft.com/office/drawing/2014/main" id="{A00BE54C-CF9A-03F5-1CEB-4DBDCBE475C3}"/>
              </a:ext>
            </a:extLst>
          </p:cNvPr>
          <p:cNvSpPr txBox="1"/>
          <p:nvPr/>
        </p:nvSpPr>
        <p:spPr>
          <a:xfrm rot="2894102">
            <a:off x="7852801" y="4302152"/>
            <a:ext cx="1067792" cy="261610"/>
          </a:xfrm>
          <a:prstGeom prst="rect">
            <a:avLst/>
          </a:prstGeom>
          <a:noFill/>
        </p:spPr>
        <p:txBody>
          <a:bodyPr wrap="square" rtlCol="0">
            <a:spAutoFit/>
          </a:bodyPr>
          <a:lstStyle/>
          <a:p>
            <a:r>
              <a:rPr lang="de-DE" sz="1100" b="1" dirty="0">
                <a:solidFill>
                  <a:srgbClr val="FF0000"/>
                </a:solidFill>
              </a:rPr>
              <a:t>-44,6%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629D7E2-EDD6-3E43-A19E-BBAE14089D77}"/>
              </a:ext>
            </a:extLst>
          </p:cNvPr>
          <p:cNvSpPr>
            <a:spLocks noGrp="1"/>
          </p:cNvSpPr>
          <p:nvPr>
            <p:ph type="title"/>
          </p:nvPr>
        </p:nvSpPr>
        <p:spPr>
          <a:xfrm>
            <a:off x="373732" y="533897"/>
            <a:ext cx="8291512" cy="1143000"/>
          </a:xfrm>
        </p:spPr>
        <p:txBody>
          <a:bodyPr anchor="t"/>
          <a:lstStyle/>
          <a:p>
            <a:pPr algn="l" eaLnBrk="1" hangingPunct="1"/>
            <a:br>
              <a:rPr lang="de-DE" altLang="de-DE" sz="2400" dirty="0"/>
            </a:br>
            <a:r>
              <a:rPr lang="de-DE" altLang="de-DE" sz="2400" b="1" dirty="0"/>
              <a:t>Entwicklung des Jahresergebnisses</a:t>
            </a:r>
          </a:p>
        </p:txBody>
      </p:sp>
      <p:graphicFrame>
        <p:nvGraphicFramePr>
          <p:cNvPr id="3" name="Inhaltsplatzhalter 2">
            <a:extLst>
              <a:ext uri="{FF2B5EF4-FFF2-40B4-BE49-F238E27FC236}">
                <a16:creationId xmlns:a16="http://schemas.microsoft.com/office/drawing/2014/main" id="{26E2ECE9-3867-264A-AB72-0C6E22A67ADC}"/>
              </a:ext>
            </a:extLst>
          </p:cNvPr>
          <p:cNvGraphicFramePr>
            <a:graphicFrameLocks noGrp="1"/>
          </p:cNvGraphicFramePr>
          <p:nvPr>
            <p:ph idx="1"/>
            <p:extLst>
              <p:ext uri="{D42A27DB-BD31-4B8C-83A1-F6EECF244321}">
                <p14:modId xmlns:p14="http://schemas.microsoft.com/office/powerpoint/2010/main" val="3009185508"/>
              </p:ext>
            </p:extLst>
          </p:nvPr>
        </p:nvGraphicFramePr>
        <p:xfrm>
          <a:off x="417006" y="1748899"/>
          <a:ext cx="4652586" cy="1289750"/>
        </p:xfrm>
        <a:graphic>
          <a:graphicData uri="http://schemas.openxmlformats.org/drawingml/2006/table">
            <a:tbl>
              <a:tblPr firstRow="1" bandRow="1">
                <a:tableStyleId>{073A0DAA-6AF3-43AB-8588-CEC1D06C72B9}</a:tableStyleId>
              </a:tblPr>
              <a:tblGrid>
                <a:gridCol w="986642">
                  <a:extLst>
                    <a:ext uri="{9D8B030D-6E8A-4147-A177-3AD203B41FA5}">
                      <a16:colId xmlns:a16="http://schemas.microsoft.com/office/drawing/2014/main" val="20000"/>
                    </a:ext>
                  </a:extLst>
                </a:gridCol>
                <a:gridCol w="864096">
                  <a:extLst>
                    <a:ext uri="{9D8B030D-6E8A-4147-A177-3AD203B41FA5}">
                      <a16:colId xmlns:a16="http://schemas.microsoft.com/office/drawing/2014/main" val="812174208"/>
                    </a:ext>
                  </a:extLst>
                </a:gridCol>
                <a:gridCol w="718929">
                  <a:extLst>
                    <a:ext uri="{9D8B030D-6E8A-4147-A177-3AD203B41FA5}">
                      <a16:colId xmlns:a16="http://schemas.microsoft.com/office/drawing/2014/main" val="20001"/>
                    </a:ext>
                  </a:extLst>
                </a:gridCol>
                <a:gridCol w="718941">
                  <a:extLst>
                    <a:ext uri="{9D8B030D-6E8A-4147-A177-3AD203B41FA5}">
                      <a16:colId xmlns:a16="http://schemas.microsoft.com/office/drawing/2014/main" val="20002"/>
                    </a:ext>
                  </a:extLst>
                </a:gridCol>
                <a:gridCol w="681989">
                  <a:extLst>
                    <a:ext uri="{9D8B030D-6E8A-4147-A177-3AD203B41FA5}">
                      <a16:colId xmlns:a16="http://schemas.microsoft.com/office/drawing/2014/main" val="20003"/>
                    </a:ext>
                  </a:extLst>
                </a:gridCol>
                <a:gridCol w="681989">
                  <a:extLst>
                    <a:ext uri="{9D8B030D-6E8A-4147-A177-3AD203B41FA5}">
                      <a16:colId xmlns:a16="http://schemas.microsoft.com/office/drawing/2014/main" val="20004"/>
                    </a:ext>
                  </a:extLst>
                </a:gridCol>
              </a:tblGrid>
              <a:tr h="172616">
                <a:tc>
                  <a:txBody>
                    <a:bodyPr/>
                    <a:lstStyle/>
                    <a:p>
                      <a:pPr algn="l" fontAlgn="b"/>
                      <a:endParaRPr lang="de-DE" sz="1100" b="0" i="0" u="none" strike="noStrike" dirty="0">
                        <a:solidFill>
                          <a:srgbClr val="000000"/>
                        </a:solidFill>
                        <a:effectLst/>
                        <a:latin typeface="Calibri"/>
                      </a:endParaRPr>
                    </a:p>
                  </a:txBody>
                  <a:tcPr marL="9525" marR="9525" marT="9527" marB="0" anchor="b"/>
                </a:tc>
                <a:tc>
                  <a:txBody>
                    <a:bodyPr/>
                    <a:lstStyle/>
                    <a:p>
                      <a:pPr algn="r"/>
                      <a:r>
                        <a:rPr lang="de-DE" sz="1100" b="1" dirty="0">
                          <a:solidFill>
                            <a:schemeClr val="bg1"/>
                          </a:solidFill>
                        </a:rPr>
                        <a:t>30.06.2023</a:t>
                      </a:r>
                    </a:p>
                  </a:txBody>
                  <a:tcPr marL="9525" marR="9525" marT="9527" marB="0" anchor="b"/>
                </a:tc>
                <a:tc>
                  <a:txBody>
                    <a:bodyPr/>
                    <a:lstStyle/>
                    <a:p>
                      <a:pPr algn="r"/>
                      <a:r>
                        <a:rPr lang="de-DE" sz="1100" b="1" dirty="0">
                          <a:solidFill>
                            <a:schemeClr val="bg1"/>
                          </a:solidFill>
                        </a:rPr>
                        <a:t>30.06.2022</a:t>
                      </a:r>
                    </a:p>
                  </a:txBody>
                  <a:tcPr marL="9525" marR="9525" marT="9527" marB="0" anchor="b">
                    <a:solidFill>
                      <a:schemeClr val="tx1"/>
                    </a:solidFill>
                  </a:tcPr>
                </a:tc>
                <a:tc>
                  <a:txBody>
                    <a:bodyPr/>
                    <a:lstStyle/>
                    <a:p>
                      <a:pPr algn="r"/>
                      <a:r>
                        <a:rPr lang="de-DE" sz="1100" b="1" dirty="0">
                          <a:solidFill>
                            <a:schemeClr val="bg1"/>
                          </a:solidFill>
                        </a:rPr>
                        <a:t>30.06.2021</a:t>
                      </a:r>
                    </a:p>
                  </a:txBody>
                  <a:tcPr marL="9525" marR="9525" marT="9527" marB="0" anchor="b">
                    <a:solidFill>
                      <a:schemeClr val="tx1"/>
                    </a:solidFill>
                  </a:tcPr>
                </a:tc>
                <a:tc>
                  <a:txBody>
                    <a:bodyPr/>
                    <a:lstStyle/>
                    <a:p>
                      <a:pPr algn="r" fontAlgn="b"/>
                      <a:r>
                        <a:rPr lang="de-DE" sz="1100" b="1" u="none" strike="noStrike" dirty="0">
                          <a:solidFill>
                            <a:schemeClr val="bg1"/>
                          </a:solidFill>
                          <a:effectLst/>
                        </a:rPr>
                        <a:t>30.06.2020</a:t>
                      </a:r>
                      <a:endParaRPr lang="de-DE" sz="1100" b="1" i="0" u="none" strike="noStrike" dirty="0">
                        <a:solidFill>
                          <a:schemeClr val="bg1"/>
                        </a:solidFill>
                        <a:effectLst/>
                        <a:latin typeface="Calibri"/>
                      </a:endParaRPr>
                    </a:p>
                  </a:txBody>
                  <a:tcPr marL="9525" marR="9525" marT="9527" marB="0" anchor="b">
                    <a:solidFill>
                      <a:schemeClr val="tx1"/>
                    </a:solidFill>
                  </a:tcPr>
                </a:tc>
                <a:tc>
                  <a:txBody>
                    <a:bodyPr/>
                    <a:lstStyle/>
                    <a:p>
                      <a:pPr algn="r" fontAlgn="b"/>
                      <a:r>
                        <a:rPr lang="de-DE" sz="1100" b="1" u="none" strike="noStrike" dirty="0">
                          <a:solidFill>
                            <a:schemeClr val="bg1"/>
                          </a:solidFill>
                          <a:effectLst/>
                        </a:rPr>
                        <a:t>30.06.2019</a:t>
                      </a:r>
                      <a:endParaRPr lang="de-DE" sz="1100" b="1" i="0" u="none" strike="noStrike" dirty="0">
                        <a:solidFill>
                          <a:schemeClr val="bg1"/>
                        </a:solidFill>
                        <a:effectLst/>
                        <a:latin typeface="Calibri"/>
                      </a:endParaRPr>
                    </a:p>
                  </a:txBody>
                  <a:tcPr marL="9525" marR="9525" marT="9527" marB="0" anchor="b">
                    <a:solidFill>
                      <a:schemeClr val="tx1"/>
                    </a:solidFill>
                  </a:tcPr>
                </a:tc>
                <a:extLst>
                  <a:ext uri="{0D108BD9-81ED-4DB2-BD59-A6C34878D82A}">
                    <a16:rowId xmlns:a16="http://schemas.microsoft.com/office/drawing/2014/main" val="10000"/>
                  </a:ext>
                </a:extLst>
              </a:tr>
              <a:tr h="370861">
                <a:tc>
                  <a:txBody>
                    <a:bodyPr/>
                    <a:lstStyle/>
                    <a:p>
                      <a:pPr algn="l" fontAlgn="b"/>
                      <a:r>
                        <a:rPr lang="de-DE" sz="1100" b="1" u="none" strike="noStrike" dirty="0">
                          <a:solidFill>
                            <a:srgbClr val="000000"/>
                          </a:solidFill>
                          <a:effectLst/>
                        </a:rPr>
                        <a:t>Jahres-überschuss</a:t>
                      </a:r>
                      <a:endParaRPr lang="de-DE" sz="1100" b="1" i="0" u="none" strike="noStrike" dirty="0">
                        <a:solidFill>
                          <a:srgbClr val="000000"/>
                        </a:solidFill>
                        <a:effectLst/>
                        <a:latin typeface="Calibri"/>
                      </a:endParaRPr>
                    </a:p>
                  </a:txBody>
                  <a:tcPr marL="9525" marR="9525" marT="9527" marB="0" anchor="b"/>
                </a:tc>
                <a:tc>
                  <a:txBody>
                    <a:bodyPr/>
                    <a:lstStyle/>
                    <a:p>
                      <a:pPr algn="r"/>
                      <a:r>
                        <a:rPr lang="de-DE" sz="1100" b="1" dirty="0">
                          <a:solidFill>
                            <a:srgbClr val="00B050"/>
                          </a:solidFill>
                        </a:rPr>
                        <a:t>4.108€</a:t>
                      </a:r>
                    </a:p>
                  </a:txBody>
                  <a:tcPr marL="9525" marR="9525" marT="9527" marB="0" anchor="b"/>
                </a:tc>
                <a:tc>
                  <a:txBody>
                    <a:bodyPr/>
                    <a:lstStyle/>
                    <a:p>
                      <a:pPr algn="r"/>
                      <a:r>
                        <a:rPr lang="de-DE" sz="1100" b="1" dirty="0">
                          <a:solidFill>
                            <a:srgbClr val="00B050"/>
                          </a:solidFill>
                        </a:rPr>
                        <a:t>30.609€</a:t>
                      </a:r>
                    </a:p>
                  </a:txBody>
                  <a:tcPr marL="9525" marR="9525" marT="9527" marB="0" anchor="b"/>
                </a:tc>
                <a:tc>
                  <a:txBody>
                    <a:bodyPr/>
                    <a:lstStyle/>
                    <a:p>
                      <a:pPr algn="r"/>
                      <a:r>
                        <a:rPr lang="de-DE" sz="1100" b="1" dirty="0">
                          <a:solidFill>
                            <a:srgbClr val="FF0000"/>
                          </a:solidFill>
                        </a:rPr>
                        <a:t>-20.840€</a:t>
                      </a:r>
                    </a:p>
                  </a:txBody>
                  <a:tcPr marL="9525" marR="9525" marT="9527" marB="0" anchor="b"/>
                </a:tc>
                <a:tc>
                  <a:txBody>
                    <a:bodyPr/>
                    <a:lstStyle/>
                    <a:p>
                      <a:pPr algn="r" fontAlgn="b"/>
                      <a:r>
                        <a:rPr lang="de-DE" sz="1100" b="1" u="none" strike="noStrike" dirty="0">
                          <a:solidFill>
                            <a:srgbClr val="FF0000"/>
                          </a:solidFill>
                          <a:effectLst/>
                        </a:rPr>
                        <a:t>-610€</a:t>
                      </a:r>
                      <a:endParaRPr lang="de-DE" sz="1100" b="1" i="0" u="none" strike="noStrike" dirty="0">
                        <a:solidFill>
                          <a:srgbClr val="FF0000"/>
                        </a:solidFill>
                        <a:effectLst/>
                        <a:latin typeface="Calibri"/>
                      </a:endParaRPr>
                    </a:p>
                  </a:txBody>
                  <a:tcPr marL="9525" marR="9525" marT="9527" marB="0" anchor="b"/>
                </a:tc>
                <a:tc>
                  <a:txBody>
                    <a:bodyPr/>
                    <a:lstStyle/>
                    <a:p>
                      <a:pPr algn="r" fontAlgn="b"/>
                      <a:r>
                        <a:rPr lang="de-DE" sz="1100" b="1" u="none" strike="noStrike" dirty="0">
                          <a:solidFill>
                            <a:srgbClr val="00B050"/>
                          </a:solidFill>
                          <a:effectLst/>
                        </a:rPr>
                        <a:t>6.749€</a:t>
                      </a:r>
                      <a:endParaRPr lang="de-DE" sz="1100" b="1" i="0" u="none" strike="noStrike" dirty="0">
                        <a:solidFill>
                          <a:srgbClr val="00B050"/>
                        </a:solidFill>
                        <a:effectLst/>
                        <a:latin typeface="Calibri"/>
                      </a:endParaRPr>
                    </a:p>
                  </a:txBody>
                  <a:tcPr marL="9525" marR="9525" marT="9527" marB="0" anchor="b"/>
                </a:tc>
                <a:extLst>
                  <a:ext uri="{0D108BD9-81ED-4DB2-BD59-A6C34878D82A}">
                    <a16:rowId xmlns:a16="http://schemas.microsoft.com/office/drawing/2014/main" val="10001"/>
                  </a:ext>
                </a:extLst>
              </a:tr>
              <a:tr h="370861">
                <a:tc>
                  <a:txBody>
                    <a:bodyPr/>
                    <a:lstStyle/>
                    <a:p>
                      <a:pPr algn="l" fontAlgn="b"/>
                      <a:r>
                        <a:rPr lang="de-DE" sz="1100" b="0" u="none" strike="noStrike" dirty="0">
                          <a:solidFill>
                            <a:srgbClr val="000000"/>
                          </a:solidFill>
                          <a:effectLst/>
                        </a:rPr>
                        <a:t>+ Abschreibung</a:t>
                      </a:r>
                      <a:endParaRPr lang="de-DE" sz="1100" b="0" i="0" u="none" strike="noStrike" dirty="0">
                        <a:solidFill>
                          <a:srgbClr val="000000"/>
                        </a:solidFill>
                        <a:effectLst/>
                        <a:latin typeface="Calibri"/>
                      </a:endParaRPr>
                    </a:p>
                  </a:txBody>
                  <a:tcPr marL="9525" marR="9525" marT="9527" marB="0" anchor="b"/>
                </a:tc>
                <a:tc>
                  <a:txBody>
                    <a:bodyPr/>
                    <a:lstStyle/>
                    <a:p>
                      <a:pPr algn="r"/>
                      <a:r>
                        <a:rPr lang="de-DE" sz="1100" dirty="0">
                          <a:solidFill>
                            <a:schemeClr val="tx1"/>
                          </a:solidFill>
                        </a:rPr>
                        <a:t>17.660€</a:t>
                      </a:r>
                    </a:p>
                  </a:txBody>
                  <a:tcPr marL="9525" marR="9525" marT="9527" marB="0" anchor="b"/>
                </a:tc>
                <a:tc>
                  <a:txBody>
                    <a:bodyPr/>
                    <a:lstStyle/>
                    <a:p>
                      <a:pPr algn="r"/>
                      <a:r>
                        <a:rPr lang="de-DE" sz="1100" dirty="0">
                          <a:solidFill>
                            <a:schemeClr val="tx1"/>
                          </a:solidFill>
                        </a:rPr>
                        <a:t>14.968€</a:t>
                      </a:r>
                    </a:p>
                  </a:txBody>
                  <a:tcPr marL="9525" marR="9525" marT="9527" marB="0" anchor="b"/>
                </a:tc>
                <a:tc>
                  <a:txBody>
                    <a:bodyPr/>
                    <a:lstStyle/>
                    <a:p>
                      <a:pPr algn="r"/>
                      <a:r>
                        <a:rPr lang="de-DE" sz="1100" dirty="0">
                          <a:solidFill>
                            <a:schemeClr val="tx1"/>
                          </a:solidFill>
                        </a:rPr>
                        <a:t>14.409€</a:t>
                      </a:r>
                    </a:p>
                  </a:txBody>
                  <a:tcPr marL="9525" marR="9525" marT="9527" marB="0" anchor="b"/>
                </a:tc>
                <a:tc>
                  <a:txBody>
                    <a:bodyPr/>
                    <a:lstStyle/>
                    <a:p>
                      <a:pPr algn="r" fontAlgn="b"/>
                      <a:r>
                        <a:rPr lang="de-DE" sz="1100" b="0" u="none" strike="noStrike" dirty="0">
                          <a:solidFill>
                            <a:srgbClr val="000000"/>
                          </a:solidFill>
                          <a:effectLst/>
                        </a:rPr>
                        <a:t>12.825€</a:t>
                      </a:r>
                      <a:endParaRPr lang="de-DE" sz="1100" b="0" i="0" u="none" strike="noStrike" dirty="0">
                        <a:solidFill>
                          <a:srgbClr val="000000"/>
                        </a:solidFill>
                        <a:effectLst/>
                        <a:latin typeface="Calibri"/>
                      </a:endParaRPr>
                    </a:p>
                  </a:txBody>
                  <a:tcPr marL="9525" marR="9525" marT="9527" marB="0" anchor="b"/>
                </a:tc>
                <a:tc>
                  <a:txBody>
                    <a:bodyPr/>
                    <a:lstStyle/>
                    <a:p>
                      <a:pPr algn="r" fontAlgn="b"/>
                      <a:r>
                        <a:rPr lang="de-DE" sz="1100" b="0" u="none" strike="noStrike" dirty="0">
                          <a:solidFill>
                            <a:srgbClr val="000000"/>
                          </a:solidFill>
                          <a:effectLst/>
                        </a:rPr>
                        <a:t>12.431€</a:t>
                      </a:r>
                      <a:endParaRPr lang="de-DE" sz="1100" b="0" i="0" u="none" strike="noStrike" dirty="0">
                        <a:solidFill>
                          <a:srgbClr val="000000"/>
                        </a:solidFill>
                        <a:effectLst/>
                        <a:latin typeface="Calibri"/>
                      </a:endParaRPr>
                    </a:p>
                  </a:txBody>
                  <a:tcPr marL="9525" marR="9525" marT="9527" marB="0" anchor="b"/>
                </a:tc>
                <a:extLst>
                  <a:ext uri="{0D108BD9-81ED-4DB2-BD59-A6C34878D82A}">
                    <a16:rowId xmlns:a16="http://schemas.microsoft.com/office/drawing/2014/main" val="10002"/>
                  </a:ext>
                </a:extLst>
              </a:tr>
              <a:tr h="370861">
                <a:tc>
                  <a:txBody>
                    <a:bodyPr/>
                    <a:lstStyle/>
                    <a:p>
                      <a:pPr algn="l" fontAlgn="b"/>
                      <a:r>
                        <a:rPr lang="de-DE" sz="1100" b="0" u="none" strike="noStrike" dirty="0">
                          <a:solidFill>
                            <a:srgbClr val="000000"/>
                          </a:solidFill>
                          <a:effectLst/>
                        </a:rPr>
                        <a:t>Cashflow</a:t>
                      </a:r>
                      <a:endParaRPr lang="de-DE" sz="1100" b="0" i="0" u="none" strike="noStrike" dirty="0">
                        <a:solidFill>
                          <a:srgbClr val="000000"/>
                        </a:solidFill>
                        <a:effectLst/>
                        <a:latin typeface="Calibri"/>
                      </a:endParaRPr>
                    </a:p>
                  </a:txBody>
                  <a:tcPr marL="9525" marR="9525" marT="9527" marB="0" anchor="b"/>
                </a:tc>
                <a:tc>
                  <a:txBody>
                    <a:bodyPr/>
                    <a:lstStyle/>
                    <a:p>
                      <a:pPr algn="r"/>
                      <a:r>
                        <a:rPr lang="de-DE" sz="1100" dirty="0">
                          <a:solidFill>
                            <a:schemeClr val="tx1"/>
                          </a:solidFill>
                        </a:rPr>
                        <a:t>21.768€</a:t>
                      </a:r>
                    </a:p>
                  </a:txBody>
                  <a:tcPr marL="9525" marR="9525" marT="9527" marB="0" anchor="b"/>
                </a:tc>
                <a:tc>
                  <a:txBody>
                    <a:bodyPr/>
                    <a:lstStyle/>
                    <a:p>
                      <a:pPr algn="r"/>
                      <a:r>
                        <a:rPr lang="de-DE" sz="1100" dirty="0">
                          <a:solidFill>
                            <a:schemeClr val="tx1"/>
                          </a:solidFill>
                        </a:rPr>
                        <a:t>45.577€</a:t>
                      </a:r>
                    </a:p>
                  </a:txBody>
                  <a:tcPr marL="9525" marR="9525" marT="9527" marB="0" anchor="b"/>
                </a:tc>
                <a:tc>
                  <a:txBody>
                    <a:bodyPr/>
                    <a:lstStyle/>
                    <a:p>
                      <a:pPr algn="r"/>
                      <a:r>
                        <a:rPr lang="de-DE" sz="1100" dirty="0">
                          <a:solidFill>
                            <a:schemeClr val="tx1"/>
                          </a:solidFill>
                        </a:rPr>
                        <a:t>-6.431€</a:t>
                      </a:r>
                    </a:p>
                  </a:txBody>
                  <a:tcPr marL="9525" marR="9525" marT="9527" marB="0" anchor="b"/>
                </a:tc>
                <a:tc>
                  <a:txBody>
                    <a:bodyPr/>
                    <a:lstStyle/>
                    <a:p>
                      <a:pPr algn="r" fontAlgn="b"/>
                      <a:r>
                        <a:rPr lang="de-DE" sz="1100" b="0" u="none" strike="noStrike" dirty="0">
                          <a:solidFill>
                            <a:srgbClr val="000000"/>
                          </a:solidFill>
                          <a:effectLst/>
                        </a:rPr>
                        <a:t>12.215€</a:t>
                      </a:r>
                      <a:endParaRPr lang="de-DE" sz="1100" b="0" i="0" u="none" strike="noStrike" dirty="0">
                        <a:solidFill>
                          <a:srgbClr val="000000"/>
                        </a:solidFill>
                        <a:effectLst/>
                        <a:latin typeface="Calibri"/>
                      </a:endParaRPr>
                    </a:p>
                  </a:txBody>
                  <a:tcPr marL="9525" marR="9525" marT="9527" marB="0" anchor="b"/>
                </a:tc>
                <a:tc>
                  <a:txBody>
                    <a:bodyPr/>
                    <a:lstStyle/>
                    <a:p>
                      <a:pPr algn="r" fontAlgn="b"/>
                      <a:r>
                        <a:rPr lang="de-DE" sz="1100" b="0" u="none" strike="noStrike" dirty="0">
                          <a:solidFill>
                            <a:srgbClr val="000000"/>
                          </a:solidFill>
                          <a:effectLst/>
                        </a:rPr>
                        <a:t>19.180€</a:t>
                      </a:r>
                      <a:endParaRPr lang="de-DE" sz="1100" b="0" i="0" u="none" strike="noStrike" dirty="0">
                        <a:solidFill>
                          <a:srgbClr val="000000"/>
                        </a:solidFill>
                        <a:effectLst/>
                        <a:latin typeface="Calibri"/>
                      </a:endParaRPr>
                    </a:p>
                  </a:txBody>
                  <a:tcPr marL="9525" marR="9525" marT="9527" marB="0" anchor="b"/>
                </a:tc>
                <a:extLst>
                  <a:ext uri="{0D108BD9-81ED-4DB2-BD59-A6C34878D82A}">
                    <a16:rowId xmlns:a16="http://schemas.microsoft.com/office/drawing/2014/main" val="10003"/>
                  </a:ext>
                </a:extLst>
              </a:tr>
            </a:tbl>
          </a:graphicData>
        </a:graphic>
      </p:graphicFrame>
      <p:sp>
        <p:nvSpPr>
          <p:cNvPr id="2" name="Datumsplatzhalter 1">
            <a:extLst>
              <a:ext uri="{FF2B5EF4-FFF2-40B4-BE49-F238E27FC236}">
                <a16:creationId xmlns:a16="http://schemas.microsoft.com/office/drawing/2014/main" id="{9A417981-1048-47CB-B8B7-D993B1BE77A5}"/>
              </a:ext>
            </a:extLst>
          </p:cNvPr>
          <p:cNvSpPr>
            <a:spLocks noGrp="1"/>
          </p:cNvSpPr>
          <p:nvPr>
            <p:ph type="dt" sz="half" idx="10"/>
          </p:nvPr>
        </p:nvSpPr>
        <p:spPr/>
        <p:txBody>
          <a:bodyPr/>
          <a:lstStyle/>
          <a:p>
            <a:pPr>
              <a:defRPr/>
            </a:pPr>
            <a:r>
              <a:rPr lang="de-DE" dirty="0"/>
              <a:t>20.11.2023</a:t>
            </a:r>
          </a:p>
        </p:txBody>
      </p:sp>
      <p:sp>
        <p:nvSpPr>
          <p:cNvPr id="4" name="Fußzeilenplatzhalter 3">
            <a:extLst>
              <a:ext uri="{FF2B5EF4-FFF2-40B4-BE49-F238E27FC236}">
                <a16:creationId xmlns:a16="http://schemas.microsoft.com/office/drawing/2014/main" id="{C02AF052-97FD-4F43-8C18-A4141704B1E6}"/>
              </a:ext>
            </a:extLst>
          </p:cNvPr>
          <p:cNvSpPr>
            <a:spLocks noGrp="1"/>
          </p:cNvSpPr>
          <p:nvPr>
            <p:ph type="ftr" sz="quarter" idx="11"/>
          </p:nvPr>
        </p:nvSpPr>
        <p:spPr/>
        <p:txBody>
          <a:bodyPr/>
          <a:lstStyle/>
          <a:p>
            <a:pPr>
              <a:defRPr/>
            </a:pPr>
            <a:r>
              <a:rPr lang="de-DE" dirty="0"/>
              <a:t>Kassenbericht 2022-2023 - Peter Dippold</a:t>
            </a:r>
          </a:p>
        </p:txBody>
      </p:sp>
      <p:sp>
        <p:nvSpPr>
          <p:cNvPr id="5" name="Foliennummernplatzhalter 4">
            <a:extLst>
              <a:ext uri="{FF2B5EF4-FFF2-40B4-BE49-F238E27FC236}">
                <a16:creationId xmlns:a16="http://schemas.microsoft.com/office/drawing/2014/main" id="{9B8CC645-8626-470B-A585-D341EB62F794}"/>
              </a:ext>
            </a:extLst>
          </p:cNvPr>
          <p:cNvSpPr>
            <a:spLocks noGrp="1"/>
          </p:cNvSpPr>
          <p:nvPr>
            <p:ph type="sldNum" sz="quarter" idx="12"/>
          </p:nvPr>
        </p:nvSpPr>
        <p:spPr/>
        <p:txBody>
          <a:bodyPr/>
          <a:lstStyle/>
          <a:p>
            <a:pPr>
              <a:defRPr/>
            </a:pPr>
            <a:fld id="{4A9DEF1D-8603-6F4C-8934-DA4EEF997DC3}" type="slidenum">
              <a:rPr lang="de-DE" altLang="de-DE" smtClean="0"/>
              <a:pPr>
                <a:defRPr/>
              </a:pPr>
              <a:t>3</a:t>
            </a:fld>
            <a:endParaRPr lang="de-DE" altLang="de-DE"/>
          </a:p>
        </p:txBody>
      </p:sp>
      <p:sp>
        <p:nvSpPr>
          <p:cNvPr id="9" name="Textfeld 8">
            <a:extLst>
              <a:ext uri="{FF2B5EF4-FFF2-40B4-BE49-F238E27FC236}">
                <a16:creationId xmlns:a16="http://schemas.microsoft.com/office/drawing/2014/main" id="{86DE3163-F9E6-4ACB-84F2-7D9823571E04}"/>
              </a:ext>
            </a:extLst>
          </p:cNvPr>
          <p:cNvSpPr txBox="1"/>
          <p:nvPr/>
        </p:nvSpPr>
        <p:spPr>
          <a:xfrm>
            <a:off x="596938" y="3676309"/>
            <a:ext cx="4767151" cy="2123658"/>
          </a:xfrm>
          <a:prstGeom prst="rect">
            <a:avLst/>
          </a:prstGeom>
          <a:noFill/>
        </p:spPr>
        <p:txBody>
          <a:bodyPr wrap="square">
            <a:spAutoFit/>
          </a:bodyPr>
          <a:lstStyle/>
          <a:p>
            <a:pPr algn="l" fontAlgn="b"/>
            <a:r>
              <a:rPr lang="de-DE" sz="1200" b="1" dirty="0">
                <a:solidFill>
                  <a:srgbClr val="000000"/>
                </a:solidFill>
                <a:latin typeface="Calibri"/>
              </a:rPr>
              <a:t>Gesamteinnahmen 317.000€ (Vorjahr: 320.000€)</a:t>
            </a:r>
          </a:p>
          <a:p>
            <a:pPr marL="285744" indent="-285744" fontAlgn="b">
              <a:buFont typeface="Wingdings" panose="05000000000000000000" pitchFamily="2" charset="2"/>
              <a:buChar char="à"/>
            </a:pPr>
            <a:r>
              <a:rPr lang="de-DE" sz="1200" dirty="0">
                <a:solidFill>
                  <a:srgbClr val="000000"/>
                </a:solidFill>
                <a:latin typeface="Calibri"/>
                <a:sym typeface="Wingdings" panose="05000000000000000000" pitchFamily="2" charset="2"/>
              </a:rPr>
              <a:t>80.006€ Beiträge (Vorjahr: 71.135€) </a:t>
            </a:r>
          </a:p>
          <a:p>
            <a:pPr marL="742944" lvl="1" indent="-285744" fontAlgn="b">
              <a:buFont typeface="Courier New" panose="02070309020205020404" pitchFamily="49" charset="0"/>
              <a:buChar char="o"/>
            </a:pPr>
            <a:r>
              <a:rPr lang="de-DE" sz="1200" i="1" dirty="0">
                <a:solidFill>
                  <a:srgbClr val="000000"/>
                </a:solidFill>
                <a:latin typeface="Calibri"/>
                <a:sym typeface="Wingdings" panose="05000000000000000000" pitchFamily="2" charset="2"/>
              </a:rPr>
              <a:t>Gestiegene Mitgliederzahlen</a:t>
            </a:r>
          </a:p>
          <a:p>
            <a:pPr marL="742944" lvl="1" indent="-285744" fontAlgn="b">
              <a:buFont typeface="Courier New" panose="02070309020205020404" pitchFamily="49" charset="0"/>
              <a:buChar char="o"/>
            </a:pPr>
            <a:r>
              <a:rPr lang="de-DE" sz="1200" i="1" dirty="0">
                <a:solidFill>
                  <a:srgbClr val="000000"/>
                </a:solidFill>
                <a:latin typeface="Calibri"/>
                <a:sym typeface="Wingdings" panose="05000000000000000000" pitchFamily="2" charset="2"/>
              </a:rPr>
              <a:t>Beitragserhöhung erst zum 1.7.23 </a:t>
            </a:r>
          </a:p>
          <a:p>
            <a:pPr marL="171450" indent="-171450" fontAlgn="b">
              <a:buFont typeface="Wingdings" panose="05000000000000000000" pitchFamily="2" charset="2"/>
              <a:buChar char="à"/>
            </a:pPr>
            <a:r>
              <a:rPr lang="de-DE" sz="1200" dirty="0">
                <a:solidFill>
                  <a:srgbClr val="000000"/>
                </a:solidFill>
                <a:latin typeface="Calibri"/>
                <a:sym typeface="Wingdings" panose="05000000000000000000" pitchFamily="2" charset="2"/>
              </a:rPr>
              <a:t>   Deutliche Zunahme Bandenwerbung, Gesamte Werbeeinnahmen </a:t>
            </a:r>
            <a:br>
              <a:rPr lang="de-DE" sz="1200" dirty="0">
                <a:solidFill>
                  <a:srgbClr val="000000"/>
                </a:solidFill>
                <a:latin typeface="Calibri"/>
                <a:sym typeface="Wingdings" panose="05000000000000000000" pitchFamily="2" charset="2"/>
              </a:rPr>
            </a:br>
            <a:r>
              <a:rPr lang="de-DE" sz="1200" dirty="0">
                <a:solidFill>
                  <a:srgbClr val="000000"/>
                </a:solidFill>
                <a:latin typeface="Calibri"/>
                <a:sym typeface="Wingdings" panose="05000000000000000000" pitchFamily="2" charset="2"/>
              </a:rPr>
              <a:t>   26TEUR gegenüber 10 TEUR im Vorjahr</a:t>
            </a:r>
          </a:p>
          <a:p>
            <a:pPr marL="285744" indent="-285744" fontAlgn="b">
              <a:buFont typeface="Wingdings" panose="05000000000000000000" pitchFamily="2" charset="2"/>
              <a:buChar char="à"/>
            </a:pPr>
            <a:r>
              <a:rPr lang="de-DE" sz="1200" dirty="0">
                <a:solidFill>
                  <a:srgbClr val="000000"/>
                </a:solidFill>
                <a:latin typeface="Calibri"/>
                <a:sym typeface="Wingdings" panose="05000000000000000000" pitchFamily="2" charset="2"/>
              </a:rPr>
              <a:t>Deutliche Zunahme Krankenkassen-Zahlungen für Herzsport, aber Vor-Corona-Niveau noch nicht erreicht</a:t>
            </a:r>
          </a:p>
          <a:p>
            <a:pPr marL="285744" indent="-285744" fontAlgn="b">
              <a:buFont typeface="Wingdings" panose="05000000000000000000" pitchFamily="2" charset="2"/>
              <a:buChar char="à"/>
            </a:pPr>
            <a:r>
              <a:rPr lang="de-DE" sz="1200" dirty="0">
                <a:solidFill>
                  <a:srgbClr val="000000"/>
                </a:solidFill>
                <a:latin typeface="Calibri"/>
                <a:sym typeface="Wingdings" panose="05000000000000000000" pitchFamily="2" charset="2"/>
              </a:rPr>
              <a:t>25 TEUR Zuschuss der Stadt für lfd. Kosten Gelände</a:t>
            </a:r>
          </a:p>
          <a:p>
            <a:pPr marL="285744" indent="-285744" fontAlgn="b">
              <a:buFont typeface="Wingdings" panose="05000000000000000000" pitchFamily="2" charset="2"/>
              <a:buChar char="à"/>
            </a:pPr>
            <a:r>
              <a:rPr lang="de-DE" sz="1200" dirty="0">
                <a:solidFill>
                  <a:srgbClr val="000000"/>
                </a:solidFill>
                <a:latin typeface="Calibri"/>
                <a:sym typeface="Wingdings" panose="05000000000000000000" pitchFamily="2" charset="2"/>
              </a:rPr>
              <a:t>Rest durch Spenden, Eintrittsgelder, Sonstiges</a:t>
            </a:r>
          </a:p>
          <a:p>
            <a:pPr algn="l" fontAlgn="b"/>
            <a:endParaRPr lang="de-DE" sz="1200" dirty="0">
              <a:solidFill>
                <a:srgbClr val="000000"/>
              </a:solidFill>
              <a:latin typeface="Calibri"/>
              <a:sym typeface="Wingdings" panose="05000000000000000000" pitchFamily="2" charset="2"/>
            </a:endParaRPr>
          </a:p>
        </p:txBody>
      </p:sp>
      <p:graphicFrame>
        <p:nvGraphicFramePr>
          <p:cNvPr id="10" name="Diagramm 9">
            <a:extLst>
              <a:ext uri="{FF2B5EF4-FFF2-40B4-BE49-F238E27FC236}">
                <a16:creationId xmlns:a16="http://schemas.microsoft.com/office/drawing/2014/main" id="{0D92383B-A4C1-4A50-9C9E-6DF006D03EE6}"/>
              </a:ext>
            </a:extLst>
          </p:cNvPr>
          <p:cNvGraphicFramePr/>
          <p:nvPr>
            <p:extLst>
              <p:ext uri="{D42A27DB-BD31-4B8C-83A1-F6EECF244321}">
                <p14:modId xmlns:p14="http://schemas.microsoft.com/office/powerpoint/2010/main" val="20825924"/>
              </p:ext>
            </p:extLst>
          </p:nvPr>
        </p:nvGraphicFramePr>
        <p:xfrm>
          <a:off x="5148064" y="1196752"/>
          <a:ext cx="3438707" cy="2389493"/>
        </p:xfrm>
        <a:graphic>
          <a:graphicData uri="http://schemas.openxmlformats.org/drawingml/2006/chart">
            <c:chart xmlns:c="http://schemas.openxmlformats.org/drawingml/2006/chart" xmlns:r="http://schemas.openxmlformats.org/officeDocument/2006/relationships" r:id="rId4"/>
          </a:graphicData>
        </a:graphic>
      </p:graphicFrame>
      <p:sp>
        <p:nvSpPr>
          <p:cNvPr id="11" name="Ellipse 10">
            <a:extLst>
              <a:ext uri="{FF2B5EF4-FFF2-40B4-BE49-F238E27FC236}">
                <a16:creationId xmlns:a16="http://schemas.microsoft.com/office/drawing/2014/main" id="{0767D959-39AA-4733-A94D-508EC94FBEB4}"/>
              </a:ext>
            </a:extLst>
          </p:cNvPr>
          <p:cNvSpPr/>
          <p:nvPr/>
        </p:nvSpPr>
        <p:spPr>
          <a:xfrm>
            <a:off x="6660232" y="2501864"/>
            <a:ext cx="144016" cy="144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DF3DA65F-2557-4DF3-B08E-4BD78D49AEE7}"/>
              </a:ext>
            </a:extLst>
          </p:cNvPr>
          <p:cNvSpPr/>
          <p:nvPr/>
        </p:nvSpPr>
        <p:spPr>
          <a:xfrm>
            <a:off x="7596336" y="3514247"/>
            <a:ext cx="144016" cy="144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DFA72D-DF0B-45A3-A38B-602C90B3170B}"/>
              </a:ext>
            </a:extLst>
          </p:cNvPr>
          <p:cNvSpPr txBox="1"/>
          <p:nvPr/>
        </p:nvSpPr>
        <p:spPr>
          <a:xfrm>
            <a:off x="7740353" y="3470831"/>
            <a:ext cx="1003801" cy="230832"/>
          </a:xfrm>
          <a:prstGeom prst="rect">
            <a:avLst/>
          </a:prstGeom>
          <a:noFill/>
        </p:spPr>
        <p:txBody>
          <a:bodyPr wrap="none" rtlCol="0">
            <a:spAutoFit/>
          </a:bodyPr>
          <a:lstStyle/>
          <a:p>
            <a:r>
              <a:rPr lang="de-DE" sz="900" b="1" dirty="0"/>
              <a:t>Start Corona</a:t>
            </a:r>
          </a:p>
        </p:txBody>
      </p:sp>
      <p:pic>
        <p:nvPicPr>
          <p:cNvPr id="14" name="Picture 4" descr="Steigender Pfeil Lokalisiert Auf Grünem Hintergrund Lizenzfrei Nutzbare  SVG, Vektorgrafiken, Clip Arts, Illustrationen. Image 78785115.">
            <a:extLst>
              <a:ext uri="{FF2B5EF4-FFF2-40B4-BE49-F238E27FC236}">
                <a16:creationId xmlns:a16="http://schemas.microsoft.com/office/drawing/2014/main" id="{8BD82E6E-499A-488D-B3B9-65B02890133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734" y="3674766"/>
            <a:ext cx="291711" cy="291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DDFB7B57-D00E-8C47-97A2-1A702ADCEAAC}"/>
              </a:ext>
            </a:extLst>
          </p:cNvPr>
          <p:cNvSpPr>
            <a:spLocks noGrp="1"/>
          </p:cNvSpPr>
          <p:nvPr>
            <p:ph type="title"/>
          </p:nvPr>
        </p:nvSpPr>
        <p:spPr>
          <a:xfrm>
            <a:off x="210444" y="247085"/>
            <a:ext cx="8147051" cy="1143000"/>
          </a:xfrm>
        </p:spPr>
        <p:txBody>
          <a:bodyPr anchor="t"/>
          <a:lstStyle/>
          <a:p>
            <a:pPr algn="l" eaLnBrk="1" hangingPunct="1"/>
            <a:br>
              <a:rPr lang="de-DE" altLang="de-DE" sz="2400" dirty="0"/>
            </a:br>
            <a:r>
              <a:rPr lang="de-DE" altLang="de-DE" sz="2400" b="1" dirty="0"/>
              <a:t>Wesentliche Ausgaben</a:t>
            </a:r>
          </a:p>
        </p:txBody>
      </p:sp>
      <p:sp>
        <p:nvSpPr>
          <p:cNvPr id="2" name="Datumsplatzhalter 1">
            <a:extLst>
              <a:ext uri="{FF2B5EF4-FFF2-40B4-BE49-F238E27FC236}">
                <a16:creationId xmlns:a16="http://schemas.microsoft.com/office/drawing/2014/main" id="{7751A906-DC15-43CA-B5A9-147966BDAE37}"/>
              </a:ext>
            </a:extLst>
          </p:cNvPr>
          <p:cNvSpPr>
            <a:spLocks noGrp="1"/>
          </p:cNvSpPr>
          <p:nvPr>
            <p:ph type="dt" sz="half" idx="10"/>
          </p:nvPr>
        </p:nvSpPr>
        <p:spPr/>
        <p:txBody>
          <a:bodyPr/>
          <a:lstStyle/>
          <a:p>
            <a:pPr>
              <a:defRPr/>
            </a:pPr>
            <a:r>
              <a:rPr lang="de-DE" dirty="0"/>
              <a:t>20.11.2023</a:t>
            </a:r>
          </a:p>
        </p:txBody>
      </p:sp>
      <p:sp>
        <p:nvSpPr>
          <p:cNvPr id="3" name="Fußzeilenplatzhalter 2">
            <a:extLst>
              <a:ext uri="{FF2B5EF4-FFF2-40B4-BE49-F238E27FC236}">
                <a16:creationId xmlns:a16="http://schemas.microsoft.com/office/drawing/2014/main" id="{8BF697D0-DCA7-41E2-A39C-BC35E4827BC6}"/>
              </a:ext>
            </a:extLst>
          </p:cNvPr>
          <p:cNvSpPr>
            <a:spLocks noGrp="1"/>
          </p:cNvSpPr>
          <p:nvPr>
            <p:ph type="ftr" sz="quarter" idx="11"/>
          </p:nvPr>
        </p:nvSpPr>
        <p:spPr/>
        <p:txBody>
          <a:bodyPr/>
          <a:lstStyle/>
          <a:p>
            <a:pPr>
              <a:defRPr/>
            </a:pPr>
            <a:r>
              <a:rPr lang="de-DE" dirty="0"/>
              <a:t>Kassenbericht 2022/2023 - Peter Dippold</a:t>
            </a:r>
          </a:p>
        </p:txBody>
      </p:sp>
      <p:sp>
        <p:nvSpPr>
          <p:cNvPr id="5" name="Foliennummernplatzhalter 4">
            <a:extLst>
              <a:ext uri="{FF2B5EF4-FFF2-40B4-BE49-F238E27FC236}">
                <a16:creationId xmlns:a16="http://schemas.microsoft.com/office/drawing/2014/main" id="{7ADA79D9-D0BB-40C8-8943-AD01B20BAEAB}"/>
              </a:ext>
            </a:extLst>
          </p:cNvPr>
          <p:cNvSpPr>
            <a:spLocks noGrp="1"/>
          </p:cNvSpPr>
          <p:nvPr>
            <p:ph type="sldNum" sz="quarter" idx="12"/>
          </p:nvPr>
        </p:nvSpPr>
        <p:spPr/>
        <p:txBody>
          <a:bodyPr/>
          <a:lstStyle/>
          <a:p>
            <a:pPr>
              <a:defRPr/>
            </a:pPr>
            <a:fld id="{4A9DEF1D-8603-6F4C-8934-DA4EEF997DC3}" type="slidenum">
              <a:rPr lang="de-DE" altLang="de-DE" smtClean="0"/>
              <a:pPr>
                <a:defRPr/>
              </a:pPr>
              <a:t>4</a:t>
            </a:fld>
            <a:endParaRPr lang="de-DE" altLang="de-DE"/>
          </a:p>
        </p:txBody>
      </p:sp>
      <p:graphicFrame>
        <p:nvGraphicFramePr>
          <p:cNvPr id="13" name="Inhaltsplatzhalter 3">
            <a:extLst>
              <a:ext uri="{FF2B5EF4-FFF2-40B4-BE49-F238E27FC236}">
                <a16:creationId xmlns:a16="http://schemas.microsoft.com/office/drawing/2014/main" id="{AB0356D7-C04E-43F0-B26A-4E7A4438CA47}"/>
              </a:ext>
            </a:extLst>
          </p:cNvPr>
          <p:cNvGraphicFramePr>
            <a:graphicFrameLocks noGrp="1"/>
          </p:cNvGraphicFramePr>
          <p:nvPr>
            <p:ph idx="1"/>
            <p:extLst>
              <p:ext uri="{D42A27DB-BD31-4B8C-83A1-F6EECF244321}">
                <p14:modId xmlns:p14="http://schemas.microsoft.com/office/powerpoint/2010/main" val="3831893195"/>
              </p:ext>
            </p:extLst>
          </p:nvPr>
        </p:nvGraphicFramePr>
        <p:xfrm>
          <a:off x="4860032" y="1390085"/>
          <a:ext cx="4073522" cy="2657460"/>
        </p:xfrm>
        <a:graphic>
          <a:graphicData uri="http://schemas.openxmlformats.org/drawingml/2006/table">
            <a:tbl>
              <a:tblPr firstRow="1" bandRow="1">
                <a:tableStyleId>{073A0DAA-6AF3-43AB-8588-CEC1D06C72B9}</a:tableStyleId>
              </a:tblPr>
              <a:tblGrid>
                <a:gridCol w="1656184">
                  <a:extLst>
                    <a:ext uri="{9D8B030D-6E8A-4147-A177-3AD203B41FA5}">
                      <a16:colId xmlns:a16="http://schemas.microsoft.com/office/drawing/2014/main" val="20000"/>
                    </a:ext>
                  </a:extLst>
                </a:gridCol>
                <a:gridCol w="504056">
                  <a:extLst>
                    <a:ext uri="{9D8B030D-6E8A-4147-A177-3AD203B41FA5}">
                      <a16:colId xmlns:a16="http://schemas.microsoft.com/office/drawing/2014/main" val="4265482991"/>
                    </a:ext>
                  </a:extLst>
                </a:gridCol>
                <a:gridCol w="504056">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85546">
                  <a:extLst>
                    <a:ext uri="{9D8B030D-6E8A-4147-A177-3AD203B41FA5}">
                      <a16:colId xmlns:a16="http://schemas.microsoft.com/office/drawing/2014/main" val="20003"/>
                    </a:ext>
                  </a:extLst>
                </a:gridCol>
                <a:gridCol w="491632">
                  <a:extLst>
                    <a:ext uri="{9D8B030D-6E8A-4147-A177-3AD203B41FA5}">
                      <a16:colId xmlns:a16="http://schemas.microsoft.com/office/drawing/2014/main" val="20004"/>
                    </a:ext>
                  </a:extLst>
                </a:gridCol>
              </a:tblGrid>
              <a:tr h="172084">
                <a:tc>
                  <a:txBody>
                    <a:bodyPr/>
                    <a:lstStyle/>
                    <a:p>
                      <a:pPr algn="l" fontAlgn="b"/>
                      <a:r>
                        <a:rPr lang="de-DE" sz="1100" b="1" i="0" u="none" strike="noStrike" dirty="0">
                          <a:solidFill>
                            <a:schemeClr val="bg1"/>
                          </a:solidFill>
                          <a:effectLst/>
                          <a:latin typeface="+mn-lt"/>
                        </a:rPr>
                        <a:t>Ausgaben in €</a:t>
                      </a:r>
                    </a:p>
                  </a:txBody>
                  <a:tcPr marL="9527" marR="9527" marT="9524" marB="0" anchor="b"/>
                </a:tc>
                <a:tc>
                  <a:txBody>
                    <a:bodyPr/>
                    <a:lstStyle/>
                    <a:p>
                      <a:pPr algn="r" fontAlgn="b"/>
                      <a:r>
                        <a:rPr lang="de-DE" sz="1100" b="1" i="0" u="none" strike="noStrike" dirty="0">
                          <a:solidFill>
                            <a:schemeClr val="bg1"/>
                          </a:solidFill>
                          <a:effectLst/>
                          <a:latin typeface="+mn-lt"/>
                        </a:rPr>
                        <a:t>2023</a:t>
                      </a:r>
                    </a:p>
                  </a:txBody>
                  <a:tcPr marL="9527" marR="9527" marT="9524" marB="0" anchor="b"/>
                </a:tc>
                <a:tc>
                  <a:txBody>
                    <a:bodyPr/>
                    <a:lstStyle/>
                    <a:p>
                      <a:pPr algn="r" fontAlgn="b"/>
                      <a:r>
                        <a:rPr lang="de-DE" sz="1100" b="1" u="none" strike="noStrike" dirty="0">
                          <a:solidFill>
                            <a:schemeClr val="bg1"/>
                          </a:solidFill>
                          <a:effectLst/>
                        </a:rPr>
                        <a:t>2022</a:t>
                      </a:r>
                      <a:endParaRPr lang="de-DE" sz="1100" b="1" i="0" u="none" strike="noStrike" dirty="0">
                        <a:solidFill>
                          <a:schemeClr val="bg1"/>
                        </a:solidFill>
                        <a:effectLst/>
                        <a:latin typeface="+mn-lt"/>
                      </a:endParaRPr>
                    </a:p>
                  </a:txBody>
                  <a:tcPr marL="9527" marR="9527" marT="9524" marB="0" anchor="b"/>
                </a:tc>
                <a:tc>
                  <a:txBody>
                    <a:bodyPr/>
                    <a:lstStyle/>
                    <a:p>
                      <a:pPr algn="r" fontAlgn="b"/>
                      <a:r>
                        <a:rPr lang="de-DE" sz="1100" b="1" u="none" strike="noStrike" dirty="0">
                          <a:solidFill>
                            <a:schemeClr val="bg1"/>
                          </a:solidFill>
                          <a:effectLst/>
                        </a:rPr>
                        <a:t>2021</a:t>
                      </a:r>
                      <a:endParaRPr lang="de-DE" sz="1100" b="1" i="0" u="none" strike="noStrike" dirty="0">
                        <a:solidFill>
                          <a:schemeClr val="bg1"/>
                        </a:solidFill>
                        <a:effectLst/>
                        <a:latin typeface="+mn-lt"/>
                      </a:endParaRPr>
                    </a:p>
                  </a:txBody>
                  <a:tcPr marL="9527" marR="9527" marT="9524" marB="0" anchor="b"/>
                </a:tc>
                <a:tc>
                  <a:txBody>
                    <a:bodyPr/>
                    <a:lstStyle/>
                    <a:p>
                      <a:pPr algn="r" fontAlgn="b"/>
                      <a:r>
                        <a:rPr lang="de-DE" sz="1100" b="1" u="none" strike="noStrike" dirty="0">
                          <a:solidFill>
                            <a:schemeClr val="bg1"/>
                          </a:solidFill>
                          <a:effectLst/>
                        </a:rPr>
                        <a:t>2020</a:t>
                      </a:r>
                      <a:endParaRPr lang="de-DE" sz="1100" b="1" i="0" u="none" strike="noStrike" dirty="0">
                        <a:solidFill>
                          <a:schemeClr val="bg1"/>
                        </a:solidFill>
                        <a:effectLst/>
                        <a:latin typeface="+mn-lt"/>
                      </a:endParaRPr>
                    </a:p>
                  </a:txBody>
                  <a:tcPr marL="9527" marR="9527" marT="9524" marB="0" anchor="b"/>
                </a:tc>
                <a:tc>
                  <a:txBody>
                    <a:bodyPr/>
                    <a:lstStyle/>
                    <a:p>
                      <a:pPr algn="r" fontAlgn="b"/>
                      <a:r>
                        <a:rPr lang="de-DE" sz="1100" b="1" u="none" strike="noStrike" dirty="0">
                          <a:solidFill>
                            <a:schemeClr val="bg1"/>
                          </a:solidFill>
                          <a:effectLst/>
                        </a:rPr>
                        <a:t>2019</a:t>
                      </a:r>
                      <a:endParaRPr lang="de-DE" sz="1100" b="1" i="0" u="none" strike="noStrike" dirty="0">
                        <a:solidFill>
                          <a:schemeClr val="bg1"/>
                        </a:solidFill>
                        <a:effectLst/>
                        <a:latin typeface="+mn-lt"/>
                      </a:endParaRPr>
                    </a:p>
                  </a:txBody>
                  <a:tcPr marL="9527" marR="9527" marT="9524" marB="0" anchor="b"/>
                </a:tc>
                <a:extLst>
                  <a:ext uri="{0D108BD9-81ED-4DB2-BD59-A6C34878D82A}">
                    <a16:rowId xmlns:a16="http://schemas.microsoft.com/office/drawing/2014/main" val="10000"/>
                  </a:ext>
                </a:extLst>
              </a:tr>
              <a:tr h="172084">
                <a:tc>
                  <a:txBody>
                    <a:bodyPr/>
                    <a:lstStyle/>
                    <a:p>
                      <a:pPr algn="l" fontAlgn="b"/>
                      <a:r>
                        <a:rPr lang="de-DE" sz="1100" b="1" u="none" strike="noStrike" dirty="0">
                          <a:solidFill>
                            <a:srgbClr val="000000"/>
                          </a:solidFill>
                          <a:effectLst/>
                        </a:rPr>
                        <a:t>Abschreibungen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0" dirty="0">
                          <a:latin typeface="+mn-lt"/>
                        </a:rPr>
                        <a:t>17.660</a:t>
                      </a:r>
                    </a:p>
                  </a:txBody>
                  <a:tcPr marL="9527" marR="9527" marT="9524" marB="0" anchor="b"/>
                </a:tc>
                <a:tc>
                  <a:txBody>
                    <a:bodyPr/>
                    <a:lstStyle/>
                    <a:p>
                      <a:pPr algn="r"/>
                      <a:r>
                        <a:rPr lang="de-DE" sz="1100" b="0" dirty="0"/>
                        <a:t>14.968</a:t>
                      </a:r>
                      <a:endParaRPr lang="de-DE" sz="1100" b="0" dirty="0">
                        <a:latin typeface="+mn-lt"/>
                      </a:endParaRPr>
                    </a:p>
                  </a:txBody>
                  <a:tcPr marL="9527" marR="9527" marT="9524" marB="0" anchor="b"/>
                </a:tc>
                <a:tc>
                  <a:txBody>
                    <a:bodyPr/>
                    <a:lstStyle/>
                    <a:p>
                      <a:pPr algn="r"/>
                      <a:r>
                        <a:rPr lang="de-DE" sz="1100" b="0" dirty="0"/>
                        <a:t>14.409</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12.825</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12.431</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03"/>
                  </a:ext>
                </a:extLst>
              </a:tr>
              <a:tr h="172084">
                <a:tc>
                  <a:txBody>
                    <a:bodyPr/>
                    <a:lstStyle/>
                    <a:p>
                      <a:pPr algn="l" fontAlgn="b"/>
                      <a:r>
                        <a:rPr lang="de-DE" sz="1100" b="1" u="none" strike="noStrike" dirty="0">
                          <a:solidFill>
                            <a:srgbClr val="000000"/>
                          </a:solidFill>
                          <a:effectLst/>
                        </a:rPr>
                        <a:t>Platzwart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0" dirty="0">
                          <a:latin typeface="+mn-lt"/>
                        </a:rPr>
                        <a:t>6.030</a:t>
                      </a:r>
                    </a:p>
                  </a:txBody>
                  <a:tcPr marL="9527" marR="9527" marT="9524" marB="0" anchor="b"/>
                </a:tc>
                <a:tc>
                  <a:txBody>
                    <a:bodyPr/>
                    <a:lstStyle/>
                    <a:p>
                      <a:pPr algn="r"/>
                      <a:r>
                        <a:rPr lang="de-DE" sz="1100" b="0" dirty="0"/>
                        <a:t>4.850</a:t>
                      </a:r>
                      <a:endParaRPr lang="de-DE" sz="1100" b="0" dirty="0">
                        <a:latin typeface="+mn-lt"/>
                      </a:endParaRPr>
                    </a:p>
                  </a:txBody>
                  <a:tcPr marL="9527" marR="9527" marT="9524" marB="0" anchor="b"/>
                </a:tc>
                <a:tc>
                  <a:txBody>
                    <a:bodyPr/>
                    <a:lstStyle/>
                    <a:p>
                      <a:pPr algn="r"/>
                      <a:r>
                        <a:rPr lang="de-DE" sz="1100" b="0" dirty="0"/>
                        <a:t>6.800</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4.800</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4.800</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04"/>
                  </a:ext>
                </a:extLst>
              </a:tr>
              <a:tr h="172084">
                <a:tc>
                  <a:txBody>
                    <a:bodyPr/>
                    <a:lstStyle/>
                    <a:p>
                      <a:pPr algn="l" fontAlgn="b"/>
                      <a:r>
                        <a:rPr lang="de-DE" sz="1100" b="1" u="none" strike="noStrike" dirty="0">
                          <a:solidFill>
                            <a:srgbClr val="000000"/>
                          </a:solidFill>
                          <a:effectLst/>
                        </a:rPr>
                        <a:t>Pacht Stadt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0" dirty="0">
                          <a:latin typeface="+mn-lt"/>
                        </a:rPr>
                        <a:t>1.172</a:t>
                      </a:r>
                    </a:p>
                  </a:txBody>
                  <a:tcPr marL="9527" marR="9527" marT="9524" marB="0" anchor="b"/>
                </a:tc>
                <a:tc>
                  <a:txBody>
                    <a:bodyPr/>
                    <a:lstStyle/>
                    <a:p>
                      <a:pPr algn="r"/>
                      <a:r>
                        <a:rPr lang="de-DE" sz="1100" b="0" dirty="0"/>
                        <a:t>1.172</a:t>
                      </a:r>
                      <a:endParaRPr lang="de-DE" sz="1100" b="0" dirty="0">
                        <a:latin typeface="+mn-lt"/>
                      </a:endParaRPr>
                    </a:p>
                  </a:txBody>
                  <a:tcPr marL="9527" marR="9527" marT="9524" marB="0" anchor="b"/>
                </a:tc>
                <a:tc>
                  <a:txBody>
                    <a:bodyPr/>
                    <a:lstStyle/>
                    <a:p>
                      <a:pPr algn="r"/>
                      <a:r>
                        <a:rPr lang="de-DE" sz="1100" b="0" dirty="0"/>
                        <a:t>1.172</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1.172</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1.172</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05"/>
                  </a:ext>
                </a:extLst>
              </a:tr>
              <a:tr h="172084">
                <a:tc>
                  <a:txBody>
                    <a:bodyPr/>
                    <a:lstStyle/>
                    <a:p>
                      <a:pPr algn="l" fontAlgn="b"/>
                      <a:r>
                        <a:rPr lang="de-DE" sz="1100" b="1" u="none" strike="noStrike" dirty="0">
                          <a:solidFill>
                            <a:srgbClr val="000000"/>
                          </a:solidFill>
                          <a:effectLst/>
                        </a:rPr>
                        <a:t>Putzfrau/Waschen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0" dirty="0">
                          <a:latin typeface="+mn-lt"/>
                        </a:rPr>
                        <a:t>5.930</a:t>
                      </a:r>
                    </a:p>
                  </a:txBody>
                  <a:tcPr marL="9527" marR="9527" marT="9524" marB="0" anchor="b"/>
                </a:tc>
                <a:tc>
                  <a:txBody>
                    <a:bodyPr/>
                    <a:lstStyle/>
                    <a:p>
                      <a:pPr algn="r"/>
                      <a:r>
                        <a:rPr lang="de-DE" sz="1100" b="0" dirty="0"/>
                        <a:t>4.800</a:t>
                      </a:r>
                      <a:endParaRPr lang="de-DE" sz="1100" b="0" dirty="0">
                        <a:latin typeface="+mn-lt"/>
                      </a:endParaRPr>
                    </a:p>
                  </a:txBody>
                  <a:tcPr marL="9527" marR="9527" marT="9524" marB="0" anchor="b"/>
                </a:tc>
                <a:tc>
                  <a:txBody>
                    <a:bodyPr/>
                    <a:lstStyle/>
                    <a:p>
                      <a:pPr algn="r"/>
                      <a:r>
                        <a:rPr lang="de-DE" sz="1100" b="0" dirty="0"/>
                        <a:t>4.800</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4.800</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4.800</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06"/>
                  </a:ext>
                </a:extLst>
              </a:tr>
              <a:tr h="172084">
                <a:tc>
                  <a:txBody>
                    <a:bodyPr/>
                    <a:lstStyle/>
                    <a:p>
                      <a:pPr algn="l" fontAlgn="b"/>
                      <a:r>
                        <a:rPr lang="de-DE" sz="1100" b="1" u="none" strike="noStrike" dirty="0">
                          <a:solidFill>
                            <a:srgbClr val="000000"/>
                          </a:solidFill>
                          <a:effectLst/>
                        </a:rPr>
                        <a:t>Sozialabgaben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0" dirty="0">
                          <a:latin typeface="+mn-lt"/>
                        </a:rPr>
                        <a:t>4.175</a:t>
                      </a:r>
                    </a:p>
                  </a:txBody>
                  <a:tcPr marL="9527" marR="9527" marT="9524" marB="0" anchor="b"/>
                </a:tc>
                <a:tc>
                  <a:txBody>
                    <a:bodyPr/>
                    <a:lstStyle/>
                    <a:p>
                      <a:pPr algn="r"/>
                      <a:r>
                        <a:rPr lang="de-DE" sz="1100" b="0" dirty="0"/>
                        <a:t>4.295</a:t>
                      </a:r>
                      <a:endParaRPr lang="de-DE" sz="1100" b="0" dirty="0">
                        <a:latin typeface="+mn-lt"/>
                      </a:endParaRPr>
                    </a:p>
                  </a:txBody>
                  <a:tcPr marL="9527" marR="9527" marT="9524" marB="0" anchor="b"/>
                </a:tc>
                <a:tc>
                  <a:txBody>
                    <a:bodyPr/>
                    <a:lstStyle/>
                    <a:p>
                      <a:pPr algn="r"/>
                      <a:r>
                        <a:rPr lang="de-DE" sz="1100" b="0" dirty="0"/>
                        <a:t>3.833</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4.679</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4.400</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07"/>
                  </a:ext>
                </a:extLst>
              </a:tr>
              <a:tr h="172084">
                <a:tc>
                  <a:txBody>
                    <a:bodyPr/>
                    <a:lstStyle/>
                    <a:p>
                      <a:pPr algn="l" fontAlgn="b"/>
                      <a:r>
                        <a:rPr lang="de-DE" sz="1100" b="1" u="none" strike="noStrike" dirty="0">
                          <a:solidFill>
                            <a:srgbClr val="C00000"/>
                          </a:solidFill>
                          <a:effectLst/>
                        </a:rPr>
                        <a:t>Allg. Kosten Sportbetrieb      </a:t>
                      </a:r>
                      <a:endParaRPr lang="de-DE" sz="1100" b="1" i="0" u="none" strike="noStrike" dirty="0">
                        <a:solidFill>
                          <a:srgbClr val="C00000"/>
                        </a:solidFill>
                        <a:effectLst/>
                        <a:latin typeface="+mn-lt"/>
                      </a:endParaRPr>
                    </a:p>
                  </a:txBody>
                  <a:tcPr marL="9527" marR="9527" marT="9524" marB="0" anchor="b"/>
                </a:tc>
                <a:tc>
                  <a:txBody>
                    <a:bodyPr/>
                    <a:lstStyle/>
                    <a:p>
                      <a:pPr algn="r"/>
                      <a:r>
                        <a:rPr lang="de-DE" sz="1100" b="1" dirty="0">
                          <a:solidFill>
                            <a:srgbClr val="C00000"/>
                          </a:solidFill>
                          <a:latin typeface="+mn-lt"/>
                        </a:rPr>
                        <a:t>67.671</a:t>
                      </a:r>
                    </a:p>
                  </a:txBody>
                  <a:tcPr marL="9527" marR="9527" marT="9524" marB="0" anchor="b"/>
                </a:tc>
                <a:tc>
                  <a:txBody>
                    <a:bodyPr/>
                    <a:lstStyle/>
                    <a:p>
                      <a:pPr algn="r"/>
                      <a:r>
                        <a:rPr lang="de-DE" sz="1100" b="1" dirty="0">
                          <a:solidFill>
                            <a:srgbClr val="C00000"/>
                          </a:solidFill>
                        </a:rPr>
                        <a:t>46.167</a:t>
                      </a:r>
                      <a:endParaRPr lang="de-DE" sz="1100" b="1" dirty="0">
                        <a:solidFill>
                          <a:srgbClr val="C00000"/>
                        </a:solidFill>
                        <a:latin typeface="+mn-lt"/>
                      </a:endParaRPr>
                    </a:p>
                  </a:txBody>
                  <a:tcPr marL="9527" marR="9527" marT="9524" marB="0" anchor="b"/>
                </a:tc>
                <a:tc>
                  <a:txBody>
                    <a:bodyPr/>
                    <a:lstStyle/>
                    <a:p>
                      <a:pPr algn="r"/>
                      <a:r>
                        <a:rPr lang="de-DE" sz="1100" b="1" dirty="0">
                          <a:solidFill>
                            <a:srgbClr val="C00000"/>
                          </a:solidFill>
                        </a:rPr>
                        <a:t>28.632</a:t>
                      </a:r>
                      <a:endParaRPr lang="de-DE" sz="1100" b="1" dirty="0">
                        <a:solidFill>
                          <a:srgbClr val="C00000"/>
                        </a:solidFill>
                        <a:latin typeface="+mn-lt"/>
                      </a:endParaRPr>
                    </a:p>
                  </a:txBody>
                  <a:tcPr marL="9527" marR="9527" marT="9524" marB="0" anchor="b"/>
                </a:tc>
                <a:tc>
                  <a:txBody>
                    <a:bodyPr/>
                    <a:lstStyle/>
                    <a:p>
                      <a:pPr algn="r" fontAlgn="b"/>
                      <a:r>
                        <a:rPr lang="de-DE" sz="1100" b="1" u="none" strike="noStrike" dirty="0">
                          <a:solidFill>
                            <a:srgbClr val="C00000"/>
                          </a:solidFill>
                          <a:effectLst/>
                        </a:rPr>
                        <a:t>27.135</a:t>
                      </a:r>
                      <a:endParaRPr lang="de-DE" sz="1100" b="1" i="0" u="none" strike="noStrike" dirty="0">
                        <a:solidFill>
                          <a:srgbClr val="C00000"/>
                        </a:solidFill>
                        <a:effectLst/>
                        <a:latin typeface="+mn-lt"/>
                      </a:endParaRPr>
                    </a:p>
                  </a:txBody>
                  <a:tcPr marL="9527" marR="9527" marT="9524" marB="0" anchor="b"/>
                </a:tc>
                <a:tc>
                  <a:txBody>
                    <a:bodyPr/>
                    <a:lstStyle/>
                    <a:p>
                      <a:pPr algn="r" fontAlgn="b"/>
                      <a:r>
                        <a:rPr lang="de-DE" sz="1100" b="1" u="none" strike="noStrike" dirty="0">
                          <a:solidFill>
                            <a:srgbClr val="C00000"/>
                          </a:solidFill>
                          <a:effectLst/>
                        </a:rPr>
                        <a:t>27.297</a:t>
                      </a:r>
                      <a:endParaRPr lang="de-DE" sz="1100" b="1" i="0" u="none" strike="noStrike" dirty="0">
                        <a:solidFill>
                          <a:srgbClr val="C00000"/>
                        </a:solidFill>
                        <a:effectLst/>
                        <a:latin typeface="+mn-lt"/>
                      </a:endParaRPr>
                    </a:p>
                  </a:txBody>
                  <a:tcPr marL="9527" marR="9527" marT="9524" marB="0" anchor="b"/>
                </a:tc>
                <a:extLst>
                  <a:ext uri="{0D108BD9-81ED-4DB2-BD59-A6C34878D82A}">
                    <a16:rowId xmlns:a16="http://schemas.microsoft.com/office/drawing/2014/main" val="10008"/>
                  </a:ext>
                </a:extLst>
              </a:tr>
              <a:tr h="172084">
                <a:tc>
                  <a:txBody>
                    <a:bodyPr/>
                    <a:lstStyle/>
                    <a:p>
                      <a:pPr algn="l" fontAlgn="b"/>
                      <a:r>
                        <a:rPr lang="de-DE" sz="1100" b="1" u="none" strike="noStrike" dirty="0">
                          <a:solidFill>
                            <a:srgbClr val="0070C0"/>
                          </a:solidFill>
                          <a:effectLst/>
                        </a:rPr>
                        <a:t>Hallenbenutzungsgebühren </a:t>
                      </a:r>
                      <a:endParaRPr lang="de-DE" sz="1100" b="1" i="0" u="none" strike="noStrike" dirty="0">
                        <a:solidFill>
                          <a:srgbClr val="0070C0"/>
                        </a:solidFill>
                        <a:effectLst/>
                        <a:latin typeface="+mn-lt"/>
                      </a:endParaRPr>
                    </a:p>
                  </a:txBody>
                  <a:tcPr marL="9527" marR="9527" marT="9524" marB="0" anchor="b"/>
                </a:tc>
                <a:tc>
                  <a:txBody>
                    <a:bodyPr/>
                    <a:lstStyle/>
                    <a:p>
                      <a:pPr algn="r"/>
                      <a:r>
                        <a:rPr lang="de-DE" sz="1100" b="1" dirty="0">
                          <a:solidFill>
                            <a:srgbClr val="0070C0"/>
                          </a:solidFill>
                          <a:latin typeface="+mn-lt"/>
                        </a:rPr>
                        <a:t>11.866</a:t>
                      </a:r>
                    </a:p>
                  </a:txBody>
                  <a:tcPr marL="9527" marR="9527" marT="9524" marB="0" anchor="b"/>
                </a:tc>
                <a:tc>
                  <a:txBody>
                    <a:bodyPr/>
                    <a:lstStyle/>
                    <a:p>
                      <a:pPr algn="r"/>
                      <a:r>
                        <a:rPr lang="de-DE" sz="1100" b="1" dirty="0">
                          <a:solidFill>
                            <a:srgbClr val="0070C0"/>
                          </a:solidFill>
                        </a:rPr>
                        <a:t>5.765</a:t>
                      </a:r>
                      <a:endParaRPr lang="de-DE" sz="1100" b="1" dirty="0">
                        <a:solidFill>
                          <a:srgbClr val="0070C0"/>
                        </a:solidFill>
                        <a:latin typeface="+mn-lt"/>
                      </a:endParaRPr>
                    </a:p>
                  </a:txBody>
                  <a:tcPr marL="9527" marR="9527" marT="9524" marB="0" anchor="b"/>
                </a:tc>
                <a:tc>
                  <a:txBody>
                    <a:bodyPr/>
                    <a:lstStyle/>
                    <a:p>
                      <a:pPr algn="r"/>
                      <a:r>
                        <a:rPr lang="de-DE" sz="1100" b="1" dirty="0">
                          <a:solidFill>
                            <a:srgbClr val="0070C0"/>
                          </a:solidFill>
                        </a:rPr>
                        <a:t>3.081</a:t>
                      </a:r>
                      <a:endParaRPr lang="de-DE" sz="1100" b="1" dirty="0">
                        <a:solidFill>
                          <a:srgbClr val="0070C0"/>
                        </a:solidFill>
                        <a:latin typeface="+mn-lt"/>
                      </a:endParaRPr>
                    </a:p>
                  </a:txBody>
                  <a:tcPr marL="9527" marR="9527" marT="9524" marB="0" anchor="b"/>
                </a:tc>
                <a:tc>
                  <a:txBody>
                    <a:bodyPr/>
                    <a:lstStyle/>
                    <a:p>
                      <a:pPr algn="r" fontAlgn="b"/>
                      <a:r>
                        <a:rPr lang="de-DE" sz="1100" b="1" u="none" strike="noStrike" dirty="0">
                          <a:solidFill>
                            <a:srgbClr val="0070C0"/>
                          </a:solidFill>
                          <a:effectLst/>
                        </a:rPr>
                        <a:t>7.319</a:t>
                      </a:r>
                      <a:endParaRPr lang="de-DE" sz="1100" b="1" i="0" u="none" strike="noStrike" dirty="0">
                        <a:solidFill>
                          <a:srgbClr val="0070C0"/>
                        </a:solidFill>
                        <a:effectLst/>
                        <a:latin typeface="+mn-lt"/>
                      </a:endParaRPr>
                    </a:p>
                  </a:txBody>
                  <a:tcPr marL="9527" marR="9527" marT="9524" marB="0" anchor="b"/>
                </a:tc>
                <a:tc>
                  <a:txBody>
                    <a:bodyPr/>
                    <a:lstStyle/>
                    <a:p>
                      <a:pPr algn="r" fontAlgn="b"/>
                      <a:r>
                        <a:rPr lang="de-DE" sz="1100" b="1" u="none" strike="noStrike" dirty="0">
                          <a:solidFill>
                            <a:srgbClr val="0070C0"/>
                          </a:solidFill>
                          <a:effectLst/>
                        </a:rPr>
                        <a:t>9.824</a:t>
                      </a:r>
                      <a:endParaRPr lang="de-DE" sz="1100" b="1" i="0" u="none" strike="noStrike" dirty="0">
                        <a:solidFill>
                          <a:srgbClr val="0070C0"/>
                        </a:solidFill>
                        <a:effectLst/>
                        <a:latin typeface="+mn-lt"/>
                      </a:endParaRPr>
                    </a:p>
                  </a:txBody>
                  <a:tcPr marL="9527" marR="9527" marT="9524" marB="0" anchor="b"/>
                </a:tc>
                <a:extLst>
                  <a:ext uri="{0D108BD9-81ED-4DB2-BD59-A6C34878D82A}">
                    <a16:rowId xmlns:a16="http://schemas.microsoft.com/office/drawing/2014/main" val="10009"/>
                  </a:ext>
                </a:extLst>
              </a:tr>
              <a:tr h="172084">
                <a:tc>
                  <a:txBody>
                    <a:bodyPr/>
                    <a:lstStyle/>
                    <a:p>
                      <a:pPr algn="l" fontAlgn="b"/>
                      <a:r>
                        <a:rPr lang="de-DE" sz="1100" b="1" u="none" strike="noStrike" dirty="0">
                          <a:solidFill>
                            <a:srgbClr val="000000"/>
                          </a:solidFill>
                          <a:effectLst/>
                        </a:rPr>
                        <a:t>BLSV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0" dirty="0">
                          <a:latin typeface="+mn-lt"/>
                        </a:rPr>
                        <a:t>5.906</a:t>
                      </a:r>
                    </a:p>
                  </a:txBody>
                  <a:tcPr marL="9527" marR="9527" marT="9524" marB="0" anchor="b"/>
                </a:tc>
                <a:tc>
                  <a:txBody>
                    <a:bodyPr/>
                    <a:lstStyle/>
                    <a:p>
                      <a:pPr algn="r"/>
                      <a:r>
                        <a:rPr lang="de-DE" sz="1100" b="0" dirty="0"/>
                        <a:t>4.980</a:t>
                      </a:r>
                      <a:endParaRPr lang="de-DE" sz="1100" b="0" dirty="0">
                        <a:latin typeface="+mn-lt"/>
                      </a:endParaRPr>
                    </a:p>
                  </a:txBody>
                  <a:tcPr marL="9527" marR="9527" marT="9524" marB="0" anchor="b"/>
                </a:tc>
                <a:tc>
                  <a:txBody>
                    <a:bodyPr/>
                    <a:lstStyle/>
                    <a:p>
                      <a:pPr algn="r"/>
                      <a:r>
                        <a:rPr lang="de-DE" sz="1100" b="0" dirty="0"/>
                        <a:t>3.856</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3.880</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4.221</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11"/>
                  </a:ext>
                </a:extLst>
              </a:tr>
              <a:tr h="172084">
                <a:tc>
                  <a:txBody>
                    <a:bodyPr/>
                    <a:lstStyle/>
                    <a:p>
                      <a:pPr algn="l" fontAlgn="b"/>
                      <a:r>
                        <a:rPr lang="de-DE" sz="1100" b="1" u="none" strike="noStrike">
                          <a:solidFill>
                            <a:srgbClr val="000000"/>
                          </a:solidFill>
                          <a:effectLst/>
                        </a:rPr>
                        <a:t>Versicherungen               </a:t>
                      </a:r>
                      <a:endParaRPr lang="de-DE" sz="1100" b="1" i="0" u="none" strike="noStrike">
                        <a:solidFill>
                          <a:srgbClr val="000000"/>
                        </a:solidFill>
                        <a:effectLst/>
                        <a:latin typeface="+mn-lt"/>
                      </a:endParaRPr>
                    </a:p>
                  </a:txBody>
                  <a:tcPr marL="9527" marR="9527" marT="9524" marB="0" anchor="b"/>
                </a:tc>
                <a:tc>
                  <a:txBody>
                    <a:bodyPr/>
                    <a:lstStyle/>
                    <a:p>
                      <a:pPr algn="r"/>
                      <a:r>
                        <a:rPr lang="de-DE" sz="1100" b="0" dirty="0">
                          <a:latin typeface="+mn-lt"/>
                        </a:rPr>
                        <a:t>2.254</a:t>
                      </a:r>
                    </a:p>
                  </a:txBody>
                  <a:tcPr marL="9527" marR="9527" marT="9524" marB="0" anchor="b"/>
                </a:tc>
                <a:tc>
                  <a:txBody>
                    <a:bodyPr/>
                    <a:lstStyle/>
                    <a:p>
                      <a:pPr algn="r"/>
                      <a:r>
                        <a:rPr lang="de-DE" sz="1100" b="0" dirty="0"/>
                        <a:t>2.207</a:t>
                      </a:r>
                      <a:endParaRPr lang="de-DE" sz="1100" b="0" dirty="0">
                        <a:latin typeface="+mn-lt"/>
                      </a:endParaRPr>
                    </a:p>
                  </a:txBody>
                  <a:tcPr marL="9527" marR="9527" marT="9524" marB="0" anchor="b"/>
                </a:tc>
                <a:tc>
                  <a:txBody>
                    <a:bodyPr/>
                    <a:lstStyle/>
                    <a:p>
                      <a:pPr algn="r"/>
                      <a:r>
                        <a:rPr lang="de-DE" sz="1100" b="0" dirty="0"/>
                        <a:t>2.448</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2.426</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2.243</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12"/>
                  </a:ext>
                </a:extLst>
              </a:tr>
              <a:tr h="172084">
                <a:tc>
                  <a:txBody>
                    <a:bodyPr/>
                    <a:lstStyle/>
                    <a:p>
                      <a:pPr algn="l" fontAlgn="b"/>
                      <a:r>
                        <a:rPr lang="de-DE" sz="1100" b="1" u="none" strike="noStrike" dirty="0">
                          <a:solidFill>
                            <a:srgbClr val="000000"/>
                          </a:solidFill>
                          <a:effectLst/>
                        </a:rPr>
                        <a:t>Steuerberater   / Beratung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0" dirty="0">
                          <a:latin typeface="+mn-lt"/>
                        </a:rPr>
                        <a:t>2.758</a:t>
                      </a:r>
                    </a:p>
                  </a:txBody>
                  <a:tcPr marL="9527" marR="9527" marT="9524" marB="0" anchor="b"/>
                </a:tc>
                <a:tc>
                  <a:txBody>
                    <a:bodyPr/>
                    <a:lstStyle/>
                    <a:p>
                      <a:pPr algn="r"/>
                      <a:r>
                        <a:rPr lang="de-DE" sz="1100" b="0" dirty="0"/>
                        <a:t>2.886</a:t>
                      </a:r>
                      <a:endParaRPr lang="de-DE" sz="1100" b="0" dirty="0">
                        <a:latin typeface="+mn-lt"/>
                      </a:endParaRPr>
                    </a:p>
                  </a:txBody>
                  <a:tcPr marL="9527" marR="9527" marT="9524" marB="0" anchor="b"/>
                </a:tc>
                <a:tc>
                  <a:txBody>
                    <a:bodyPr/>
                    <a:lstStyle/>
                    <a:p>
                      <a:pPr algn="r"/>
                      <a:r>
                        <a:rPr lang="de-DE" sz="1100" b="0" dirty="0"/>
                        <a:t>4.830</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1.763</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2.382</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13"/>
                  </a:ext>
                </a:extLst>
              </a:tr>
              <a:tr h="172084">
                <a:tc>
                  <a:txBody>
                    <a:bodyPr/>
                    <a:lstStyle/>
                    <a:p>
                      <a:pPr algn="l" fontAlgn="b"/>
                      <a:r>
                        <a:rPr lang="de-DE" sz="1100" b="1" u="none" strike="noStrike" dirty="0">
                          <a:solidFill>
                            <a:srgbClr val="000000"/>
                          </a:solidFill>
                          <a:effectLst/>
                        </a:rPr>
                        <a:t>Kreditzinsen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1" dirty="0">
                          <a:latin typeface="+mn-lt"/>
                        </a:rPr>
                        <a:t>534</a:t>
                      </a:r>
                    </a:p>
                  </a:txBody>
                  <a:tcPr marL="9527" marR="9527" marT="9524" marB="0" anchor="b"/>
                </a:tc>
                <a:tc>
                  <a:txBody>
                    <a:bodyPr/>
                    <a:lstStyle/>
                    <a:p>
                      <a:pPr algn="r"/>
                      <a:r>
                        <a:rPr lang="de-DE" sz="1100" b="1" dirty="0"/>
                        <a:t>611</a:t>
                      </a:r>
                      <a:endParaRPr lang="de-DE" sz="1100" b="1" dirty="0">
                        <a:latin typeface="+mn-lt"/>
                      </a:endParaRPr>
                    </a:p>
                  </a:txBody>
                  <a:tcPr marL="9527" marR="9527" marT="9524" marB="0" anchor="b"/>
                </a:tc>
                <a:tc>
                  <a:txBody>
                    <a:bodyPr/>
                    <a:lstStyle/>
                    <a:p>
                      <a:pPr algn="r"/>
                      <a:r>
                        <a:rPr lang="de-DE" sz="1100" b="1" dirty="0"/>
                        <a:t>730</a:t>
                      </a:r>
                      <a:endParaRPr lang="de-DE" sz="1100" b="1" dirty="0">
                        <a:latin typeface="+mn-lt"/>
                      </a:endParaRPr>
                    </a:p>
                  </a:txBody>
                  <a:tcPr marL="9527" marR="9527" marT="9524" marB="0" anchor="b"/>
                </a:tc>
                <a:tc>
                  <a:txBody>
                    <a:bodyPr/>
                    <a:lstStyle/>
                    <a:p>
                      <a:pPr algn="r" fontAlgn="b"/>
                      <a:r>
                        <a:rPr lang="de-DE" sz="1100" b="1" u="none" strike="noStrike" dirty="0">
                          <a:solidFill>
                            <a:srgbClr val="000000"/>
                          </a:solidFill>
                          <a:effectLst/>
                        </a:rPr>
                        <a:t>1.121</a:t>
                      </a:r>
                      <a:endParaRPr lang="de-DE" sz="1100" b="1" i="0" u="none" strike="noStrike" dirty="0">
                        <a:solidFill>
                          <a:srgbClr val="000000"/>
                        </a:solidFill>
                        <a:effectLst/>
                        <a:latin typeface="+mn-lt"/>
                      </a:endParaRPr>
                    </a:p>
                  </a:txBody>
                  <a:tcPr marL="9527" marR="9527" marT="9524" marB="0" anchor="b"/>
                </a:tc>
                <a:tc>
                  <a:txBody>
                    <a:bodyPr/>
                    <a:lstStyle/>
                    <a:p>
                      <a:pPr algn="r" fontAlgn="b"/>
                      <a:r>
                        <a:rPr lang="de-DE" sz="1100" b="1" u="none" strike="noStrike" dirty="0">
                          <a:solidFill>
                            <a:srgbClr val="000000"/>
                          </a:solidFill>
                          <a:effectLst/>
                        </a:rPr>
                        <a:t>1.522</a:t>
                      </a:r>
                      <a:endParaRPr lang="de-DE" sz="1100" b="1"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711856980"/>
                  </a:ext>
                </a:extLst>
              </a:tr>
              <a:tr h="172084">
                <a:tc>
                  <a:txBody>
                    <a:bodyPr/>
                    <a:lstStyle/>
                    <a:p>
                      <a:pPr algn="l" fontAlgn="b"/>
                      <a:r>
                        <a:rPr lang="de-DE" sz="1100" b="1" u="none" strike="noStrike">
                          <a:solidFill>
                            <a:srgbClr val="000000"/>
                          </a:solidFill>
                          <a:effectLst/>
                        </a:rPr>
                        <a:t>Sportgelände/Reparaturen   </a:t>
                      </a:r>
                      <a:endParaRPr lang="de-DE" sz="1100" b="1" i="0" u="none" strike="noStrike">
                        <a:solidFill>
                          <a:srgbClr val="000000"/>
                        </a:solidFill>
                        <a:effectLst/>
                        <a:latin typeface="+mn-lt"/>
                      </a:endParaRPr>
                    </a:p>
                  </a:txBody>
                  <a:tcPr marL="9527" marR="9527" marT="9524" marB="0" anchor="b"/>
                </a:tc>
                <a:tc>
                  <a:txBody>
                    <a:bodyPr/>
                    <a:lstStyle/>
                    <a:p>
                      <a:pPr algn="r"/>
                      <a:r>
                        <a:rPr lang="de-DE" sz="1100" b="0" dirty="0">
                          <a:latin typeface="+mn-lt"/>
                        </a:rPr>
                        <a:t>13.764</a:t>
                      </a:r>
                    </a:p>
                  </a:txBody>
                  <a:tcPr marL="9527" marR="9527" marT="9524" marB="0" anchor="b"/>
                </a:tc>
                <a:tc>
                  <a:txBody>
                    <a:bodyPr/>
                    <a:lstStyle/>
                    <a:p>
                      <a:pPr algn="r"/>
                      <a:r>
                        <a:rPr lang="de-DE" sz="1100" b="0" dirty="0"/>
                        <a:t>21.491</a:t>
                      </a:r>
                      <a:endParaRPr lang="de-DE" sz="1100" b="0" dirty="0">
                        <a:latin typeface="+mn-lt"/>
                      </a:endParaRPr>
                    </a:p>
                  </a:txBody>
                  <a:tcPr marL="9527" marR="9527" marT="9524" marB="0" anchor="b"/>
                </a:tc>
                <a:tc>
                  <a:txBody>
                    <a:bodyPr/>
                    <a:lstStyle/>
                    <a:p>
                      <a:pPr algn="r"/>
                      <a:r>
                        <a:rPr lang="de-DE" sz="1100" b="0" dirty="0"/>
                        <a:t>41.459</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10.027</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9.233</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15"/>
                  </a:ext>
                </a:extLst>
              </a:tr>
              <a:tr h="172084">
                <a:tc>
                  <a:txBody>
                    <a:bodyPr/>
                    <a:lstStyle/>
                    <a:p>
                      <a:pPr algn="l" fontAlgn="b"/>
                      <a:r>
                        <a:rPr lang="de-DE" sz="1100" b="1" u="none" strike="noStrike" dirty="0">
                          <a:solidFill>
                            <a:srgbClr val="000000"/>
                          </a:solidFill>
                          <a:effectLst/>
                        </a:rPr>
                        <a:t>Kfz-Kosten                          </a:t>
                      </a:r>
                      <a:endParaRPr lang="de-DE" sz="1100" b="1" i="0" u="none" strike="noStrike" dirty="0">
                        <a:solidFill>
                          <a:srgbClr val="000000"/>
                        </a:solidFill>
                        <a:effectLst/>
                        <a:latin typeface="+mn-lt"/>
                      </a:endParaRPr>
                    </a:p>
                  </a:txBody>
                  <a:tcPr marL="9527" marR="9527" marT="9524" marB="0" anchor="b"/>
                </a:tc>
                <a:tc>
                  <a:txBody>
                    <a:bodyPr/>
                    <a:lstStyle/>
                    <a:p>
                      <a:pPr algn="r"/>
                      <a:r>
                        <a:rPr lang="de-DE" sz="1100" b="0" dirty="0">
                          <a:latin typeface="+mn-lt"/>
                        </a:rPr>
                        <a:t>3.094</a:t>
                      </a:r>
                    </a:p>
                  </a:txBody>
                  <a:tcPr marL="9527" marR="9527" marT="9524" marB="0" anchor="b"/>
                </a:tc>
                <a:tc>
                  <a:txBody>
                    <a:bodyPr/>
                    <a:lstStyle/>
                    <a:p>
                      <a:pPr algn="r"/>
                      <a:r>
                        <a:rPr lang="de-DE" sz="1100" b="0" dirty="0"/>
                        <a:t>5.370</a:t>
                      </a:r>
                      <a:endParaRPr lang="de-DE" sz="1100" b="0" dirty="0">
                        <a:latin typeface="+mn-lt"/>
                      </a:endParaRPr>
                    </a:p>
                  </a:txBody>
                  <a:tcPr marL="9527" marR="9527" marT="9524" marB="0" anchor="b"/>
                </a:tc>
                <a:tc>
                  <a:txBody>
                    <a:bodyPr/>
                    <a:lstStyle/>
                    <a:p>
                      <a:pPr algn="r"/>
                      <a:r>
                        <a:rPr lang="de-DE" sz="1100" b="0" dirty="0"/>
                        <a:t>2.169</a:t>
                      </a:r>
                      <a:endParaRPr lang="de-DE" sz="1100" b="0" dirty="0">
                        <a:latin typeface="+mn-lt"/>
                      </a:endParaRPr>
                    </a:p>
                  </a:txBody>
                  <a:tcPr marL="9527" marR="9527" marT="9524" marB="0" anchor="b"/>
                </a:tc>
                <a:tc>
                  <a:txBody>
                    <a:bodyPr/>
                    <a:lstStyle/>
                    <a:p>
                      <a:pPr algn="r" fontAlgn="b"/>
                      <a:r>
                        <a:rPr lang="de-DE" sz="1100" b="0" u="none" strike="noStrike" dirty="0">
                          <a:solidFill>
                            <a:srgbClr val="000000"/>
                          </a:solidFill>
                          <a:effectLst/>
                        </a:rPr>
                        <a:t>3.824</a:t>
                      </a:r>
                      <a:endParaRPr lang="de-DE" sz="1100" b="0" i="0" u="none" strike="noStrike" dirty="0">
                        <a:solidFill>
                          <a:srgbClr val="000000"/>
                        </a:solidFill>
                        <a:effectLst/>
                        <a:latin typeface="+mn-lt"/>
                      </a:endParaRPr>
                    </a:p>
                  </a:txBody>
                  <a:tcPr marL="9527" marR="9527" marT="9524" marB="0" anchor="b"/>
                </a:tc>
                <a:tc>
                  <a:txBody>
                    <a:bodyPr/>
                    <a:lstStyle/>
                    <a:p>
                      <a:pPr algn="r" fontAlgn="b"/>
                      <a:r>
                        <a:rPr lang="de-DE" sz="1100" b="0" u="none" strike="noStrike" dirty="0">
                          <a:solidFill>
                            <a:srgbClr val="000000"/>
                          </a:solidFill>
                          <a:effectLst/>
                        </a:rPr>
                        <a:t>2.195</a:t>
                      </a:r>
                      <a:endParaRPr lang="de-DE" sz="1100" b="0" i="0" u="none" strike="noStrike" dirty="0">
                        <a:solidFill>
                          <a:srgbClr val="000000"/>
                        </a:solidFill>
                        <a:effectLst/>
                        <a:latin typeface="+mn-lt"/>
                      </a:endParaRPr>
                    </a:p>
                  </a:txBody>
                  <a:tcPr marL="9527" marR="9527" marT="9524" marB="0" anchor="b"/>
                </a:tc>
                <a:extLst>
                  <a:ext uri="{0D108BD9-81ED-4DB2-BD59-A6C34878D82A}">
                    <a16:rowId xmlns:a16="http://schemas.microsoft.com/office/drawing/2014/main" val="10016"/>
                  </a:ext>
                </a:extLst>
              </a:tr>
              <a:tr h="172084">
                <a:tc>
                  <a:txBody>
                    <a:bodyPr/>
                    <a:lstStyle/>
                    <a:p>
                      <a:pPr algn="l" fontAlgn="b"/>
                      <a:r>
                        <a:rPr lang="de-DE" sz="1100" b="1" u="none" strike="noStrike" dirty="0">
                          <a:solidFill>
                            <a:schemeClr val="accent6">
                              <a:lumMod val="75000"/>
                            </a:schemeClr>
                          </a:solidFill>
                          <a:effectLst/>
                        </a:rPr>
                        <a:t>Strom/Wasser                </a:t>
                      </a:r>
                      <a:endParaRPr lang="de-DE" sz="1100" b="1" i="0" u="none" strike="noStrike" dirty="0">
                        <a:solidFill>
                          <a:schemeClr val="accent6">
                            <a:lumMod val="75000"/>
                          </a:schemeClr>
                        </a:solidFill>
                        <a:effectLst/>
                        <a:latin typeface="+mn-lt"/>
                      </a:endParaRPr>
                    </a:p>
                  </a:txBody>
                  <a:tcPr marL="9527" marR="9527" marT="9524" marB="0" anchor="b"/>
                </a:tc>
                <a:tc>
                  <a:txBody>
                    <a:bodyPr/>
                    <a:lstStyle/>
                    <a:p>
                      <a:pPr algn="r"/>
                      <a:r>
                        <a:rPr lang="de-DE" sz="1100" b="1" dirty="0">
                          <a:solidFill>
                            <a:schemeClr val="accent6">
                              <a:lumMod val="75000"/>
                            </a:schemeClr>
                          </a:solidFill>
                          <a:latin typeface="+mn-lt"/>
                        </a:rPr>
                        <a:t>17.852</a:t>
                      </a:r>
                    </a:p>
                  </a:txBody>
                  <a:tcPr marL="9527" marR="9527" marT="9524" marB="0" anchor="b"/>
                </a:tc>
                <a:tc>
                  <a:txBody>
                    <a:bodyPr/>
                    <a:lstStyle/>
                    <a:p>
                      <a:pPr algn="r"/>
                      <a:r>
                        <a:rPr lang="de-DE" sz="1100" b="1" dirty="0">
                          <a:solidFill>
                            <a:schemeClr val="accent6">
                              <a:lumMod val="75000"/>
                            </a:schemeClr>
                          </a:solidFill>
                        </a:rPr>
                        <a:t>6.248</a:t>
                      </a:r>
                      <a:endParaRPr lang="de-DE" sz="1100" b="1" dirty="0">
                        <a:solidFill>
                          <a:schemeClr val="accent6">
                            <a:lumMod val="75000"/>
                          </a:schemeClr>
                        </a:solidFill>
                        <a:latin typeface="+mn-lt"/>
                      </a:endParaRPr>
                    </a:p>
                  </a:txBody>
                  <a:tcPr marL="9527" marR="9527" marT="9524" marB="0" anchor="b"/>
                </a:tc>
                <a:tc>
                  <a:txBody>
                    <a:bodyPr/>
                    <a:lstStyle/>
                    <a:p>
                      <a:pPr algn="r"/>
                      <a:r>
                        <a:rPr lang="de-DE" sz="1100" b="1" dirty="0">
                          <a:solidFill>
                            <a:schemeClr val="accent6">
                              <a:lumMod val="75000"/>
                            </a:schemeClr>
                          </a:solidFill>
                        </a:rPr>
                        <a:t>7.299</a:t>
                      </a:r>
                      <a:endParaRPr lang="de-DE" sz="1100" b="1" dirty="0">
                        <a:solidFill>
                          <a:schemeClr val="accent6">
                            <a:lumMod val="75000"/>
                          </a:schemeClr>
                        </a:solidFill>
                        <a:latin typeface="+mn-lt"/>
                      </a:endParaRPr>
                    </a:p>
                  </a:txBody>
                  <a:tcPr marL="9527" marR="9527" marT="9524" marB="0" anchor="b"/>
                </a:tc>
                <a:tc>
                  <a:txBody>
                    <a:bodyPr/>
                    <a:lstStyle/>
                    <a:p>
                      <a:pPr algn="r" fontAlgn="b"/>
                      <a:r>
                        <a:rPr lang="de-DE" sz="1100" b="1" u="none" strike="noStrike" dirty="0">
                          <a:solidFill>
                            <a:schemeClr val="accent6">
                              <a:lumMod val="75000"/>
                            </a:schemeClr>
                          </a:solidFill>
                          <a:effectLst/>
                        </a:rPr>
                        <a:t>9.724</a:t>
                      </a:r>
                      <a:endParaRPr lang="de-DE" sz="1100" b="1" i="0" u="none" strike="noStrike" dirty="0">
                        <a:solidFill>
                          <a:schemeClr val="accent6">
                            <a:lumMod val="75000"/>
                          </a:schemeClr>
                        </a:solidFill>
                        <a:effectLst/>
                        <a:latin typeface="+mn-lt"/>
                      </a:endParaRPr>
                    </a:p>
                  </a:txBody>
                  <a:tcPr marL="9527" marR="9527" marT="9524" marB="0" anchor="b"/>
                </a:tc>
                <a:tc>
                  <a:txBody>
                    <a:bodyPr/>
                    <a:lstStyle/>
                    <a:p>
                      <a:pPr algn="r" fontAlgn="b"/>
                      <a:r>
                        <a:rPr lang="de-DE" sz="1100" b="1" u="none" strike="noStrike" dirty="0">
                          <a:solidFill>
                            <a:schemeClr val="accent6">
                              <a:lumMod val="75000"/>
                            </a:schemeClr>
                          </a:solidFill>
                          <a:effectLst/>
                        </a:rPr>
                        <a:t>13.058</a:t>
                      </a:r>
                      <a:endParaRPr lang="de-DE" sz="1100" b="1" i="0" u="none" strike="noStrike" dirty="0">
                        <a:solidFill>
                          <a:schemeClr val="accent6">
                            <a:lumMod val="75000"/>
                          </a:schemeClr>
                        </a:solidFill>
                        <a:effectLst/>
                        <a:latin typeface="+mn-lt"/>
                      </a:endParaRPr>
                    </a:p>
                  </a:txBody>
                  <a:tcPr marL="9527" marR="9527" marT="9524" marB="0" anchor="b"/>
                </a:tc>
                <a:extLst>
                  <a:ext uri="{0D108BD9-81ED-4DB2-BD59-A6C34878D82A}">
                    <a16:rowId xmlns:a16="http://schemas.microsoft.com/office/drawing/2014/main" val="3472395668"/>
                  </a:ext>
                </a:extLst>
              </a:tr>
            </a:tbl>
          </a:graphicData>
        </a:graphic>
      </p:graphicFrame>
      <p:graphicFrame>
        <p:nvGraphicFramePr>
          <p:cNvPr id="14" name="Diagramm 13">
            <a:extLst>
              <a:ext uri="{FF2B5EF4-FFF2-40B4-BE49-F238E27FC236}">
                <a16:creationId xmlns:a16="http://schemas.microsoft.com/office/drawing/2014/main" id="{60DA8730-8CAF-4136-9767-F8391BF31ABF}"/>
              </a:ext>
            </a:extLst>
          </p:cNvPr>
          <p:cNvGraphicFramePr/>
          <p:nvPr>
            <p:extLst>
              <p:ext uri="{D42A27DB-BD31-4B8C-83A1-F6EECF244321}">
                <p14:modId xmlns:p14="http://schemas.microsoft.com/office/powerpoint/2010/main" val="1038136455"/>
              </p:ext>
            </p:extLst>
          </p:nvPr>
        </p:nvGraphicFramePr>
        <p:xfrm>
          <a:off x="323530" y="1021595"/>
          <a:ext cx="2784975" cy="1512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m 14">
            <a:extLst>
              <a:ext uri="{FF2B5EF4-FFF2-40B4-BE49-F238E27FC236}">
                <a16:creationId xmlns:a16="http://schemas.microsoft.com/office/drawing/2014/main" id="{0A3F10CD-0E01-484D-83E6-A8BCF3A251C3}"/>
              </a:ext>
            </a:extLst>
          </p:cNvPr>
          <p:cNvGraphicFramePr/>
          <p:nvPr>
            <p:extLst>
              <p:ext uri="{D42A27DB-BD31-4B8C-83A1-F6EECF244321}">
                <p14:modId xmlns:p14="http://schemas.microsoft.com/office/powerpoint/2010/main" val="1710966626"/>
              </p:ext>
            </p:extLst>
          </p:nvPr>
        </p:nvGraphicFramePr>
        <p:xfrm>
          <a:off x="178012" y="3937013"/>
          <a:ext cx="2784975" cy="15121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iagramm 15">
            <a:extLst>
              <a:ext uri="{FF2B5EF4-FFF2-40B4-BE49-F238E27FC236}">
                <a16:creationId xmlns:a16="http://schemas.microsoft.com/office/drawing/2014/main" id="{D5ABD7A4-AB55-4726-873B-A17392795583}"/>
              </a:ext>
            </a:extLst>
          </p:cNvPr>
          <p:cNvGraphicFramePr/>
          <p:nvPr>
            <p:extLst>
              <p:ext uri="{D42A27DB-BD31-4B8C-83A1-F6EECF244321}">
                <p14:modId xmlns:p14="http://schemas.microsoft.com/office/powerpoint/2010/main" val="1995639013"/>
              </p:ext>
            </p:extLst>
          </p:nvPr>
        </p:nvGraphicFramePr>
        <p:xfrm>
          <a:off x="5364090" y="4339555"/>
          <a:ext cx="2784975" cy="151216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feld 10">
            <a:extLst>
              <a:ext uri="{FF2B5EF4-FFF2-40B4-BE49-F238E27FC236}">
                <a16:creationId xmlns:a16="http://schemas.microsoft.com/office/drawing/2014/main" id="{A1781704-9BAE-4489-82DA-32316C2637D9}"/>
              </a:ext>
            </a:extLst>
          </p:cNvPr>
          <p:cNvSpPr txBox="1"/>
          <p:nvPr/>
        </p:nvSpPr>
        <p:spPr>
          <a:xfrm>
            <a:off x="185543" y="2478424"/>
            <a:ext cx="4281941" cy="707886"/>
          </a:xfrm>
          <a:prstGeom prst="rect">
            <a:avLst/>
          </a:prstGeom>
          <a:noFill/>
        </p:spPr>
        <p:txBody>
          <a:bodyPr wrap="none" rtlCol="0">
            <a:spAutoFit/>
          </a:bodyPr>
          <a:lstStyle/>
          <a:p>
            <a:pPr marL="171450" indent="-171450">
              <a:buFont typeface="Arial" panose="020B0604020202020204" pitchFamily="34" charset="0"/>
              <a:buChar char="•"/>
            </a:pPr>
            <a:r>
              <a:rPr lang="de-DE" sz="800" dirty="0">
                <a:solidFill>
                  <a:srgbClr val="C00000"/>
                </a:solidFill>
              </a:rPr>
              <a:t>Mehr Mitglieder / mehr Aktive / Erhöhte Mannschaftszahlen</a:t>
            </a:r>
          </a:p>
          <a:p>
            <a:r>
              <a:rPr lang="de-DE" sz="800" dirty="0">
                <a:solidFill>
                  <a:srgbClr val="C00000"/>
                </a:solidFill>
              </a:rPr>
              <a:t>	</a:t>
            </a:r>
            <a:r>
              <a:rPr lang="de-DE" sz="800" dirty="0">
                <a:solidFill>
                  <a:srgbClr val="C00000"/>
                </a:solidFill>
                <a:sym typeface="Wingdings" panose="05000000000000000000" pitchFamily="2" charset="2"/>
              </a:rPr>
              <a:t> Erhöhte Kosten an Schiedsrichtern und Spieltage</a:t>
            </a:r>
          </a:p>
          <a:p>
            <a:r>
              <a:rPr lang="de-DE" sz="800" dirty="0">
                <a:solidFill>
                  <a:srgbClr val="C00000"/>
                </a:solidFill>
                <a:sym typeface="Wingdings" panose="05000000000000000000" pitchFamily="2" charset="2"/>
              </a:rPr>
              <a:t>	 Erhöhte Materialkosten</a:t>
            </a:r>
          </a:p>
          <a:p>
            <a:pPr marL="171450" indent="-171450">
              <a:buFont typeface="Arial" panose="020B0604020202020204" pitchFamily="34" charset="0"/>
              <a:buChar char="•"/>
            </a:pPr>
            <a:r>
              <a:rPr lang="de-DE" sz="800" dirty="0">
                <a:solidFill>
                  <a:srgbClr val="C00000"/>
                </a:solidFill>
                <a:sym typeface="Wingdings" panose="05000000000000000000" pitchFamily="2" charset="2"/>
              </a:rPr>
              <a:t>Wir haben das erste Mal eine Aufwandsentschädigung an unsere ÜL bezahlt</a:t>
            </a:r>
          </a:p>
          <a:p>
            <a:r>
              <a:rPr lang="de-DE" sz="800" dirty="0">
                <a:solidFill>
                  <a:srgbClr val="C00000"/>
                </a:solidFill>
                <a:sym typeface="Wingdings" panose="05000000000000000000" pitchFamily="2" charset="2"/>
              </a:rPr>
              <a:t>                          Hier müssen wir zukünftig mehr Geld in die Hand nehmen</a:t>
            </a:r>
          </a:p>
        </p:txBody>
      </p:sp>
      <p:cxnSp>
        <p:nvCxnSpPr>
          <p:cNvPr id="17" name="Gerade Verbindung mit Pfeil 16">
            <a:extLst>
              <a:ext uri="{FF2B5EF4-FFF2-40B4-BE49-F238E27FC236}">
                <a16:creationId xmlns:a16="http://schemas.microsoft.com/office/drawing/2014/main" id="{5544055E-BDD6-43FB-AAC3-4CD5A87A20BC}"/>
              </a:ext>
            </a:extLst>
          </p:cNvPr>
          <p:cNvCxnSpPr>
            <a:endCxn id="14" idx="3"/>
          </p:cNvCxnSpPr>
          <p:nvPr/>
        </p:nvCxnSpPr>
        <p:spPr>
          <a:xfrm flipH="1" flipV="1">
            <a:off x="3108505" y="1777680"/>
            <a:ext cx="1751529" cy="6860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A75E9E7E-E222-415E-A28F-79D7B97ACAE3}"/>
              </a:ext>
            </a:extLst>
          </p:cNvPr>
          <p:cNvCxnSpPr>
            <a:cxnSpLocks/>
            <a:stCxn id="13" idx="1"/>
            <a:endCxn id="15" idx="3"/>
          </p:cNvCxnSpPr>
          <p:nvPr/>
        </p:nvCxnSpPr>
        <p:spPr>
          <a:xfrm flipH="1">
            <a:off x="2962987" y="2718815"/>
            <a:ext cx="1897045" cy="197428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3DA0FD1B-A402-40A2-8A14-E2979F221C79}"/>
              </a:ext>
            </a:extLst>
          </p:cNvPr>
          <p:cNvCxnSpPr>
            <a:cxnSpLocks/>
          </p:cNvCxnSpPr>
          <p:nvPr/>
        </p:nvCxnSpPr>
        <p:spPr>
          <a:xfrm>
            <a:off x="5868145" y="3933246"/>
            <a:ext cx="332867" cy="58759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595404FC-85E8-4922-BAC8-17F53691488A}"/>
              </a:ext>
            </a:extLst>
          </p:cNvPr>
          <p:cNvSpPr txBox="1"/>
          <p:nvPr/>
        </p:nvSpPr>
        <p:spPr>
          <a:xfrm>
            <a:off x="0" y="5443800"/>
            <a:ext cx="5306261" cy="707886"/>
          </a:xfrm>
          <a:prstGeom prst="rect">
            <a:avLst/>
          </a:prstGeom>
          <a:noFill/>
        </p:spPr>
        <p:txBody>
          <a:bodyPr wrap="none" rtlCol="0">
            <a:spAutoFit/>
          </a:bodyPr>
          <a:lstStyle>
            <a:defPPr>
              <a:defRPr lang="en-US"/>
            </a:defPPr>
            <a:lvl1pPr marL="342900" indent="-342900">
              <a:buFont typeface="Arial" panose="020B0604020202020204" pitchFamily="34" charset="0"/>
              <a:buChar char="•"/>
              <a:defRPr sz="800"/>
            </a:lvl1pPr>
          </a:lstStyle>
          <a:p>
            <a:r>
              <a:rPr lang="de-DE" dirty="0">
                <a:solidFill>
                  <a:srgbClr val="0070C0"/>
                </a:solidFill>
              </a:rPr>
              <a:t>In den Vorjahren Corona-bedingt geringere Hallennutzung, d.h. auch geringere Kosten</a:t>
            </a:r>
          </a:p>
          <a:p>
            <a:r>
              <a:rPr lang="de-DE" dirty="0">
                <a:solidFill>
                  <a:srgbClr val="0070C0"/>
                </a:solidFill>
                <a:sym typeface="Wingdings" panose="05000000000000000000" pitchFamily="2" charset="2"/>
              </a:rPr>
              <a:t>2022/23 in etwa wieder das normale Nutzungsniveau erreicht</a:t>
            </a:r>
          </a:p>
          <a:p>
            <a:r>
              <a:rPr lang="de-DE" dirty="0">
                <a:solidFill>
                  <a:srgbClr val="0070C0"/>
                </a:solidFill>
                <a:sym typeface="Wingdings" panose="05000000000000000000" pitchFamily="2" charset="2"/>
              </a:rPr>
              <a:t>Neue Berechnung von LKR: jede gebuchte Stunde wird berechnet, auch Kinder, aber Rabatt</a:t>
            </a:r>
          </a:p>
          <a:p>
            <a:r>
              <a:rPr lang="de-DE" dirty="0">
                <a:solidFill>
                  <a:srgbClr val="0070C0"/>
                </a:solidFill>
                <a:sym typeface="Wingdings" panose="05000000000000000000" pitchFamily="2" charset="2"/>
              </a:rPr>
              <a:t>Erstmals Abstimmung der Vereine für Hallenzeiten, funktioniert</a:t>
            </a:r>
          </a:p>
          <a:p>
            <a:r>
              <a:rPr lang="de-DE" dirty="0">
                <a:solidFill>
                  <a:srgbClr val="0070C0"/>
                </a:solidFill>
                <a:sym typeface="Wingdings" panose="05000000000000000000" pitchFamily="2" charset="2"/>
              </a:rPr>
              <a:t>Aufgrund steigender Aktiven weitere Steigerung der Hallenbenutzungsgebühren zu erwarten</a:t>
            </a:r>
          </a:p>
        </p:txBody>
      </p:sp>
      <p:sp>
        <p:nvSpPr>
          <p:cNvPr id="40" name="Textfeld 39">
            <a:extLst>
              <a:ext uri="{FF2B5EF4-FFF2-40B4-BE49-F238E27FC236}">
                <a16:creationId xmlns:a16="http://schemas.microsoft.com/office/drawing/2014/main" id="{E61B9081-8D03-4B45-AB57-BBD0AF643FDD}"/>
              </a:ext>
            </a:extLst>
          </p:cNvPr>
          <p:cNvSpPr txBox="1"/>
          <p:nvPr/>
        </p:nvSpPr>
        <p:spPr>
          <a:xfrm>
            <a:off x="5374963" y="5741191"/>
            <a:ext cx="3449983" cy="584775"/>
          </a:xfrm>
          <a:prstGeom prst="rect">
            <a:avLst/>
          </a:prstGeom>
          <a:noFill/>
        </p:spPr>
        <p:txBody>
          <a:bodyPr wrap="none" rtlCol="0">
            <a:spAutoFit/>
          </a:bodyPr>
          <a:lstStyle>
            <a:defPPr>
              <a:defRPr lang="en-US"/>
            </a:defPPr>
            <a:lvl1pPr marL="342900" indent="-342900">
              <a:buFont typeface="Arial" panose="020B0604020202020204" pitchFamily="34" charset="0"/>
              <a:buChar char="•"/>
              <a:defRPr sz="800"/>
            </a:lvl1pPr>
          </a:lstStyle>
          <a:p>
            <a:r>
              <a:rPr lang="de-DE" dirty="0">
                <a:solidFill>
                  <a:schemeClr val="accent6">
                    <a:lumMod val="75000"/>
                  </a:schemeClr>
                </a:solidFill>
              </a:rPr>
              <a:t>Enorme Steigerung durch höhere Energiekosten</a:t>
            </a:r>
          </a:p>
          <a:p>
            <a:r>
              <a:rPr lang="de-DE" dirty="0">
                <a:solidFill>
                  <a:schemeClr val="accent6">
                    <a:lumMod val="75000"/>
                  </a:schemeClr>
                </a:solidFill>
                <a:sym typeface="Wingdings" panose="05000000000000000000" pitchFamily="2" charset="2"/>
              </a:rPr>
              <a:t>Nachzahlung für 2022 in Höhe von ca. 6 TEUR</a:t>
            </a:r>
          </a:p>
          <a:p>
            <a:r>
              <a:rPr lang="de-DE" dirty="0">
                <a:solidFill>
                  <a:schemeClr val="accent6">
                    <a:lumMod val="75000"/>
                  </a:schemeClr>
                </a:solidFill>
                <a:sym typeface="Wingdings" panose="05000000000000000000" pitchFamily="2" charset="2"/>
              </a:rPr>
              <a:t>Höherer mtl. Abschlag</a:t>
            </a:r>
          </a:p>
          <a:p>
            <a:r>
              <a:rPr lang="de-DE" dirty="0">
                <a:solidFill>
                  <a:schemeClr val="accent6">
                    <a:lumMod val="75000"/>
                  </a:schemeClr>
                </a:solidFill>
                <a:sym typeface="Wingdings" panose="05000000000000000000" pitchFamily="2" charset="2"/>
              </a:rPr>
              <a:t>Wird sich zwischen 15 und 20 TEUR pro Jahr einpendeln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21000" r="-21000"/>
          </a:stretch>
        </a:blipFill>
        <a:effectLst/>
      </p:bgPr>
    </p:bg>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CDB003BC-601F-AB42-8929-143F4DC1078C}"/>
              </a:ext>
            </a:extLst>
          </p:cNvPr>
          <p:cNvSpPr>
            <a:spLocks noGrp="1"/>
          </p:cNvSpPr>
          <p:nvPr>
            <p:ph type="title"/>
          </p:nvPr>
        </p:nvSpPr>
        <p:spPr>
          <a:xfrm>
            <a:off x="611189" y="274639"/>
            <a:ext cx="8075612" cy="1143000"/>
          </a:xfrm>
        </p:spPr>
        <p:txBody>
          <a:bodyPr anchor="t"/>
          <a:lstStyle/>
          <a:p>
            <a:pPr algn="l" eaLnBrk="1" hangingPunct="1"/>
            <a:br>
              <a:rPr lang="de-DE" altLang="de-DE" sz="2400" dirty="0"/>
            </a:br>
            <a:r>
              <a:rPr lang="de-DE" altLang="de-DE" sz="2400" b="1" dirty="0"/>
              <a:t>Mitgliederzahlen</a:t>
            </a:r>
          </a:p>
        </p:txBody>
      </p:sp>
      <p:graphicFrame>
        <p:nvGraphicFramePr>
          <p:cNvPr id="3" name="Inhaltsplatzhalter 2">
            <a:extLst>
              <a:ext uri="{FF2B5EF4-FFF2-40B4-BE49-F238E27FC236}">
                <a16:creationId xmlns:a16="http://schemas.microsoft.com/office/drawing/2014/main" id="{DE12B8A3-04DF-7E42-B8DB-4F6175BF05A5}"/>
              </a:ext>
            </a:extLst>
          </p:cNvPr>
          <p:cNvGraphicFramePr>
            <a:graphicFrameLocks noGrp="1"/>
          </p:cNvGraphicFramePr>
          <p:nvPr>
            <p:ph idx="1"/>
            <p:extLst>
              <p:ext uri="{D42A27DB-BD31-4B8C-83A1-F6EECF244321}">
                <p14:modId xmlns:p14="http://schemas.microsoft.com/office/powerpoint/2010/main" val="3486584015"/>
              </p:ext>
            </p:extLst>
          </p:nvPr>
        </p:nvGraphicFramePr>
        <p:xfrm>
          <a:off x="929878" y="1032522"/>
          <a:ext cx="6462263" cy="4276176"/>
        </p:xfrm>
        <a:graphic>
          <a:graphicData uri="http://schemas.openxmlformats.org/drawingml/2006/table">
            <a:tbl>
              <a:tblPr firstRow="1" bandRow="1">
                <a:tableStyleId>{073A0DAA-6AF3-43AB-8588-CEC1D06C72B9}</a:tableStyleId>
              </a:tblPr>
              <a:tblGrid>
                <a:gridCol w="1856362">
                  <a:extLst>
                    <a:ext uri="{9D8B030D-6E8A-4147-A177-3AD203B41FA5}">
                      <a16:colId xmlns:a16="http://schemas.microsoft.com/office/drawing/2014/main" val="20000"/>
                    </a:ext>
                  </a:extLst>
                </a:gridCol>
                <a:gridCol w="725488">
                  <a:extLst>
                    <a:ext uri="{9D8B030D-6E8A-4147-A177-3AD203B41FA5}">
                      <a16:colId xmlns:a16="http://schemas.microsoft.com/office/drawing/2014/main" val="2018843502"/>
                    </a:ext>
                  </a:extLst>
                </a:gridCol>
                <a:gridCol w="725488">
                  <a:extLst>
                    <a:ext uri="{9D8B030D-6E8A-4147-A177-3AD203B41FA5}">
                      <a16:colId xmlns:a16="http://schemas.microsoft.com/office/drawing/2014/main" val="20001"/>
                    </a:ext>
                  </a:extLst>
                </a:gridCol>
                <a:gridCol w="774700">
                  <a:extLst>
                    <a:ext uri="{9D8B030D-6E8A-4147-A177-3AD203B41FA5}">
                      <a16:colId xmlns:a16="http://schemas.microsoft.com/office/drawing/2014/main" val="3614357915"/>
                    </a:ext>
                  </a:extLst>
                </a:gridCol>
                <a:gridCol w="725488">
                  <a:extLst>
                    <a:ext uri="{9D8B030D-6E8A-4147-A177-3AD203B41FA5}">
                      <a16:colId xmlns:a16="http://schemas.microsoft.com/office/drawing/2014/main" val="1887327341"/>
                    </a:ext>
                  </a:extLst>
                </a:gridCol>
                <a:gridCol w="971741">
                  <a:extLst>
                    <a:ext uri="{9D8B030D-6E8A-4147-A177-3AD203B41FA5}">
                      <a16:colId xmlns:a16="http://schemas.microsoft.com/office/drawing/2014/main" val="20002"/>
                    </a:ext>
                  </a:extLst>
                </a:gridCol>
                <a:gridCol w="682996">
                  <a:extLst>
                    <a:ext uri="{9D8B030D-6E8A-4147-A177-3AD203B41FA5}">
                      <a16:colId xmlns:a16="http://schemas.microsoft.com/office/drawing/2014/main" val="20003"/>
                    </a:ext>
                  </a:extLst>
                </a:gridCol>
              </a:tblGrid>
              <a:tr h="81727">
                <a:tc>
                  <a:txBody>
                    <a:bodyPr/>
                    <a:lstStyle/>
                    <a:p>
                      <a:pPr algn="l" fontAlgn="b"/>
                      <a:endParaRPr lang="de-DE" sz="1400" b="0"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bg1"/>
                          </a:solidFill>
                        </a:rPr>
                        <a:t>11/2023</a:t>
                      </a:r>
                    </a:p>
                  </a:txBody>
                  <a:tcPr marL="9525" marR="9525" marT="9527" marB="0" anchor="b"/>
                </a:tc>
                <a:tc>
                  <a:txBody>
                    <a:bodyPr/>
                    <a:lstStyle/>
                    <a:p>
                      <a:pPr algn="r"/>
                      <a:r>
                        <a:rPr lang="de-DE" sz="1400" b="1" dirty="0">
                          <a:solidFill>
                            <a:schemeClr val="bg1"/>
                          </a:solidFill>
                        </a:rPr>
                        <a:t>11/2022</a:t>
                      </a:r>
                    </a:p>
                  </a:txBody>
                  <a:tcPr marL="9525" marR="9525" marT="9527" marB="0" anchor="b"/>
                </a:tc>
                <a:tc>
                  <a:txBody>
                    <a:bodyPr/>
                    <a:lstStyle/>
                    <a:p>
                      <a:pPr algn="ctr"/>
                      <a:r>
                        <a:rPr lang="de-DE" sz="1400" b="1" dirty="0">
                          <a:solidFill>
                            <a:schemeClr val="bg1"/>
                          </a:solidFill>
                        </a:rPr>
                        <a:t>Delta</a:t>
                      </a:r>
                    </a:p>
                  </a:txBody>
                  <a:tcPr marL="9525" marR="9525" marT="9527" marB="0" anchor="b"/>
                </a:tc>
                <a:tc>
                  <a:txBody>
                    <a:bodyPr/>
                    <a:lstStyle/>
                    <a:p>
                      <a:pPr algn="r"/>
                      <a:r>
                        <a:rPr lang="de-DE" sz="1400" dirty="0">
                          <a:solidFill>
                            <a:schemeClr val="bg1"/>
                          </a:solidFill>
                        </a:rPr>
                        <a:t>10/2021</a:t>
                      </a:r>
                    </a:p>
                  </a:txBody>
                  <a:tcPr marL="9525" marR="9525" marT="9527" marB="0" anchor="b"/>
                </a:tc>
                <a:tc>
                  <a:txBody>
                    <a:bodyPr/>
                    <a:lstStyle/>
                    <a:p>
                      <a:pPr algn="r" fontAlgn="b"/>
                      <a:r>
                        <a:rPr lang="de-DE" sz="1400" b="1" u="none" strike="noStrike" dirty="0">
                          <a:solidFill>
                            <a:schemeClr val="bg1"/>
                          </a:solidFill>
                          <a:effectLst/>
                        </a:rPr>
                        <a:t> Mitte 2021</a:t>
                      </a:r>
                      <a:endParaRPr lang="de-DE" sz="1400" b="1" i="0" u="none" strike="noStrike" dirty="0">
                        <a:solidFill>
                          <a:schemeClr val="bg1"/>
                        </a:solidFill>
                        <a:effectLst/>
                        <a:latin typeface="Calibri"/>
                      </a:endParaRPr>
                    </a:p>
                  </a:txBody>
                  <a:tcPr marL="9525" marR="9525" marT="9527" marB="0" anchor="b"/>
                </a:tc>
                <a:tc>
                  <a:txBody>
                    <a:bodyPr/>
                    <a:lstStyle/>
                    <a:p>
                      <a:pPr algn="r" fontAlgn="b"/>
                      <a:r>
                        <a:rPr lang="de-DE" sz="1400" b="1" u="none" strike="noStrike" dirty="0">
                          <a:solidFill>
                            <a:schemeClr val="bg1"/>
                          </a:solidFill>
                          <a:effectLst/>
                        </a:rPr>
                        <a:t>2019</a:t>
                      </a:r>
                      <a:endParaRPr lang="de-DE" sz="1400" b="1" i="0" u="none" strike="noStrike" dirty="0">
                        <a:solidFill>
                          <a:schemeClr val="bg1"/>
                        </a:solidFill>
                        <a:effectLst/>
                        <a:latin typeface="Calibri"/>
                      </a:endParaRPr>
                    </a:p>
                  </a:txBody>
                  <a:tcPr marL="9525" marR="9525" marT="9527" marB="0" anchor="b"/>
                </a:tc>
                <a:extLst>
                  <a:ext uri="{0D108BD9-81ED-4DB2-BD59-A6C34878D82A}">
                    <a16:rowId xmlns:a16="http://schemas.microsoft.com/office/drawing/2014/main" val="10000"/>
                  </a:ext>
                </a:extLst>
              </a:tr>
              <a:tr h="252000">
                <a:tc>
                  <a:txBody>
                    <a:bodyPr/>
                    <a:lstStyle/>
                    <a:p>
                      <a:pPr algn="l" fontAlgn="b"/>
                      <a:r>
                        <a:rPr lang="de-DE" sz="1400" b="1" u="none" strike="noStrike" dirty="0" err="1">
                          <a:solidFill>
                            <a:srgbClr val="000000"/>
                          </a:solidFill>
                          <a:effectLst/>
                        </a:rPr>
                        <a:t>Ballkids</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34</a:t>
                      </a:r>
                    </a:p>
                  </a:txBody>
                  <a:tcPr marL="9525" marR="9525" marT="9527" marB="0" anchor="b"/>
                </a:tc>
                <a:tc>
                  <a:txBody>
                    <a:bodyPr/>
                    <a:lstStyle/>
                    <a:p>
                      <a:pPr algn="r"/>
                      <a:r>
                        <a:rPr lang="de-DE" sz="1400" b="1" dirty="0">
                          <a:solidFill>
                            <a:schemeClr val="tx1"/>
                          </a:solidFill>
                        </a:rPr>
                        <a:t>24</a:t>
                      </a:r>
                    </a:p>
                  </a:txBody>
                  <a:tcPr marL="9525" marR="9525" marT="9527" marB="0" anchor="b"/>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+41,67%</a:t>
                      </a:r>
                    </a:p>
                  </a:txBody>
                  <a:tcPr marL="9525" marR="9525" marT="9527" marB="0" anchor="b"/>
                </a:tc>
                <a:tc>
                  <a:txBody>
                    <a:bodyPr/>
                    <a:lstStyle/>
                    <a:p>
                      <a:pPr algn="r"/>
                      <a:endParaRPr lang="de-DE" sz="1400" dirty="0">
                        <a:solidFill>
                          <a:schemeClr val="tx1"/>
                        </a:solidFill>
                      </a:endParaRPr>
                    </a:p>
                  </a:txBody>
                  <a:tcPr marL="9525" marR="9525" marT="9527" marB="0" anchor="b"/>
                </a:tc>
                <a:tc>
                  <a:txBody>
                    <a:bodyPr/>
                    <a:lstStyle/>
                    <a:p>
                      <a:pPr algn="r" fontAlgn="b"/>
                      <a:endParaRPr lang="de-DE" sz="1400" b="0" i="0" u="none" strike="noStrike" dirty="0">
                        <a:solidFill>
                          <a:schemeClr val="tx1"/>
                        </a:solidFill>
                        <a:effectLst/>
                        <a:latin typeface="Calibri"/>
                      </a:endParaRPr>
                    </a:p>
                  </a:txBody>
                  <a:tcPr marL="9525" marR="9525" marT="9527" marB="0" anchor="b"/>
                </a:tc>
                <a:tc>
                  <a:txBody>
                    <a:bodyPr/>
                    <a:lstStyle/>
                    <a:p>
                      <a:pPr algn="r" fontAlgn="b"/>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905539640"/>
                  </a:ext>
                </a:extLst>
              </a:tr>
              <a:tr h="252000">
                <a:tc>
                  <a:txBody>
                    <a:bodyPr/>
                    <a:lstStyle/>
                    <a:p>
                      <a:pPr algn="l" fontAlgn="b"/>
                      <a:r>
                        <a:rPr lang="de-DE" sz="1400" b="1" u="none" strike="noStrike" dirty="0">
                          <a:solidFill>
                            <a:srgbClr val="000000"/>
                          </a:solidFill>
                          <a:effectLst/>
                        </a:rPr>
                        <a:t>Fußball</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290</a:t>
                      </a:r>
                    </a:p>
                  </a:txBody>
                  <a:tcPr marL="9525" marR="9525" marT="9527" marB="0" anchor="b"/>
                </a:tc>
                <a:tc>
                  <a:txBody>
                    <a:bodyPr/>
                    <a:lstStyle/>
                    <a:p>
                      <a:pPr algn="r"/>
                      <a:r>
                        <a:rPr lang="de-DE" sz="1400" b="1" dirty="0">
                          <a:solidFill>
                            <a:schemeClr val="tx1"/>
                          </a:solidFill>
                        </a:rPr>
                        <a:t>238</a:t>
                      </a:r>
                    </a:p>
                  </a:txBody>
                  <a:tcPr marL="9525" marR="9525" marT="9527" marB="0" anchor="b"/>
                </a:tc>
                <a:tc>
                  <a:txBody>
                    <a:bodyPr/>
                    <a:lstStyle/>
                    <a:p>
                      <a:pPr algn="ctr"/>
                      <a:r>
                        <a:rPr lang="de-DE" sz="1400" b="1" dirty="0">
                          <a:solidFill>
                            <a:srgbClr val="00B050"/>
                          </a:solidFill>
                        </a:rPr>
                        <a:t>+26,05%</a:t>
                      </a:r>
                    </a:p>
                  </a:txBody>
                  <a:tcPr marL="9525" marR="9525" marT="9527" marB="0" anchor="b"/>
                </a:tc>
                <a:tc>
                  <a:txBody>
                    <a:bodyPr/>
                    <a:lstStyle/>
                    <a:p>
                      <a:pPr algn="r"/>
                      <a:r>
                        <a:rPr lang="de-DE" sz="1400" dirty="0">
                          <a:solidFill>
                            <a:schemeClr val="tx1"/>
                          </a:solidFill>
                        </a:rPr>
                        <a:t>112</a:t>
                      </a:r>
                    </a:p>
                  </a:txBody>
                  <a:tcPr marL="9525" marR="9525" marT="9527" marB="0" anchor="b"/>
                </a:tc>
                <a:tc>
                  <a:txBody>
                    <a:bodyPr/>
                    <a:lstStyle/>
                    <a:p>
                      <a:pPr algn="r" fontAlgn="b"/>
                      <a:r>
                        <a:rPr lang="de-DE" sz="1400" b="0" u="none" strike="noStrike" dirty="0">
                          <a:solidFill>
                            <a:schemeClr val="tx1"/>
                          </a:solidFill>
                          <a:effectLst/>
                        </a:rPr>
                        <a:t>105</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86</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1"/>
                  </a:ext>
                </a:extLst>
              </a:tr>
              <a:tr h="273289">
                <a:tc>
                  <a:txBody>
                    <a:bodyPr/>
                    <a:lstStyle/>
                    <a:p>
                      <a:pPr algn="l" fontAlgn="b"/>
                      <a:r>
                        <a:rPr lang="de-DE" sz="1400" b="1" u="none" strike="noStrike" dirty="0">
                          <a:solidFill>
                            <a:srgbClr val="000000"/>
                          </a:solidFill>
                          <a:effectLst/>
                        </a:rPr>
                        <a:t>Kickboxen (</a:t>
                      </a:r>
                      <a:r>
                        <a:rPr lang="de-DE" sz="1400" b="1" u="none" strike="noStrike" dirty="0" err="1">
                          <a:solidFill>
                            <a:srgbClr val="000000"/>
                          </a:solidFill>
                          <a:effectLst/>
                        </a:rPr>
                        <a:t>Kibo</a:t>
                      </a:r>
                      <a:r>
                        <a:rPr lang="de-DE" sz="1400" b="1" u="none" strike="noStrike" dirty="0">
                          <a:solidFill>
                            <a:srgbClr val="000000"/>
                          </a:solidFill>
                          <a:effectLst/>
                        </a:rPr>
                        <a:t>-Kids)</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97</a:t>
                      </a:r>
                    </a:p>
                  </a:txBody>
                  <a:tcPr marL="9525" marR="9525" marT="9527" marB="0" anchor="b"/>
                </a:tc>
                <a:tc>
                  <a:txBody>
                    <a:bodyPr/>
                    <a:lstStyle/>
                    <a:p>
                      <a:pPr algn="r"/>
                      <a:r>
                        <a:rPr lang="de-DE" sz="1400" b="1" dirty="0">
                          <a:solidFill>
                            <a:schemeClr val="tx1"/>
                          </a:solidFill>
                        </a:rPr>
                        <a:t>83</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+16,87%</a:t>
                      </a:r>
                    </a:p>
                  </a:txBody>
                  <a:tcPr marL="9525" marR="9525" marT="9527" marB="0" anchor="b"/>
                </a:tc>
                <a:tc>
                  <a:txBody>
                    <a:bodyPr/>
                    <a:lstStyle/>
                    <a:p>
                      <a:pPr algn="r"/>
                      <a:r>
                        <a:rPr lang="de-DE" sz="1400" dirty="0">
                          <a:solidFill>
                            <a:schemeClr val="tx1"/>
                          </a:solidFill>
                        </a:rPr>
                        <a:t>39</a:t>
                      </a:r>
                    </a:p>
                  </a:txBody>
                  <a:tcPr marL="9525" marR="9525" marT="9527" marB="0" anchor="b"/>
                </a:tc>
                <a:tc>
                  <a:txBody>
                    <a:bodyPr/>
                    <a:lstStyle/>
                    <a:p>
                      <a:pPr algn="r" fontAlgn="b"/>
                      <a:endParaRPr lang="de-DE" sz="1400" b="0" i="0" u="none" strike="noStrike" dirty="0">
                        <a:solidFill>
                          <a:schemeClr val="tx1"/>
                        </a:solidFill>
                        <a:effectLst/>
                        <a:latin typeface="Calibri"/>
                      </a:endParaRPr>
                    </a:p>
                  </a:txBody>
                  <a:tcPr marL="9525" marR="9525" marT="9527" marB="0" anchor="b"/>
                </a:tc>
                <a:tc>
                  <a:txBody>
                    <a:bodyPr/>
                    <a:lstStyle/>
                    <a:p>
                      <a:pPr algn="r" fontAlgn="b"/>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534182777"/>
                  </a:ext>
                </a:extLst>
              </a:tr>
              <a:tr h="252000">
                <a:tc>
                  <a:txBody>
                    <a:bodyPr/>
                    <a:lstStyle/>
                    <a:p>
                      <a:pPr algn="l" fontAlgn="b"/>
                      <a:r>
                        <a:rPr lang="de-DE" sz="1400" b="1" u="none" strike="noStrike" dirty="0">
                          <a:solidFill>
                            <a:srgbClr val="000000"/>
                          </a:solidFill>
                          <a:effectLst/>
                        </a:rPr>
                        <a:t>Faustball</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20</a:t>
                      </a:r>
                    </a:p>
                  </a:txBody>
                  <a:tcPr marL="9525" marR="9525" marT="9527" marB="0" anchor="b"/>
                </a:tc>
                <a:tc>
                  <a:txBody>
                    <a:bodyPr/>
                    <a:lstStyle/>
                    <a:p>
                      <a:pPr algn="r"/>
                      <a:r>
                        <a:rPr lang="de-DE" sz="1400" b="1" dirty="0">
                          <a:solidFill>
                            <a:schemeClr val="tx1"/>
                          </a:solidFill>
                        </a:rPr>
                        <a:t>21</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kern="1200" dirty="0">
                          <a:solidFill>
                            <a:srgbClr val="FF0000"/>
                          </a:solidFill>
                          <a:latin typeface="+mn-lt"/>
                          <a:ea typeface="+mn-ea"/>
                          <a:cs typeface="+mn-cs"/>
                        </a:rPr>
                        <a:t>-4,76%</a:t>
                      </a:r>
                    </a:p>
                  </a:txBody>
                  <a:tcPr marL="9525" marR="9525" marT="9527" marB="0" anchor="b"/>
                </a:tc>
                <a:tc>
                  <a:txBody>
                    <a:bodyPr/>
                    <a:lstStyle/>
                    <a:p>
                      <a:pPr algn="r"/>
                      <a:r>
                        <a:rPr lang="de-DE" sz="1400" dirty="0">
                          <a:solidFill>
                            <a:schemeClr val="tx1"/>
                          </a:solidFill>
                        </a:rPr>
                        <a:t>21</a:t>
                      </a:r>
                    </a:p>
                  </a:txBody>
                  <a:tcPr marL="9525" marR="9525" marT="9527" marB="0" anchor="b"/>
                </a:tc>
                <a:tc>
                  <a:txBody>
                    <a:bodyPr/>
                    <a:lstStyle/>
                    <a:p>
                      <a:pPr algn="r" fontAlgn="b"/>
                      <a:r>
                        <a:rPr lang="de-DE" sz="1400" b="0" u="none" strike="noStrike" dirty="0">
                          <a:solidFill>
                            <a:schemeClr val="tx1"/>
                          </a:solidFill>
                          <a:effectLst/>
                        </a:rPr>
                        <a:t>20</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22</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2"/>
                  </a:ext>
                </a:extLst>
              </a:tr>
              <a:tr h="252000">
                <a:tc>
                  <a:txBody>
                    <a:bodyPr/>
                    <a:lstStyle/>
                    <a:p>
                      <a:pPr algn="l" fontAlgn="b"/>
                      <a:r>
                        <a:rPr lang="de-DE" sz="1400" b="1" u="none" strike="noStrike" dirty="0">
                          <a:solidFill>
                            <a:srgbClr val="000000"/>
                          </a:solidFill>
                          <a:effectLst/>
                        </a:rPr>
                        <a:t>Rennmäuse/Flitzkids</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177</a:t>
                      </a:r>
                    </a:p>
                  </a:txBody>
                  <a:tcPr marL="9525" marR="9525" marT="9527" marB="0" anchor="b"/>
                </a:tc>
                <a:tc>
                  <a:txBody>
                    <a:bodyPr/>
                    <a:lstStyle/>
                    <a:p>
                      <a:pPr algn="r"/>
                      <a:r>
                        <a:rPr lang="de-DE" sz="1400" b="1" dirty="0">
                          <a:solidFill>
                            <a:schemeClr val="tx1"/>
                          </a:solidFill>
                        </a:rPr>
                        <a:t>156</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+13,46 %</a:t>
                      </a:r>
                    </a:p>
                  </a:txBody>
                  <a:tcPr marL="9525" marR="9525" marT="9527" marB="0" anchor="b"/>
                </a:tc>
                <a:tc>
                  <a:txBody>
                    <a:bodyPr/>
                    <a:lstStyle/>
                    <a:p>
                      <a:pPr algn="r"/>
                      <a:r>
                        <a:rPr lang="de-DE" sz="1400" dirty="0">
                          <a:solidFill>
                            <a:schemeClr val="tx1"/>
                          </a:solidFill>
                        </a:rPr>
                        <a:t>109</a:t>
                      </a:r>
                    </a:p>
                  </a:txBody>
                  <a:tcPr marL="9525" marR="9525" marT="9527" marB="0" anchor="b"/>
                </a:tc>
                <a:tc>
                  <a:txBody>
                    <a:bodyPr/>
                    <a:lstStyle/>
                    <a:p>
                      <a:pPr algn="r" fontAlgn="b"/>
                      <a:r>
                        <a:rPr lang="de-DE" sz="1400" b="0" u="none" strike="noStrike" dirty="0">
                          <a:solidFill>
                            <a:schemeClr val="tx1"/>
                          </a:solidFill>
                          <a:effectLst/>
                        </a:rPr>
                        <a:t>94</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93</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3"/>
                  </a:ext>
                </a:extLst>
              </a:tr>
              <a:tr h="252000">
                <a:tc>
                  <a:txBody>
                    <a:bodyPr/>
                    <a:lstStyle/>
                    <a:p>
                      <a:pPr algn="l" fontAlgn="b"/>
                      <a:r>
                        <a:rPr lang="de-DE" sz="1400" b="1" u="none" strike="noStrike" dirty="0">
                          <a:solidFill>
                            <a:srgbClr val="000000"/>
                          </a:solidFill>
                          <a:effectLst/>
                        </a:rPr>
                        <a:t>Volleyball</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54</a:t>
                      </a:r>
                    </a:p>
                  </a:txBody>
                  <a:tcPr marL="9525" marR="9525" marT="9527" marB="0" anchor="b"/>
                </a:tc>
                <a:tc>
                  <a:txBody>
                    <a:bodyPr/>
                    <a:lstStyle/>
                    <a:p>
                      <a:pPr algn="r"/>
                      <a:r>
                        <a:rPr lang="de-DE" sz="1400" b="1" dirty="0">
                          <a:solidFill>
                            <a:schemeClr val="tx1"/>
                          </a:solidFill>
                        </a:rPr>
                        <a:t>50</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+8,00%</a:t>
                      </a:r>
                    </a:p>
                  </a:txBody>
                  <a:tcPr marL="9525" marR="9525" marT="9527" marB="0" anchor="b"/>
                </a:tc>
                <a:tc>
                  <a:txBody>
                    <a:bodyPr/>
                    <a:lstStyle/>
                    <a:p>
                      <a:pPr algn="r"/>
                      <a:r>
                        <a:rPr lang="de-DE" sz="1400" dirty="0">
                          <a:solidFill>
                            <a:schemeClr val="tx1"/>
                          </a:solidFill>
                        </a:rPr>
                        <a:t>43</a:t>
                      </a:r>
                    </a:p>
                  </a:txBody>
                  <a:tcPr marL="9525" marR="9525" marT="9527" marB="0" anchor="b"/>
                </a:tc>
                <a:tc>
                  <a:txBody>
                    <a:bodyPr/>
                    <a:lstStyle/>
                    <a:p>
                      <a:pPr algn="r" fontAlgn="b"/>
                      <a:r>
                        <a:rPr lang="de-DE" sz="1400" b="0" u="none" strike="noStrike" dirty="0">
                          <a:solidFill>
                            <a:schemeClr val="tx1"/>
                          </a:solidFill>
                          <a:effectLst/>
                        </a:rPr>
                        <a:t>41</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44</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4"/>
                  </a:ext>
                </a:extLst>
              </a:tr>
              <a:tr h="252000">
                <a:tc>
                  <a:txBody>
                    <a:bodyPr/>
                    <a:lstStyle/>
                    <a:p>
                      <a:pPr algn="l" fontAlgn="b"/>
                      <a:r>
                        <a:rPr lang="de-DE" sz="1400" b="1" u="none" strike="noStrike" dirty="0">
                          <a:solidFill>
                            <a:srgbClr val="000000"/>
                          </a:solidFill>
                          <a:effectLst/>
                        </a:rPr>
                        <a:t>American Football</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102</a:t>
                      </a:r>
                    </a:p>
                  </a:txBody>
                  <a:tcPr marL="9525" marR="9525" marT="9527" marB="0" anchor="b"/>
                </a:tc>
                <a:tc>
                  <a:txBody>
                    <a:bodyPr/>
                    <a:lstStyle/>
                    <a:p>
                      <a:pPr algn="r"/>
                      <a:r>
                        <a:rPr lang="de-DE" sz="1400" b="1" dirty="0">
                          <a:solidFill>
                            <a:schemeClr val="tx1"/>
                          </a:solidFill>
                        </a:rPr>
                        <a:t>97</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+5,2%</a:t>
                      </a:r>
                    </a:p>
                  </a:txBody>
                  <a:tcPr marL="9525" marR="9525" marT="9527" marB="0" anchor="b"/>
                </a:tc>
                <a:tc>
                  <a:txBody>
                    <a:bodyPr/>
                    <a:lstStyle/>
                    <a:p>
                      <a:pPr algn="r"/>
                      <a:r>
                        <a:rPr lang="de-DE" sz="1400" dirty="0">
                          <a:solidFill>
                            <a:schemeClr val="tx1"/>
                          </a:solidFill>
                        </a:rPr>
                        <a:t>94</a:t>
                      </a:r>
                    </a:p>
                  </a:txBody>
                  <a:tcPr marL="9525" marR="9525" marT="9527" marB="0" anchor="b"/>
                </a:tc>
                <a:tc>
                  <a:txBody>
                    <a:bodyPr/>
                    <a:lstStyle/>
                    <a:p>
                      <a:pPr algn="r" fontAlgn="b"/>
                      <a:r>
                        <a:rPr lang="de-DE" sz="1400" b="0" u="none" strike="noStrike" dirty="0">
                          <a:solidFill>
                            <a:schemeClr val="tx1"/>
                          </a:solidFill>
                          <a:effectLst/>
                        </a:rPr>
                        <a:t>90</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85</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5"/>
                  </a:ext>
                </a:extLst>
              </a:tr>
              <a:tr h="252000">
                <a:tc>
                  <a:txBody>
                    <a:bodyPr/>
                    <a:lstStyle/>
                    <a:p>
                      <a:pPr algn="l" fontAlgn="b"/>
                      <a:r>
                        <a:rPr lang="de-DE" sz="1400" b="1" u="none" strike="noStrike">
                          <a:solidFill>
                            <a:srgbClr val="000000"/>
                          </a:solidFill>
                          <a:effectLst/>
                        </a:rPr>
                        <a:t>Cheerleader</a:t>
                      </a:r>
                      <a:endParaRPr lang="de-DE" sz="1400" b="1" i="0" u="none" strike="noStrike">
                        <a:solidFill>
                          <a:srgbClr val="000000"/>
                        </a:solidFill>
                        <a:effectLst/>
                        <a:latin typeface="Calibri"/>
                      </a:endParaRPr>
                    </a:p>
                  </a:txBody>
                  <a:tcPr marL="9525" marR="9525" marT="9527" marB="0" anchor="b"/>
                </a:tc>
                <a:tc>
                  <a:txBody>
                    <a:bodyPr/>
                    <a:lstStyle/>
                    <a:p>
                      <a:pPr algn="r"/>
                      <a:r>
                        <a:rPr lang="de-DE" sz="1400" b="1" dirty="0">
                          <a:solidFill>
                            <a:schemeClr val="tx1"/>
                          </a:solidFill>
                        </a:rPr>
                        <a:t>43</a:t>
                      </a:r>
                    </a:p>
                  </a:txBody>
                  <a:tcPr marL="9525" marR="9525" marT="9527" marB="0" anchor="b"/>
                </a:tc>
                <a:tc>
                  <a:txBody>
                    <a:bodyPr/>
                    <a:lstStyle/>
                    <a:p>
                      <a:pPr algn="r"/>
                      <a:r>
                        <a:rPr lang="de-DE" sz="1400" b="1" dirty="0">
                          <a:solidFill>
                            <a:schemeClr val="tx1"/>
                          </a:solidFill>
                        </a:rPr>
                        <a:t>26</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+65,38%</a:t>
                      </a:r>
                    </a:p>
                  </a:txBody>
                  <a:tcPr marL="9525" marR="9525" marT="9527" marB="0" anchor="b"/>
                </a:tc>
                <a:tc>
                  <a:txBody>
                    <a:bodyPr/>
                    <a:lstStyle/>
                    <a:p>
                      <a:pPr algn="r"/>
                      <a:r>
                        <a:rPr lang="de-DE" sz="1400" dirty="0">
                          <a:solidFill>
                            <a:schemeClr val="tx1"/>
                          </a:solidFill>
                        </a:rPr>
                        <a:t>19</a:t>
                      </a:r>
                    </a:p>
                  </a:txBody>
                  <a:tcPr marL="9525" marR="9525" marT="9527" marB="0" anchor="b"/>
                </a:tc>
                <a:tc>
                  <a:txBody>
                    <a:bodyPr/>
                    <a:lstStyle/>
                    <a:p>
                      <a:pPr algn="r" fontAlgn="b"/>
                      <a:r>
                        <a:rPr lang="de-DE" sz="1400" b="0" u="none" strike="noStrike" dirty="0">
                          <a:solidFill>
                            <a:schemeClr val="tx1"/>
                          </a:solidFill>
                          <a:effectLst/>
                        </a:rPr>
                        <a:t>13</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24</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6"/>
                  </a:ext>
                </a:extLst>
              </a:tr>
              <a:tr h="252000">
                <a:tc>
                  <a:txBody>
                    <a:bodyPr/>
                    <a:lstStyle/>
                    <a:p>
                      <a:pPr algn="l" fontAlgn="b"/>
                      <a:r>
                        <a:rPr lang="de-DE" sz="1400" b="1" u="none" strike="noStrike">
                          <a:solidFill>
                            <a:srgbClr val="000000"/>
                          </a:solidFill>
                          <a:effectLst/>
                        </a:rPr>
                        <a:t>Herzsport</a:t>
                      </a:r>
                      <a:endParaRPr lang="de-DE" sz="1400" b="1" i="0" u="none" strike="noStrike">
                        <a:solidFill>
                          <a:srgbClr val="000000"/>
                        </a:solidFill>
                        <a:effectLst/>
                        <a:latin typeface="Calibri"/>
                      </a:endParaRPr>
                    </a:p>
                  </a:txBody>
                  <a:tcPr marL="9525" marR="9525" marT="9527" marB="0" anchor="b"/>
                </a:tc>
                <a:tc>
                  <a:txBody>
                    <a:bodyPr/>
                    <a:lstStyle/>
                    <a:p>
                      <a:pPr algn="r"/>
                      <a:r>
                        <a:rPr lang="de-DE" sz="1400" b="1" dirty="0">
                          <a:solidFill>
                            <a:schemeClr val="tx1"/>
                          </a:solidFill>
                        </a:rPr>
                        <a:t>152</a:t>
                      </a:r>
                    </a:p>
                  </a:txBody>
                  <a:tcPr marL="9525" marR="9525" marT="9527" marB="0" anchor="b"/>
                </a:tc>
                <a:tc>
                  <a:txBody>
                    <a:bodyPr/>
                    <a:lstStyle/>
                    <a:p>
                      <a:pPr algn="r"/>
                      <a:r>
                        <a:rPr lang="de-DE" sz="1400" b="1" dirty="0">
                          <a:solidFill>
                            <a:schemeClr val="tx1"/>
                          </a:solidFill>
                        </a:rPr>
                        <a:t>145</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+4,83%</a:t>
                      </a:r>
                    </a:p>
                  </a:txBody>
                  <a:tcPr marL="9525" marR="9525" marT="9527" marB="0" anchor="b"/>
                </a:tc>
                <a:tc>
                  <a:txBody>
                    <a:bodyPr/>
                    <a:lstStyle/>
                    <a:p>
                      <a:pPr algn="r"/>
                      <a:r>
                        <a:rPr lang="de-DE" sz="1400" dirty="0">
                          <a:solidFill>
                            <a:schemeClr val="tx1"/>
                          </a:solidFill>
                        </a:rPr>
                        <a:t>140</a:t>
                      </a:r>
                    </a:p>
                  </a:txBody>
                  <a:tcPr marL="9525" marR="9525" marT="9527" marB="0" anchor="b"/>
                </a:tc>
                <a:tc>
                  <a:txBody>
                    <a:bodyPr/>
                    <a:lstStyle/>
                    <a:p>
                      <a:pPr algn="r" fontAlgn="b"/>
                      <a:r>
                        <a:rPr lang="de-DE" sz="1400" b="0" u="none" strike="noStrike" dirty="0">
                          <a:solidFill>
                            <a:schemeClr val="tx1"/>
                          </a:solidFill>
                          <a:effectLst/>
                        </a:rPr>
                        <a:t>136</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148</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7"/>
                  </a:ext>
                </a:extLst>
              </a:tr>
              <a:tr h="252000">
                <a:tc>
                  <a:txBody>
                    <a:bodyPr/>
                    <a:lstStyle/>
                    <a:p>
                      <a:pPr algn="l" fontAlgn="b"/>
                      <a:r>
                        <a:rPr lang="de-DE" sz="1400" b="1" u="none" strike="noStrike" dirty="0">
                          <a:solidFill>
                            <a:srgbClr val="000000"/>
                          </a:solidFill>
                          <a:effectLst/>
                        </a:rPr>
                        <a:t>Leichtathletik</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59</a:t>
                      </a:r>
                    </a:p>
                  </a:txBody>
                  <a:tcPr marL="9525" marR="9525" marT="9527" marB="0" anchor="b"/>
                </a:tc>
                <a:tc>
                  <a:txBody>
                    <a:bodyPr/>
                    <a:lstStyle/>
                    <a:p>
                      <a:pPr algn="r"/>
                      <a:r>
                        <a:rPr lang="de-DE" sz="1400" b="1" dirty="0">
                          <a:solidFill>
                            <a:schemeClr val="tx1"/>
                          </a:solidFill>
                        </a:rPr>
                        <a:t>61</a:t>
                      </a:r>
                    </a:p>
                  </a:txBody>
                  <a:tcPr marL="9525" marR="9525" marT="9527" marB="0" anchor="b"/>
                </a:tc>
                <a:tc>
                  <a:txBody>
                    <a:bodyPr/>
                    <a:lstStyle/>
                    <a:p>
                      <a:pPr algn="ctr"/>
                      <a:r>
                        <a:rPr lang="de-DE" sz="1400" b="1" dirty="0">
                          <a:solidFill>
                            <a:srgbClr val="FF0000"/>
                          </a:solidFill>
                        </a:rPr>
                        <a:t>-3,28%</a:t>
                      </a:r>
                    </a:p>
                  </a:txBody>
                  <a:tcPr marL="9525" marR="9525" marT="9527" marB="0" anchor="b"/>
                </a:tc>
                <a:tc>
                  <a:txBody>
                    <a:bodyPr/>
                    <a:lstStyle/>
                    <a:p>
                      <a:pPr algn="r"/>
                      <a:r>
                        <a:rPr lang="de-DE" sz="1400" dirty="0">
                          <a:solidFill>
                            <a:schemeClr val="tx1"/>
                          </a:solidFill>
                        </a:rPr>
                        <a:t>65</a:t>
                      </a:r>
                    </a:p>
                  </a:txBody>
                  <a:tcPr marL="9525" marR="9525" marT="9527" marB="0" anchor="b"/>
                </a:tc>
                <a:tc>
                  <a:txBody>
                    <a:bodyPr/>
                    <a:lstStyle/>
                    <a:p>
                      <a:pPr algn="r" fontAlgn="b"/>
                      <a:r>
                        <a:rPr lang="de-DE" sz="1400" b="0" u="none" strike="noStrike" dirty="0">
                          <a:solidFill>
                            <a:schemeClr val="tx1"/>
                          </a:solidFill>
                          <a:effectLst/>
                        </a:rPr>
                        <a:t>65</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71</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8"/>
                  </a:ext>
                </a:extLst>
              </a:tr>
              <a:tr h="252000">
                <a:tc>
                  <a:txBody>
                    <a:bodyPr/>
                    <a:lstStyle/>
                    <a:p>
                      <a:pPr algn="l" fontAlgn="b"/>
                      <a:r>
                        <a:rPr lang="de-DE" sz="1400" b="1" u="none" strike="noStrike" dirty="0">
                          <a:solidFill>
                            <a:srgbClr val="000000"/>
                          </a:solidFill>
                          <a:effectLst/>
                        </a:rPr>
                        <a:t>Walking</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55</a:t>
                      </a:r>
                    </a:p>
                  </a:txBody>
                  <a:tcPr marL="9525" marR="9525" marT="9527" marB="0" anchor="b"/>
                </a:tc>
                <a:tc>
                  <a:txBody>
                    <a:bodyPr/>
                    <a:lstStyle/>
                    <a:p>
                      <a:pPr algn="r"/>
                      <a:r>
                        <a:rPr lang="de-DE" sz="1400" b="1" dirty="0">
                          <a:solidFill>
                            <a:schemeClr val="tx1"/>
                          </a:solidFill>
                        </a:rPr>
                        <a:t>54</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+1,85%</a:t>
                      </a:r>
                    </a:p>
                  </a:txBody>
                  <a:tcPr marL="9525" marR="9525" marT="9527" marB="0" anchor="b"/>
                </a:tc>
                <a:tc>
                  <a:txBody>
                    <a:bodyPr/>
                    <a:lstStyle/>
                    <a:p>
                      <a:pPr algn="r"/>
                      <a:r>
                        <a:rPr lang="de-DE" sz="1400" dirty="0">
                          <a:solidFill>
                            <a:schemeClr val="tx1"/>
                          </a:solidFill>
                        </a:rPr>
                        <a:t>51</a:t>
                      </a:r>
                    </a:p>
                  </a:txBody>
                  <a:tcPr marL="9525" marR="9525" marT="9527" marB="0" anchor="b"/>
                </a:tc>
                <a:tc>
                  <a:txBody>
                    <a:bodyPr/>
                    <a:lstStyle/>
                    <a:p>
                      <a:pPr algn="r" fontAlgn="b"/>
                      <a:r>
                        <a:rPr lang="de-DE" sz="1400" b="0" u="none" strike="noStrike" dirty="0">
                          <a:solidFill>
                            <a:schemeClr val="tx1"/>
                          </a:solidFill>
                          <a:effectLst/>
                        </a:rPr>
                        <a:t>51</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48</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09"/>
                  </a:ext>
                </a:extLst>
              </a:tr>
              <a:tr h="252000">
                <a:tc>
                  <a:txBody>
                    <a:bodyPr/>
                    <a:lstStyle/>
                    <a:p>
                      <a:pPr algn="l" fontAlgn="b"/>
                      <a:r>
                        <a:rPr lang="de-DE" sz="1400" b="1" u="none" strike="noStrike">
                          <a:solidFill>
                            <a:srgbClr val="000000"/>
                          </a:solidFill>
                          <a:effectLst/>
                        </a:rPr>
                        <a:t>Handball</a:t>
                      </a:r>
                      <a:endParaRPr lang="de-DE" sz="1400" b="1" i="0" u="none" strike="noStrike">
                        <a:solidFill>
                          <a:srgbClr val="000000"/>
                        </a:solidFill>
                        <a:effectLst/>
                        <a:latin typeface="Calibri"/>
                      </a:endParaRPr>
                    </a:p>
                  </a:txBody>
                  <a:tcPr marL="9525" marR="9525" marT="9527" marB="0" anchor="b"/>
                </a:tc>
                <a:tc>
                  <a:txBody>
                    <a:bodyPr/>
                    <a:lstStyle/>
                    <a:p>
                      <a:pPr algn="r"/>
                      <a:r>
                        <a:rPr lang="de-DE" sz="1400" b="1" dirty="0">
                          <a:solidFill>
                            <a:schemeClr val="tx1"/>
                          </a:solidFill>
                        </a:rPr>
                        <a:t>28</a:t>
                      </a:r>
                    </a:p>
                  </a:txBody>
                  <a:tcPr marL="9525" marR="9525" marT="9527" marB="0" anchor="b"/>
                </a:tc>
                <a:tc>
                  <a:txBody>
                    <a:bodyPr/>
                    <a:lstStyle/>
                    <a:p>
                      <a:pPr algn="r"/>
                      <a:r>
                        <a:rPr lang="de-DE" sz="1400" b="1" dirty="0">
                          <a:solidFill>
                            <a:schemeClr val="tx1"/>
                          </a:solidFill>
                        </a:rPr>
                        <a:t>46</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FF0000"/>
                          </a:solidFill>
                        </a:rPr>
                        <a:t>-39,13%</a:t>
                      </a:r>
                    </a:p>
                  </a:txBody>
                  <a:tcPr marL="9525" marR="9525" marT="9527" marB="0" anchor="b"/>
                </a:tc>
                <a:tc>
                  <a:txBody>
                    <a:bodyPr/>
                    <a:lstStyle/>
                    <a:p>
                      <a:pPr algn="r"/>
                      <a:r>
                        <a:rPr lang="de-DE" sz="1400" dirty="0">
                          <a:solidFill>
                            <a:schemeClr val="tx1"/>
                          </a:solidFill>
                        </a:rPr>
                        <a:t>59</a:t>
                      </a:r>
                    </a:p>
                  </a:txBody>
                  <a:tcPr marL="9525" marR="9525" marT="9527" marB="0" anchor="b"/>
                </a:tc>
                <a:tc>
                  <a:txBody>
                    <a:bodyPr/>
                    <a:lstStyle/>
                    <a:p>
                      <a:pPr algn="r" fontAlgn="b"/>
                      <a:r>
                        <a:rPr lang="de-DE" sz="1400" b="0" u="none" strike="noStrike" dirty="0">
                          <a:solidFill>
                            <a:schemeClr val="tx1"/>
                          </a:solidFill>
                          <a:effectLst/>
                        </a:rPr>
                        <a:t>59</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73</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10"/>
                  </a:ext>
                </a:extLst>
              </a:tr>
              <a:tr h="252000">
                <a:tc>
                  <a:txBody>
                    <a:bodyPr/>
                    <a:lstStyle/>
                    <a:p>
                      <a:pPr algn="l" fontAlgn="b"/>
                      <a:r>
                        <a:rPr lang="de-DE" sz="1400" b="1" u="none" strike="noStrike">
                          <a:solidFill>
                            <a:srgbClr val="000000"/>
                          </a:solidFill>
                          <a:effectLst/>
                        </a:rPr>
                        <a:t>Taekwondo</a:t>
                      </a:r>
                      <a:endParaRPr lang="de-DE" sz="1400" b="1" i="0" u="none" strike="noStrike">
                        <a:solidFill>
                          <a:srgbClr val="000000"/>
                        </a:solidFill>
                        <a:effectLst/>
                        <a:latin typeface="Calibri"/>
                      </a:endParaRPr>
                    </a:p>
                  </a:txBody>
                  <a:tcPr marL="9525" marR="9525" marT="9527" marB="0" anchor="b"/>
                </a:tc>
                <a:tc>
                  <a:txBody>
                    <a:bodyPr/>
                    <a:lstStyle/>
                    <a:p>
                      <a:pPr algn="r"/>
                      <a:r>
                        <a:rPr lang="de-DE" sz="1400" b="1" dirty="0">
                          <a:solidFill>
                            <a:schemeClr val="tx1"/>
                          </a:solidFill>
                        </a:rPr>
                        <a:t>88</a:t>
                      </a:r>
                    </a:p>
                  </a:txBody>
                  <a:tcPr marL="9525" marR="9525" marT="9527" marB="0" anchor="b"/>
                </a:tc>
                <a:tc>
                  <a:txBody>
                    <a:bodyPr/>
                    <a:lstStyle/>
                    <a:p>
                      <a:pPr algn="r"/>
                      <a:r>
                        <a:rPr lang="de-DE" sz="1400" b="1" dirty="0">
                          <a:solidFill>
                            <a:schemeClr val="tx1"/>
                          </a:solidFill>
                        </a:rPr>
                        <a:t>70</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+25,71%</a:t>
                      </a:r>
                    </a:p>
                  </a:txBody>
                  <a:tcPr marL="9525" marR="9525" marT="9527" marB="0" anchor="b"/>
                </a:tc>
                <a:tc>
                  <a:txBody>
                    <a:bodyPr/>
                    <a:lstStyle/>
                    <a:p>
                      <a:pPr algn="r"/>
                      <a:r>
                        <a:rPr lang="de-DE" sz="1400" dirty="0">
                          <a:solidFill>
                            <a:schemeClr val="tx1"/>
                          </a:solidFill>
                        </a:rPr>
                        <a:t>48</a:t>
                      </a:r>
                    </a:p>
                  </a:txBody>
                  <a:tcPr marL="9525" marR="9525" marT="9527" marB="0" anchor="b"/>
                </a:tc>
                <a:tc>
                  <a:txBody>
                    <a:bodyPr/>
                    <a:lstStyle/>
                    <a:p>
                      <a:pPr algn="r" fontAlgn="b"/>
                      <a:r>
                        <a:rPr lang="de-DE" sz="1400" b="0" u="none" strike="noStrike" dirty="0">
                          <a:solidFill>
                            <a:schemeClr val="tx1"/>
                          </a:solidFill>
                          <a:effectLst/>
                        </a:rPr>
                        <a:t>47</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46</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11"/>
                  </a:ext>
                </a:extLst>
              </a:tr>
              <a:tr h="252000">
                <a:tc>
                  <a:txBody>
                    <a:bodyPr/>
                    <a:lstStyle/>
                    <a:p>
                      <a:pPr algn="l" fontAlgn="b"/>
                      <a:r>
                        <a:rPr lang="de-DE" sz="1400" b="1" u="none" strike="noStrike" dirty="0">
                          <a:solidFill>
                            <a:srgbClr val="000000"/>
                          </a:solidFill>
                          <a:effectLst/>
                        </a:rPr>
                        <a:t>Badminton</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27</a:t>
                      </a:r>
                    </a:p>
                  </a:txBody>
                  <a:tcPr marL="9525" marR="9525" marT="9527" marB="0" anchor="b"/>
                </a:tc>
                <a:tc>
                  <a:txBody>
                    <a:bodyPr/>
                    <a:lstStyle/>
                    <a:p>
                      <a:pPr algn="r"/>
                      <a:r>
                        <a:rPr lang="de-DE" sz="1400" b="1" dirty="0">
                          <a:solidFill>
                            <a:schemeClr val="tx1"/>
                          </a:solidFill>
                        </a:rPr>
                        <a:t>12</a:t>
                      </a:r>
                    </a:p>
                  </a:txBody>
                  <a:tcPr marL="9525" marR="9525" marT="9527" marB="0" anchor="b"/>
                </a:tc>
                <a:tc>
                  <a:txBody>
                    <a:bodyPr/>
                    <a:lstStyle/>
                    <a:p>
                      <a:pPr algn="ctr"/>
                      <a:r>
                        <a:rPr lang="de-DE" sz="1400" b="1" kern="1200" dirty="0">
                          <a:solidFill>
                            <a:srgbClr val="00B050"/>
                          </a:solidFill>
                          <a:latin typeface="+mn-lt"/>
                          <a:ea typeface="+mn-ea"/>
                          <a:cs typeface="+mn-cs"/>
                        </a:rPr>
                        <a:t>+125,0%</a:t>
                      </a:r>
                    </a:p>
                  </a:txBody>
                  <a:tcPr marL="9525" marR="9525" marT="9527" marB="0" anchor="b"/>
                </a:tc>
                <a:tc>
                  <a:txBody>
                    <a:bodyPr/>
                    <a:lstStyle/>
                    <a:p>
                      <a:pPr algn="r"/>
                      <a:endParaRPr lang="de-DE" sz="1400" dirty="0">
                        <a:solidFill>
                          <a:schemeClr val="tx1"/>
                        </a:solidFill>
                      </a:endParaRPr>
                    </a:p>
                  </a:txBody>
                  <a:tcPr marL="9525" marR="9525" marT="9527" marB="0" anchor="b"/>
                </a:tc>
                <a:tc>
                  <a:txBody>
                    <a:bodyPr/>
                    <a:lstStyle/>
                    <a:p>
                      <a:pPr algn="r" fontAlgn="b"/>
                      <a:endParaRPr lang="de-DE" sz="1400" b="0" i="0" u="none" strike="noStrike" dirty="0">
                        <a:solidFill>
                          <a:schemeClr val="tx1"/>
                        </a:solidFill>
                        <a:effectLst/>
                        <a:latin typeface="Calibri"/>
                      </a:endParaRPr>
                    </a:p>
                  </a:txBody>
                  <a:tcPr marL="9525" marR="9525" marT="9527" marB="0" anchor="b"/>
                </a:tc>
                <a:tc>
                  <a:txBody>
                    <a:bodyPr/>
                    <a:lstStyle/>
                    <a:p>
                      <a:pPr algn="r" fontAlgn="b"/>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620404379"/>
                  </a:ext>
                </a:extLst>
              </a:tr>
              <a:tr h="252000">
                <a:tc>
                  <a:txBody>
                    <a:bodyPr/>
                    <a:lstStyle/>
                    <a:p>
                      <a:pPr algn="l" fontAlgn="b"/>
                      <a:r>
                        <a:rPr lang="de-DE" sz="1400" b="1" u="none" strike="noStrike" dirty="0">
                          <a:solidFill>
                            <a:srgbClr val="000000"/>
                          </a:solidFill>
                          <a:effectLst/>
                        </a:rPr>
                        <a:t>Turnen</a:t>
                      </a:r>
                      <a:endParaRPr lang="de-DE" sz="1400" b="1" i="0" u="none" strike="noStrike" dirty="0">
                        <a:solidFill>
                          <a:srgbClr val="000000"/>
                        </a:solidFill>
                        <a:effectLst/>
                        <a:latin typeface="Calibri"/>
                      </a:endParaRPr>
                    </a:p>
                  </a:txBody>
                  <a:tcPr marL="9525" marR="9525" marT="9527" marB="0" anchor="b"/>
                </a:tc>
                <a:tc>
                  <a:txBody>
                    <a:bodyPr/>
                    <a:lstStyle/>
                    <a:p>
                      <a:pPr algn="r"/>
                      <a:r>
                        <a:rPr lang="de-DE" sz="1400" b="1" dirty="0">
                          <a:solidFill>
                            <a:schemeClr val="tx1"/>
                          </a:solidFill>
                        </a:rPr>
                        <a:t>102</a:t>
                      </a:r>
                    </a:p>
                  </a:txBody>
                  <a:tcPr marL="9525" marR="9525" marT="9527" marB="0" anchor="b"/>
                </a:tc>
                <a:tc>
                  <a:txBody>
                    <a:bodyPr/>
                    <a:lstStyle/>
                    <a:p>
                      <a:pPr algn="r"/>
                      <a:r>
                        <a:rPr lang="de-DE" sz="1400" b="1" dirty="0">
                          <a:solidFill>
                            <a:schemeClr val="tx1"/>
                          </a:solidFill>
                        </a:rPr>
                        <a:t>110</a:t>
                      </a:r>
                    </a:p>
                  </a:txBody>
                  <a:tcPr marL="9525" marR="9525" marT="9527"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FF0000"/>
                          </a:solidFill>
                        </a:rPr>
                        <a:t>-7,27%</a:t>
                      </a:r>
                    </a:p>
                  </a:txBody>
                  <a:tcPr marL="9525" marR="9525" marT="9527" marB="0" anchor="b"/>
                </a:tc>
                <a:tc>
                  <a:txBody>
                    <a:bodyPr/>
                    <a:lstStyle/>
                    <a:p>
                      <a:pPr algn="r"/>
                      <a:r>
                        <a:rPr lang="de-DE" sz="1400" dirty="0">
                          <a:solidFill>
                            <a:schemeClr val="tx1"/>
                          </a:solidFill>
                        </a:rPr>
                        <a:t>122</a:t>
                      </a:r>
                    </a:p>
                  </a:txBody>
                  <a:tcPr marL="9525" marR="9525" marT="9527" marB="0" anchor="b"/>
                </a:tc>
                <a:tc>
                  <a:txBody>
                    <a:bodyPr/>
                    <a:lstStyle/>
                    <a:p>
                      <a:pPr algn="r" fontAlgn="b"/>
                      <a:r>
                        <a:rPr lang="de-DE" sz="1400" b="0" u="none" strike="noStrike" dirty="0">
                          <a:solidFill>
                            <a:schemeClr val="tx1"/>
                          </a:solidFill>
                          <a:effectLst/>
                        </a:rPr>
                        <a:t>123</a:t>
                      </a:r>
                      <a:endParaRPr lang="de-DE" sz="1400" b="0" i="0" u="none" strike="noStrike" dirty="0">
                        <a:solidFill>
                          <a:schemeClr val="tx1"/>
                        </a:solidFill>
                        <a:effectLst/>
                        <a:latin typeface="Calibri"/>
                      </a:endParaRPr>
                    </a:p>
                  </a:txBody>
                  <a:tcPr marL="9525" marR="9525" marT="9527" marB="0" anchor="b"/>
                </a:tc>
                <a:tc>
                  <a:txBody>
                    <a:bodyPr/>
                    <a:lstStyle/>
                    <a:p>
                      <a:pPr algn="r" fontAlgn="b"/>
                      <a:r>
                        <a:rPr lang="de-DE" sz="1400" b="0" u="none" strike="noStrike" dirty="0">
                          <a:solidFill>
                            <a:schemeClr val="tx1"/>
                          </a:solidFill>
                          <a:effectLst/>
                        </a:rPr>
                        <a:t>155</a:t>
                      </a:r>
                      <a:endParaRPr lang="de-DE" sz="1400" b="0" i="0" u="none" strike="noStrike" dirty="0">
                        <a:solidFill>
                          <a:schemeClr val="tx1"/>
                        </a:solidFill>
                        <a:effectLst/>
                        <a:latin typeface="Calibri"/>
                      </a:endParaRPr>
                    </a:p>
                  </a:txBody>
                  <a:tcPr marL="9525" marR="9525" marT="9527" marB="0" anchor="b"/>
                </a:tc>
                <a:extLst>
                  <a:ext uri="{0D108BD9-81ED-4DB2-BD59-A6C34878D82A}">
                    <a16:rowId xmlns:a16="http://schemas.microsoft.com/office/drawing/2014/main" val="10012"/>
                  </a:ext>
                </a:extLst>
              </a:tr>
              <a:tr h="252000">
                <a:tc>
                  <a:txBody>
                    <a:bodyPr/>
                    <a:lstStyle/>
                    <a:p>
                      <a:pPr algn="l" fontAlgn="b"/>
                      <a:r>
                        <a:rPr lang="de-DE" sz="1400" b="1" u="none" strike="noStrike" dirty="0">
                          <a:solidFill>
                            <a:schemeClr val="bg1"/>
                          </a:solidFill>
                          <a:effectLst/>
                        </a:rPr>
                        <a:t>Gesamt-Mitglieder</a:t>
                      </a:r>
                      <a:endParaRPr lang="de-DE" sz="1400" b="1" i="0" u="none" strike="noStrike" dirty="0">
                        <a:solidFill>
                          <a:schemeClr val="bg1"/>
                        </a:solidFill>
                        <a:effectLst/>
                        <a:latin typeface="Calibri"/>
                      </a:endParaRPr>
                    </a:p>
                  </a:txBody>
                  <a:tcPr marL="9525" marR="9525" marT="9527" marB="0" anchor="b">
                    <a:solidFill>
                      <a:schemeClr val="tx1"/>
                    </a:solidFill>
                  </a:tcPr>
                </a:tc>
                <a:tc>
                  <a:txBody>
                    <a:bodyPr/>
                    <a:lstStyle/>
                    <a:p>
                      <a:pPr algn="r"/>
                      <a:r>
                        <a:rPr lang="de-DE" sz="1400" b="1" dirty="0">
                          <a:solidFill>
                            <a:srgbClr val="00B050"/>
                          </a:solidFill>
                        </a:rPr>
                        <a:t>1262</a:t>
                      </a:r>
                    </a:p>
                  </a:txBody>
                  <a:tcPr marL="9525" marR="9525" marT="9527" marB="0" anchor="b">
                    <a:solidFill>
                      <a:schemeClr val="tx1"/>
                    </a:solidFill>
                  </a:tcPr>
                </a:tc>
                <a:tc>
                  <a:txBody>
                    <a:bodyPr/>
                    <a:lstStyle/>
                    <a:p>
                      <a:pPr algn="r"/>
                      <a:r>
                        <a:rPr lang="de-DE" sz="1400" b="1" dirty="0">
                          <a:solidFill>
                            <a:srgbClr val="00B050"/>
                          </a:solidFill>
                        </a:rPr>
                        <a:t>1145</a:t>
                      </a:r>
                    </a:p>
                  </a:txBody>
                  <a:tcPr marL="9525" marR="9525" marT="9527" marB="0" anchor="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00B050"/>
                          </a:solidFill>
                        </a:rPr>
                        <a:t>+10,22%</a:t>
                      </a:r>
                    </a:p>
                  </a:txBody>
                  <a:tcPr marL="9525" marR="9525" marT="9527" marB="0" anchor="b">
                    <a:solidFill>
                      <a:schemeClr val="tx1"/>
                    </a:solidFill>
                  </a:tcPr>
                </a:tc>
                <a:tc>
                  <a:txBody>
                    <a:bodyPr/>
                    <a:lstStyle/>
                    <a:p>
                      <a:pPr algn="r"/>
                      <a:r>
                        <a:rPr lang="de-DE" sz="1400" b="1" dirty="0">
                          <a:solidFill>
                            <a:schemeClr val="bg1"/>
                          </a:solidFill>
                        </a:rPr>
                        <a:t>893</a:t>
                      </a:r>
                    </a:p>
                  </a:txBody>
                  <a:tcPr marL="9525" marR="9525" marT="9527" marB="0" anchor="b">
                    <a:solidFill>
                      <a:schemeClr val="tx1"/>
                    </a:solidFill>
                  </a:tcPr>
                </a:tc>
                <a:tc>
                  <a:txBody>
                    <a:bodyPr/>
                    <a:lstStyle/>
                    <a:p>
                      <a:pPr algn="r" fontAlgn="b"/>
                      <a:r>
                        <a:rPr lang="de-DE" sz="1400" b="1" u="none" strike="noStrike" dirty="0">
                          <a:solidFill>
                            <a:schemeClr val="bg1"/>
                          </a:solidFill>
                          <a:effectLst/>
                        </a:rPr>
                        <a:t>813</a:t>
                      </a:r>
                      <a:endParaRPr lang="de-DE" sz="1400" b="1" i="0" u="none" strike="noStrike" dirty="0">
                        <a:solidFill>
                          <a:schemeClr val="bg1"/>
                        </a:solidFill>
                        <a:effectLst/>
                        <a:latin typeface="Calibri"/>
                      </a:endParaRPr>
                    </a:p>
                  </a:txBody>
                  <a:tcPr marL="9525" marR="9525" marT="9527" marB="0" anchor="b">
                    <a:solidFill>
                      <a:schemeClr val="tx1"/>
                    </a:solidFill>
                  </a:tcPr>
                </a:tc>
                <a:tc>
                  <a:txBody>
                    <a:bodyPr/>
                    <a:lstStyle/>
                    <a:p>
                      <a:pPr algn="r" fontAlgn="b"/>
                      <a:r>
                        <a:rPr lang="de-DE" sz="1400" b="1" u="none" strike="noStrike" dirty="0">
                          <a:solidFill>
                            <a:schemeClr val="bg1"/>
                          </a:solidFill>
                          <a:effectLst/>
                        </a:rPr>
                        <a:t>866</a:t>
                      </a:r>
                      <a:endParaRPr lang="de-DE" sz="1400" b="1" i="0" u="none" strike="noStrike" dirty="0">
                        <a:solidFill>
                          <a:schemeClr val="bg1"/>
                        </a:solidFill>
                        <a:effectLst/>
                        <a:latin typeface="Calibri"/>
                      </a:endParaRPr>
                    </a:p>
                  </a:txBody>
                  <a:tcPr marL="9525" marR="9525" marT="9527" marB="0" anchor="b">
                    <a:solidFill>
                      <a:schemeClr val="tx1"/>
                    </a:solidFill>
                  </a:tcPr>
                </a:tc>
                <a:extLst>
                  <a:ext uri="{0D108BD9-81ED-4DB2-BD59-A6C34878D82A}">
                    <a16:rowId xmlns:a16="http://schemas.microsoft.com/office/drawing/2014/main" val="10013"/>
                  </a:ext>
                </a:extLst>
              </a:tr>
            </a:tbl>
          </a:graphicData>
        </a:graphic>
      </p:graphicFrame>
      <p:sp>
        <p:nvSpPr>
          <p:cNvPr id="2" name="Textfeld 1">
            <a:extLst>
              <a:ext uri="{FF2B5EF4-FFF2-40B4-BE49-F238E27FC236}">
                <a16:creationId xmlns:a16="http://schemas.microsoft.com/office/drawing/2014/main" id="{D96F44E7-B8EF-AB51-755D-9F0F1855D2C0}"/>
              </a:ext>
            </a:extLst>
          </p:cNvPr>
          <p:cNvSpPr txBox="1"/>
          <p:nvPr/>
        </p:nvSpPr>
        <p:spPr>
          <a:xfrm>
            <a:off x="929878" y="5293079"/>
            <a:ext cx="6462263" cy="1292662"/>
          </a:xfrm>
          <a:prstGeom prst="rect">
            <a:avLst/>
          </a:prstGeom>
          <a:solidFill>
            <a:schemeClr val="bg1"/>
          </a:solidFill>
        </p:spPr>
        <p:txBody>
          <a:bodyPr wrap="square" rtlCol="0">
            <a:spAutoFit/>
          </a:bodyPr>
          <a:lstStyle/>
          <a:p>
            <a:r>
              <a:rPr lang="de-DE" sz="1200" dirty="0"/>
              <a:t>    </a:t>
            </a:r>
            <a:r>
              <a:rPr lang="de-DE" sz="1100" dirty="0"/>
              <a:t>Abteilungen verzeichnen konstanten Zuwachs </a:t>
            </a:r>
          </a:p>
          <a:p>
            <a:r>
              <a:rPr lang="de-DE" sz="1100" dirty="0"/>
              <a:t>	</a:t>
            </a:r>
            <a:r>
              <a:rPr lang="de-DE" sz="1100" dirty="0">
                <a:sym typeface="Wingdings" panose="05000000000000000000" pitchFamily="2" charset="2"/>
              </a:rPr>
              <a:t> Qualifizierte und gute Trainingsangebote durch geschultes Personal</a:t>
            </a:r>
            <a:endParaRPr lang="de-DE" sz="1100" dirty="0"/>
          </a:p>
          <a:p>
            <a:r>
              <a:rPr lang="de-DE" sz="1100" dirty="0"/>
              <a:t>    </a:t>
            </a:r>
          </a:p>
          <a:p>
            <a:r>
              <a:rPr lang="de-DE" sz="1100" dirty="0"/>
              <a:t>    Aufgabe zur Attraktivierung im Bereich Leichtathletik, Turnen</a:t>
            </a:r>
          </a:p>
          <a:p>
            <a:endParaRPr lang="de-DE" sz="1100" dirty="0"/>
          </a:p>
          <a:p>
            <a:r>
              <a:rPr lang="de-DE" sz="1100" dirty="0"/>
              <a:t>    Verbesserung der Rahmenbedingungen (Sportgelände) und Erhöhung der     </a:t>
            </a:r>
          </a:p>
          <a:p>
            <a:r>
              <a:rPr lang="de-DE" sz="1100" dirty="0"/>
              <a:t>    Kapazitäten (Sportgelände und Hallen)</a:t>
            </a:r>
          </a:p>
        </p:txBody>
      </p:sp>
      <p:sp>
        <p:nvSpPr>
          <p:cNvPr id="4" name="Datumsplatzhalter 3">
            <a:extLst>
              <a:ext uri="{FF2B5EF4-FFF2-40B4-BE49-F238E27FC236}">
                <a16:creationId xmlns:a16="http://schemas.microsoft.com/office/drawing/2014/main" id="{810B222C-A0B1-4B9A-A034-8DF9D79EDF79}"/>
              </a:ext>
            </a:extLst>
          </p:cNvPr>
          <p:cNvSpPr>
            <a:spLocks noGrp="1"/>
          </p:cNvSpPr>
          <p:nvPr>
            <p:ph type="dt" sz="half" idx="10"/>
          </p:nvPr>
        </p:nvSpPr>
        <p:spPr/>
        <p:txBody>
          <a:bodyPr/>
          <a:lstStyle/>
          <a:p>
            <a:pPr>
              <a:defRPr/>
            </a:pPr>
            <a:r>
              <a:rPr lang="de-DE"/>
              <a:t>25.11.2022</a:t>
            </a:r>
            <a:endParaRPr lang="de-DE" dirty="0"/>
          </a:p>
        </p:txBody>
      </p:sp>
      <p:sp>
        <p:nvSpPr>
          <p:cNvPr id="5" name="Fußzeilenplatzhalter 4">
            <a:extLst>
              <a:ext uri="{FF2B5EF4-FFF2-40B4-BE49-F238E27FC236}">
                <a16:creationId xmlns:a16="http://schemas.microsoft.com/office/drawing/2014/main" id="{BBDF897E-9138-4A25-877F-8866F8CCB17D}"/>
              </a:ext>
            </a:extLst>
          </p:cNvPr>
          <p:cNvSpPr>
            <a:spLocks noGrp="1"/>
          </p:cNvSpPr>
          <p:nvPr>
            <p:ph type="ftr" sz="quarter" idx="11"/>
          </p:nvPr>
        </p:nvSpPr>
        <p:spPr/>
        <p:txBody>
          <a:bodyPr/>
          <a:lstStyle/>
          <a:p>
            <a:pPr>
              <a:defRPr/>
            </a:pPr>
            <a:r>
              <a:rPr lang="de-DE" dirty="0"/>
              <a:t>Kassenbericht 2021/2022 - Peter Dippold</a:t>
            </a:r>
          </a:p>
        </p:txBody>
      </p:sp>
      <p:sp>
        <p:nvSpPr>
          <p:cNvPr id="6" name="Foliennummernplatzhalter 5">
            <a:extLst>
              <a:ext uri="{FF2B5EF4-FFF2-40B4-BE49-F238E27FC236}">
                <a16:creationId xmlns:a16="http://schemas.microsoft.com/office/drawing/2014/main" id="{F4338227-3369-4D47-98CA-94E0C603C880}"/>
              </a:ext>
            </a:extLst>
          </p:cNvPr>
          <p:cNvSpPr>
            <a:spLocks noGrp="1"/>
          </p:cNvSpPr>
          <p:nvPr>
            <p:ph type="sldNum" sz="quarter" idx="12"/>
          </p:nvPr>
        </p:nvSpPr>
        <p:spPr/>
        <p:txBody>
          <a:bodyPr/>
          <a:lstStyle/>
          <a:p>
            <a:pPr>
              <a:defRPr/>
            </a:pPr>
            <a:fld id="{4A9DEF1D-8603-6F4C-8934-DA4EEF997DC3}" type="slidenum">
              <a:rPr lang="de-DE" altLang="de-DE" smtClean="0"/>
              <a:pPr>
                <a:defRPr/>
              </a:pPr>
              <a:t>5</a:t>
            </a:fld>
            <a:endParaRPr lang="de-DE" altLang="de-DE"/>
          </a:p>
        </p:txBody>
      </p:sp>
      <p:pic>
        <p:nvPicPr>
          <p:cNvPr id="2052" name="Picture 4" descr="Steigender Pfeil Lokalisiert Auf Grünem Hintergrund Lizenzfrei Nutzbare  SVG, Vektorgrafiken, Clip Arts, Illustrationen. Image 78785115.">
            <a:extLst>
              <a:ext uri="{FF2B5EF4-FFF2-40B4-BE49-F238E27FC236}">
                <a16:creationId xmlns:a16="http://schemas.microsoft.com/office/drawing/2014/main" id="{EC2F45C7-409A-48F3-8010-5329CB0503B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630" y="1483542"/>
            <a:ext cx="291711" cy="2917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teigender Pfeil Lokalisiert Auf Grünem Hintergrund Lizenzfrei Nutzbare  SVG, Vektorgrafiken, Clip Arts, Illustrationen. Image 78785115.">
            <a:extLst>
              <a:ext uri="{FF2B5EF4-FFF2-40B4-BE49-F238E27FC236}">
                <a16:creationId xmlns:a16="http://schemas.microsoft.com/office/drawing/2014/main" id="{B9CE5841-B92F-4F4C-80D6-1789ECAFC5E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4010" y="1749663"/>
            <a:ext cx="291711" cy="2917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usrufezeichen - Kostenlose zeichen Icons">
            <a:extLst>
              <a:ext uri="{FF2B5EF4-FFF2-40B4-BE49-F238E27FC236}">
                <a16:creationId xmlns:a16="http://schemas.microsoft.com/office/drawing/2014/main" id="{FA546BA1-C175-4ABB-8F1D-07446019B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78" y="5827106"/>
            <a:ext cx="208532" cy="2085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Ausrufezeichen - Kostenlose zeichen Icons">
            <a:extLst>
              <a:ext uri="{FF2B5EF4-FFF2-40B4-BE49-F238E27FC236}">
                <a16:creationId xmlns:a16="http://schemas.microsoft.com/office/drawing/2014/main" id="{3BFE9115-2A46-4CCE-A16A-FFB889BCFC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78" y="6168676"/>
            <a:ext cx="208532" cy="2085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eigender Pfeil Lokalisiert Auf Grünem Hintergrund Lizenzfrei Nutzbare  SVG, Vektorgrafiken, Clip Arts, Illustrationen. Image 78785115.">
            <a:extLst>
              <a:ext uri="{FF2B5EF4-FFF2-40B4-BE49-F238E27FC236}">
                <a16:creationId xmlns:a16="http://schemas.microsoft.com/office/drawing/2014/main" id="{225AF901-5737-4AA7-B14B-DF9BE3315D2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878" y="5333167"/>
            <a:ext cx="291711" cy="291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eigender Pfeil Lokalisiert Auf Grünem Hintergrund Lizenzfrei Nutzbare  SVG, Vektorgrafiken, Clip Arts, Illustrationen. Image 78785115.">
            <a:extLst>
              <a:ext uri="{FF2B5EF4-FFF2-40B4-BE49-F238E27FC236}">
                <a16:creationId xmlns:a16="http://schemas.microsoft.com/office/drawing/2014/main" id="{3437E6CD-2DAB-BE4C-50CA-D54F7678D38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4528301"/>
            <a:ext cx="291711" cy="291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teigender Pfeil Lokalisiert Auf Grünem Hintergrund Lizenzfrei Nutzbare  SVG, Vektorgrafiken, Clip Arts, Illustrationen. Image 78785115.">
            <a:extLst>
              <a:ext uri="{FF2B5EF4-FFF2-40B4-BE49-F238E27FC236}">
                <a16:creationId xmlns:a16="http://schemas.microsoft.com/office/drawing/2014/main" id="{874F214A-19D1-5233-F59E-72D7AE2586D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9250" y="4276319"/>
            <a:ext cx="291711" cy="2917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teigender Pfeil Lokalisiert Auf Grünem Hintergrund Lizenzfrei Nutzbare  SVG, Vektorgrafiken, Clip Arts, Illustrationen. Image 78785115.">
            <a:extLst>
              <a:ext uri="{FF2B5EF4-FFF2-40B4-BE49-F238E27FC236}">
                <a16:creationId xmlns:a16="http://schemas.microsoft.com/office/drawing/2014/main" id="{6AE0D323-A749-06D6-1669-C1DB1011CA4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9250" y="1242574"/>
            <a:ext cx="291711" cy="291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teigender Pfeil Lokalisiert Auf Grünem Hintergrund Lizenzfrei Nutzbare  SVG, Vektorgrafiken, Clip Arts, Illustrationen. Image 78785115.">
            <a:extLst>
              <a:ext uri="{FF2B5EF4-FFF2-40B4-BE49-F238E27FC236}">
                <a16:creationId xmlns:a16="http://schemas.microsoft.com/office/drawing/2014/main" id="{34B4C2D8-1C44-8493-33BB-8326DEFEBA6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360" y="3036404"/>
            <a:ext cx="291711" cy="291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teigender Pfeil Lokalisiert Auf Grünem Hintergrund Lizenzfrei Nutzbare  SVG, Vektorgrafiken, Clip Arts, Illustrationen. Image 78785115.">
            <a:extLst>
              <a:ext uri="{FF2B5EF4-FFF2-40B4-BE49-F238E27FC236}">
                <a16:creationId xmlns:a16="http://schemas.microsoft.com/office/drawing/2014/main" id="{A83A0305-658D-6F4A-2AB3-9600C1F6985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9" y="2263921"/>
            <a:ext cx="291711" cy="291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Jung Und Alt - Illustrationen und Vektorgrafiken - iStock">
            <a:extLst>
              <a:ext uri="{FF2B5EF4-FFF2-40B4-BE49-F238E27FC236}">
                <a16:creationId xmlns:a16="http://schemas.microsoft.com/office/drawing/2014/main" id="{7D4A939B-E30C-4B4F-8595-8682358F14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177"/>
          <a:stretch/>
        </p:blipFill>
        <p:spPr bwMode="auto">
          <a:xfrm>
            <a:off x="1835698" y="4886798"/>
            <a:ext cx="5205727" cy="1847079"/>
          </a:xfrm>
          <a:prstGeom prst="rect">
            <a:avLst/>
          </a:prstGeom>
          <a:noFill/>
          <a:extLst>
            <a:ext uri="{909E8E84-426E-40DD-AFC4-6F175D3DCCD1}">
              <a14:hiddenFill xmlns:a14="http://schemas.microsoft.com/office/drawing/2010/main">
                <a:solidFill>
                  <a:srgbClr val="FFFFFF"/>
                </a:solidFill>
              </a14:hiddenFill>
            </a:ext>
          </a:extLst>
        </p:spPr>
      </p:pic>
      <p:sp>
        <p:nvSpPr>
          <p:cNvPr id="23553" name="Rectangle 2">
            <a:extLst>
              <a:ext uri="{FF2B5EF4-FFF2-40B4-BE49-F238E27FC236}">
                <a16:creationId xmlns:a16="http://schemas.microsoft.com/office/drawing/2014/main" id="{CDB003BC-601F-AB42-8929-143F4DC1078C}"/>
              </a:ext>
            </a:extLst>
          </p:cNvPr>
          <p:cNvSpPr>
            <a:spLocks noGrp="1"/>
          </p:cNvSpPr>
          <p:nvPr>
            <p:ph type="title"/>
          </p:nvPr>
        </p:nvSpPr>
        <p:spPr>
          <a:xfrm>
            <a:off x="323529" y="738813"/>
            <a:ext cx="8075612" cy="458163"/>
          </a:xfrm>
        </p:spPr>
        <p:txBody>
          <a:bodyPr anchor="t"/>
          <a:lstStyle/>
          <a:p>
            <a:pPr algn="l" eaLnBrk="1" hangingPunct="1"/>
            <a:r>
              <a:rPr lang="de-DE" altLang="de-DE" sz="2400" b="1" dirty="0"/>
              <a:t>Aktuelle</a:t>
            </a:r>
            <a:r>
              <a:rPr lang="de-DE" altLang="de-DE" sz="2400" dirty="0"/>
              <a:t> </a:t>
            </a:r>
            <a:r>
              <a:rPr lang="de-DE" altLang="de-DE" sz="2400" b="1" dirty="0"/>
              <a:t>Mitgliederstruktur im TSV</a:t>
            </a:r>
          </a:p>
        </p:txBody>
      </p:sp>
      <p:graphicFrame>
        <p:nvGraphicFramePr>
          <p:cNvPr id="3" name="Inhaltsplatzhalter 2">
            <a:extLst>
              <a:ext uri="{FF2B5EF4-FFF2-40B4-BE49-F238E27FC236}">
                <a16:creationId xmlns:a16="http://schemas.microsoft.com/office/drawing/2014/main" id="{DE12B8A3-04DF-7E42-B8DB-4F6175BF05A5}"/>
              </a:ext>
            </a:extLst>
          </p:cNvPr>
          <p:cNvGraphicFramePr>
            <a:graphicFrameLocks noGrp="1"/>
          </p:cNvGraphicFramePr>
          <p:nvPr>
            <p:ph idx="1"/>
            <p:extLst>
              <p:ext uri="{D42A27DB-BD31-4B8C-83A1-F6EECF244321}">
                <p14:modId xmlns:p14="http://schemas.microsoft.com/office/powerpoint/2010/main" val="3756779162"/>
              </p:ext>
            </p:extLst>
          </p:nvPr>
        </p:nvGraphicFramePr>
        <p:xfrm>
          <a:off x="539984" y="1283489"/>
          <a:ext cx="3815992" cy="2093044"/>
        </p:xfrm>
        <a:graphic>
          <a:graphicData uri="http://schemas.openxmlformats.org/drawingml/2006/table">
            <a:tbl>
              <a:tblPr firstRow="1" bandRow="1">
                <a:tableStyleId>{073A0DAA-6AF3-43AB-8588-CEC1D06C72B9}</a:tableStyleId>
              </a:tblPr>
              <a:tblGrid>
                <a:gridCol w="935428">
                  <a:extLst>
                    <a:ext uri="{9D8B030D-6E8A-4147-A177-3AD203B41FA5}">
                      <a16:colId xmlns:a16="http://schemas.microsoft.com/office/drawing/2014/main" val="20000"/>
                    </a:ext>
                  </a:extLst>
                </a:gridCol>
                <a:gridCol w="760464">
                  <a:extLst>
                    <a:ext uri="{9D8B030D-6E8A-4147-A177-3AD203B41FA5}">
                      <a16:colId xmlns:a16="http://schemas.microsoft.com/office/drawing/2014/main" val="20001"/>
                    </a:ext>
                  </a:extLst>
                </a:gridCol>
                <a:gridCol w="751948">
                  <a:extLst>
                    <a:ext uri="{9D8B030D-6E8A-4147-A177-3AD203B41FA5}">
                      <a16:colId xmlns:a16="http://schemas.microsoft.com/office/drawing/2014/main" val="1887327341"/>
                    </a:ext>
                  </a:extLst>
                </a:gridCol>
                <a:gridCol w="661452">
                  <a:extLst>
                    <a:ext uri="{9D8B030D-6E8A-4147-A177-3AD203B41FA5}">
                      <a16:colId xmlns:a16="http://schemas.microsoft.com/office/drawing/2014/main" val="2937768891"/>
                    </a:ext>
                  </a:extLst>
                </a:gridCol>
                <a:gridCol w="706700">
                  <a:extLst>
                    <a:ext uri="{9D8B030D-6E8A-4147-A177-3AD203B41FA5}">
                      <a16:colId xmlns:a16="http://schemas.microsoft.com/office/drawing/2014/main" val="1566327215"/>
                    </a:ext>
                  </a:extLst>
                </a:gridCol>
              </a:tblGrid>
              <a:tr h="370908">
                <a:tc>
                  <a:txBody>
                    <a:bodyPr/>
                    <a:lstStyle/>
                    <a:p>
                      <a:pPr algn="ctr" fontAlgn="b"/>
                      <a:r>
                        <a:rPr lang="de-DE" sz="1200" b="1" u="none" strike="noStrike" dirty="0">
                          <a:solidFill>
                            <a:schemeClr val="bg1"/>
                          </a:solidFill>
                          <a:effectLst/>
                        </a:rPr>
                        <a:t>Altersklasse</a:t>
                      </a:r>
                      <a:endParaRPr lang="de-DE" sz="1200" b="1" i="0" u="none" strike="noStrike" dirty="0">
                        <a:solidFill>
                          <a:schemeClr val="bg1"/>
                        </a:solidFill>
                        <a:effectLst/>
                        <a:latin typeface="+mn-lt"/>
                      </a:endParaRPr>
                    </a:p>
                  </a:txBody>
                  <a:tcPr marL="9525" marR="9525" marT="9527" marB="0" anchor="ctr"/>
                </a:tc>
                <a:tc>
                  <a:txBody>
                    <a:bodyPr/>
                    <a:lstStyle/>
                    <a:p>
                      <a:pPr algn="ctr"/>
                      <a:r>
                        <a:rPr lang="de-DE" sz="1200" dirty="0">
                          <a:solidFill>
                            <a:schemeClr val="bg1"/>
                          </a:solidFill>
                        </a:rPr>
                        <a:t>20.10.2021</a:t>
                      </a:r>
                      <a:endParaRPr lang="de-DE" sz="1200" dirty="0">
                        <a:solidFill>
                          <a:schemeClr val="bg1"/>
                        </a:solidFill>
                        <a:latin typeface="+mn-lt"/>
                      </a:endParaRPr>
                    </a:p>
                  </a:txBody>
                  <a:tcPr marL="9525" marR="9525" marT="9527" marB="0" anchor="ctr"/>
                </a:tc>
                <a:tc>
                  <a:txBody>
                    <a:bodyPr/>
                    <a:lstStyle/>
                    <a:p>
                      <a:pPr algn="ctr" fontAlgn="b"/>
                      <a:r>
                        <a:rPr lang="de-DE" sz="1200" b="1" u="none" strike="noStrike" dirty="0">
                          <a:solidFill>
                            <a:schemeClr val="bg1"/>
                          </a:solidFill>
                          <a:effectLst/>
                        </a:rPr>
                        <a:t>14.11.2022</a:t>
                      </a:r>
                      <a:endParaRPr lang="de-DE" sz="1200" b="1" i="0" u="none" strike="noStrike" dirty="0">
                        <a:solidFill>
                          <a:schemeClr val="bg1"/>
                        </a:solidFill>
                        <a:effectLst/>
                        <a:latin typeface="+mn-lt"/>
                      </a:endParaRPr>
                    </a:p>
                  </a:txBody>
                  <a:tcPr marL="9525" marR="9525" marT="9527" marB="0" anchor="ctr"/>
                </a:tc>
                <a:tc>
                  <a:txBody>
                    <a:bodyPr/>
                    <a:lstStyle/>
                    <a:p>
                      <a:pPr algn="ctr"/>
                      <a:r>
                        <a:rPr lang="de-DE" sz="1200" dirty="0">
                          <a:solidFill>
                            <a:schemeClr val="bg1"/>
                          </a:solidFill>
                          <a:latin typeface="+mn-lt"/>
                        </a:rPr>
                        <a:t>Delta</a:t>
                      </a:r>
                    </a:p>
                  </a:txBody>
                  <a:tcPr marL="9525" marR="9525" marT="9527" marB="0" anchor="ctr"/>
                </a:tc>
                <a:tc>
                  <a:txBody>
                    <a:bodyPr/>
                    <a:lstStyle/>
                    <a:p>
                      <a:pPr algn="ctr" fontAlgn="b"/>
                      <a:r>
                        <a:rPr lang="de-DE" sz="1200" b="1" i="0" u="none" strike="noStrike" dirty="0">
                          <a:solidFill>
                            <a:schemeClr val="bg1"/>
                          </a:solidFill>
                          <a:effectLst/>
                          <a:latin typeface="+mn-lt"/>
                        </a:rPr>
                        <a:t>15.11.2023</a:t>
                      </a:r>
                    </a:p>
                  </a:txBody>
                  <a:tcPr marL="9525" marR="9525" marT="9527" marB="0" anchor="ctr"/>
                </a:tc>
                <a:extLst>
                  <a:ext uri="{0D108BD9-81ED-4DB2-BD59-A6C34878D82A}">
                    <a16:rowId xmlns:a16="http://schemas.microsoft.com/office/drawing/2014/main" val="10000"/>
                  </a:ext>
                </a:extLst>
              </a:tr>
              <a:tr h="192407">
                <a:tc>
                  <a:txBody>
                    <a:bodyPr/>
                    <a:lstStyle/>
                    <a:p>
                      <a:pPr algn="l" fontAlgn="b"/>
                      <a:r>
                        <a:rPr lang="de-DE" sz="1200" b="1" u="none" strike="noStrike" dirty="0">
                          <a:solidFill>
                            <a:schemeClr val="tx1"/>
                          </a:solidFill>
                          <a:effectLst/>
                        </a:rPr>
                        <a:t>0-5 Jahre</a:t>
                      </a:r>
                      <a:endParaRPr lang="de-DE" sz="1200" b="1" i="0" u="none" strike="noStrike" dirty="0">
                        <a:solidFill>
                          <a:schemeClr val="tx1"/>
                        </a:solidFill>
                        <a:effectLst/>
                        <a:latin typeface="+mn-lt"/>
                      </a:endParaRPr>
                    </a:p>
                  </a:txBody>
                  <a:tcPr marL="9525" marR="9525" marT="9527" marB="0" anchor="b"/>
                </a:tc>
                <a:tc>
                  <a:txBody>
                    <a:bodyPr/>
                    <a:lstStyle/>
                    <a:p>
                      <a:pPr algn="r"/>
                      <a:r>
                        <a:rPr lang="de-DE" sz="1200" dirty="0">
                          <a:solidFill>
                            <a:schemeClr val="tx1"/>
                          </a:solidFill>
                        </a:rPr>
                        <a:t>37</a:t>
                      </a:r>
                      <a:endParaRPr lang="de-DE" sz="1200" dirty="0">
                        <a:solidFill>
                          <a:schemeClr val="tx1"/>
                        </a:solidFill>
                        <a:latin typeface="+mn-lt"/>
                      </a:endParaRPr>
                    </a:p>
                  </a:txBody>
                  <a:tcPr marL="9525" marR="9525" marT="9527" marB="0" anchor="b"/>
                </a:tc>
                <a:tc>
                  <a:txBody>
                    <a:bodyPr/>
                    <a:lstStyle/>
                    <a:p>
                      <a:pPr algn="r" fontAlgn="b"/>
                      <a:r>
                        <a:rPr lang="de-DE" sz="1200" b="0" u="none" strike="noStrike" dirty="0">
                          <a:solidFill>
                            <a:schemeClr val="tx1"/>
                          </a:solidFill>
                          <a:effectLst/>
                        </a:rPr>
                        <a:t>73</a:t>
                      </a:r>
                      <a:endParaRPr lang="de-DE" sz="1200" b="0" i="0" u="none" strike="noStrike" dirty="0">
                        <a:solidFill>
                          <a:schemeClr val="tx1"/>
                        </a:solidFill>
                        <a:effectLst/>
                        <a:latin typeface="+mn-lt"/>
                      </a:endParaRPr>
                    </a:p>
                  </a:txBody>
                  <a:tcPr marL="9525" marR="9525" marT="9527" marB="0" anchor="b"/>
                </a:tc>
                <a:tc>
                  <a:txBody>
                    <a:bodyPr/>
                    <a:lstStyle/>
                    <a:p>
                      <a:pPr algn="ctr"/>
                      <a:r>
                        <a:rPr lang="de-DE" sz="1200" b="1" dirty="0">
                          <a:solidFill>
                            <a:srgbClr val="00B050"/>
                          </a:solidFill>
                          <a:latin typeface="+mn-lt"/>
                        </a:rPr>
                        <a:t>+23,29%</a:t>
                      </a:r>
                    </a:p>
                  </a:txBody>
                  <a:tcPr marL="9525" marR="9525" marT="9527" marB="0" anchor="b"/>
                </a:tc>
                <a:tc>
                  <a:txBody>
                    <a:bodyPr/>
                    <a:lstStyle/>
                    <a:p>
                      <a:pPr algn="r" fontAlgn="b"/>
                      <a:r>
                        <a:rPr lang="de-DE" sz="1200" b="0" i="0" u="none" strike="noStrike" dirty="0">
                          <a:solidFill>
                            <a:schemeClr val="tx1"/>
                          </a:solidFill>
                          <a:effectLst/>
                          <a:latin typeface="+mn-lt"/>
                        </a:rPr>
                        <a:t>90</a:t>
                      </a:r>
                    </a:p>
                  </a:txBody>
                  <a:tcPr marL="9525" marR="9525" marT="9527" marB="0" anchor="b"/>
                </a:tc>
                <a:extLst>
                  <a:ext uri="{0D108BD9-81ED-4DB2-BD59-A6C34878D82A}">
                    <a16:rowId xmlns:a16="http://schemas.microsoft.com/office/drawing/2014/main" val="10001"/>
                  </a:ext>
                </a:extLst>
              </a:tr>
              <a:tr h="192407">
                <a:tc>
                  <a:txBody>
                    <a:bodyPr/>
                    <a:lstStyle/>
                    <a:p>
                      <a:pPr algn="l" fontAlgn="b"/>
                      <a:r>
                        <a:rPr lang="de-DE" sz="1200" b="1" u="none" strike="noStrike" dirty="0">
                          <a:solidFill>
                            <a:schemeClr val="tx1"/>
                          </a:solidFill>
                          <a:effectLst/>
                        </a:rPr>
                        <a:t>6-13 Jahre</a:t>
                      </a:r>
                      <a:endParaRPr lang="de-DE" sz="1200" b="1" i="0" u="none" strike="noStrike" dirty="0">
                        <a:solidFill>
                          <a:schemeClr val="tx1"/>
                        </a:solidFill>
                        <a:effectLst/>
                        <a:latin typeface="+mn-lt"/>
                      </a:endParaRPr>
                    </a:p>
                  </a:txBody>
                  <a:tcPr marL="9525" marR="9525" marT="9527" marB="0" anchor="b"/>
                </a:tc>
                <a:tc>
                  <a:txBody>
                    <a:bodyPr/>
                    <a:lstStyle/>
                    <a:p>
                      <a:pPr algn="r"/>
                      <a:r>
                        <a:rPr lang="de-DE" sz="1200" dirty="0">
                          <a:solidFill>
                            <a:schemeClr val="tx1"/>
                          </a:solidFill>
                        </a:rPr>
                        <a:t>178</a:t>
                      </a:r>
                      <a:endParaRPr lang="de-DE" sz="1200" dirty="0">
                        <a:solidFill>
                          <a:schemeClr val="tx1"/>
                        </a:solidFill>
                        <a:latin typeface="+mn-lt"/>
                      </a:endParaRPr>
                    </a:p>
                  </a:txBody>
                  <a:tcPr marL="9525" marR="9525" marT="9527" marB="0" anchor="b"/>
                </a:tc>
                <a:tc>
                  <a:txBody>
                    <a:bodyPr/>
                    <a:lstStyle/>
                    <a:p>
                      <a:pPr algn="r" fontAlgn="b"/>
                      <a:r>
                        <a:rPr lang="de-DE" sz="1200" b="0" u="none" strike="noStrike" dirty="0">
                          <a:solidFill>
                            <a:schemeClr val="tx1"/>
                          </a:solidFill>
                          <a:effectLst/>
                        </a:rPr>
                        <a:t>314</a:t>
                      </a:r>
                      <a:endParaRPr lang="de-DE" sz="1200" b="0" i="0" u="none" strike="noStrike" dirty="0">
                        <a:solidFill>
                          <a:schemeClr val="tx1"/>
                        </a:solidFill>
                        <a:effectLst/>
                        <a:latin typeface="+mn-lt"/>
                      </a:endParaRPr>
                    </a:p>
                  </a:txBody>
                  <a:tcPr marL="9525" marR="9525" marT="9527" marB="0" anchor="b"/>
                </a:tc>
                <a:tc>
                  <a:txBody>
                    <a:bodyPr/>
                    <a:lstStyle/>
                    <a:p>
                      <a:pPr algn="ctr"/>
                      <a:r>
                        <a:rPr lang="de-DE" sz="1200" b="1" dirty="0">
                          <a:solidFill>
                            <a:srgbClr val="00B050"/>
                          </a:solidFill>
                          <a:latin typeface="+mn-lt"/>
                        </a:rPr>
                        <a:t>+12,42%</a:t>
                      </a:r>
                    </a:p>
                  </a:txBody>
                  <a:tcPr marL="9525" marR="9525" marT="9527" marB="0" anchor="b"/>
                </a:tc>
                <a:tc>
                  <a:txBody>
                    <a:bodyPr/>
                    <a:lstStyle/>
                    <a:p>
                      <a:pPr algn="r" fontAlgn="b"/>
                      <a:r>
                        <a:rPr lang="de-DE" sz="1200" b="0" i="0" u="none" strike="noStrike" dirty="0">
                          <a:solidFill>
                            <a:schemeClr val="tx1"/>
                          </a:solidFill>
                          <a:effectLst/>
                          <a:latin typeface="+mn-lt"/>
                        </a:rPr>
                        <a:t>353</a:t>
                      </a:r>
                    </a:p>
                  </a:txBody>
                  <a:tcPr marL="9525" marR="9525" marT="9527" marB="0" anchor="b"/>
                </a:tc>
                <a:extLst>
                  <a:ext uri="{0D108BD9-81ED-4DB2-BD59-A6C34878D82A}">
                    <a16:rowId xmlns:a16="http://schemas.microsoft.com/office/drawing/2014/main" val="10002"/>
                  </a:ext>
                </a:extLst>
              </a:tr>
              <a:tr h="192407">
                <a:tc>
                  <a:txBody>
                    <a:bodyPr/>
                    <a:lstStyle/>
                    <a:p>
                      <a:pPr algn="l" fontAlgn="b"/>
                      <a:r>
                        <a:rPr lang="de-DE" sz="1200" b="1" u="none" strike="noStrike" dirty="0">
                          <a:solidFill>
                            <a:schemeClr val="tx1"/>
                          </a:solidFill>
                          <a:effectLst/>
                        </a:rPr>
                        <a:t>14-17 Jahre</a:t>
                      </a:r>
                      <a:endParaRPr lang="de-DE" sz="1200" b="1" i="0" u="none" strike="noStrike" dirty="0">
                        <a:solidFill>
                          <a:schemeClr val="tx1"/>
                        </a:solidFill>
                        <a:effectLst/>
                        <a:latin typeface="+mn-lt"/>
                      </a:endParaRPr>
                    </a:p>
                  </a:txBody>
                  <a:tcPr marL="9525" marR="9525" marT="9527" marB="0" anchor="b"/>
                </a:tc>
                <a:tc>
                  <a:txBody>
                    <a:bodyPr/>
                    <a:lstStyle/>
                    <a:p>
                      <a:pPr algn="r"/>
                      <a:r>
                        <a:rPr lang="de-DE" sz="1200" dirty="0">
                          <a:solidFill>
                            <a:schemeClr val="tx1"/>
                          </a:solidFill>
                        </a:rPr>
                        <a:t>58</a:t>
                      </a:r>
                      <a:endParaRPr lang="de-DE" sz="1200" dirty="0">
                        <a:solidFill>
                          <a:schemeClr val="tx1"/>
                        </a:solidFill>
                        <a:latin typeface="+mn-lt"/>
                      </a:endParaRPr>
                    </a:p>
                  </a:txBody>
                  <a:tcPr marL="9525" marR="9525" marT="9527" marB="0" anchor="b"/>
                </a:tc>
                <a:tc>
                  <a:txBody>
                    <a:bodyPr/>
                    <a:lstStyle/>
                    <a:p>
                      <a:pPr algn="r" fontAlgn="b"/>
                      <a:r>
                        <a:rPr lang="de-DE" sz="1200" b="0" u="none" strike="noStrike" dirty="0">
                          <a:solidFill>
                            <a:schemeClr val="tx1"/>
                          </a:solidFill>
                          <a:effectLst/>
                        </a:rPr>
                        <a:t>96</a:t>
                      </a:r>
                      <a:endParaRPr lang="de-DE" sz="1200" b="0" i="0" u="none" strike="noStrike" dirty="0">
                        <a:solidFill>
                          <a:schemeClr val="tx1"/>
                        </a:solidFill>
                        <a:effectLst/>
                        <a:latin typeface="+mn-lt"/>
                      </a:endParaRPr>
                    </a:p>
                  </a:txBody>
                  <a:tcPr marL="9525" marR="9525" marT="9527" marB="0" anchor="b"/>
                </a:tc>
                <a:tc>
                  <a:txBody>
                    <a:bodyPr/>
                    <a:lstStyle/>
                    <a:p>
                      <a:pPr algn="ctr"/>
                      <a:r>
                        <a:rPr lang="de-DE" sz="1200" b="1" dirty="0">
                          <a:solidFill>
                            <a:srgbClr val="00B050"/>
                          </a:solidFill>
                          <a:latin typeface="+mn-lt"/>
                        </a:rPr>
                        <a:t>+12,73%</a:t>
                      </a:r>
                    </a:p>
                  </a:txBody>
                  <a:tcPr marL="9525" marR="9525" marT="9527" marB="0" anchor="b"/>
                </a:tc>
                <a:tc>
                  <a:txBody>
                    <a:bodyPr/>
                    <a:lstStyle/>
                    <a:p>
                      <a:pPr algn="r" fontAlgn="b"/>
                      <a:r>
                        <a:rPr lang="de-DE" sz="1200" b="0" i="0" u="none" strike="noStrike" dirty="0">
                          <a:solidFill>
                            <a:schemeClr val="tx1"/>
                          </a:solidFill>
                          <a:effectLst/>
                          <a:latin typeface="+mn-lt"/>
                        </a:rPr>
                        <a:t>110</a:t>
                      </a:r>
                    </a:p>
                  </a:txBody>
                  <a:tcPr marL="9525" marR="9525" marT="9527" marB="0" anchor="b"/>
                </a:tc>
                <a:extLst>
                  <a:ext uri="{0D108BD9-81ED-4DB2-BD59-A6C34878D82A}">
                    <a16:rowId xmlns:a16="http://schemas.microsoft.com/office/drawing/2014/main" val="10003"/>
                  </a:ext>
                </a:extLst>
              </a:tr>
              <a:tr h="192407">
                <a:tc>
                  <a:txBody>
                    <a:bodyPr/>
                    <a:lstStyle/>
                    <a:p>
                      <a:pPr algn="l" fontAlgn="b"/>
                      <a:r>
                        <a:rPr lang="de-DE" sz="1200" b="1" u="none" strike="noStrike" dirty="0">
                          <a:solidFill>
                            <a:schemeClr val="tx1"/>
                          </a:solidFill>
                          <a:effectLst/>
                        </a:rPr>
                        <a:t>18-26 Jahre</a:t>
                      </a:r>
                      <a:endParaRPr lang="de-DE" sz="1200" b="1" i="0" u="none" strike="noStrike" dirty="0">
                        <a:solidFill>
                          <a:schemeClr val="tx1"/>
                        </a:solidFill>
                        <a:effectLst/>
                        <a:latin typeface="+mn-lt"/>
                      </a:endParaRPr>
                    </a:p>
                  </a:txBody>
                  <a:tcPr marL="9525" marR="9525" marT="9527" marB="0" anchor="b"/>
                </a:tc>
                <a:tc>
                  <a:txBody>
                    <a:bodyPr/>
                    <a:lstStyle/>
                    <a:p>
                      <a:pPr algn="r"/>
                      <a:r>
                        <a:rPr lang="de-DE" sz="1200" dirty="0">
                          <a:solidFill>
                            <a:schemeClr val="tx1"/>
                          </a:solidFill>
                        </a:rPr>
                        <a:t>136</a:t>
                      </a:r>
                      <a:endParaRPr lang="de-DE" sz="1200" dirty="0">
                        <a:solidFill>
                          <a:schemeClr val="tx1"/>
                        </a:solidFill>
                        <a:latin typeface="+mn-lt"/>
                      </a:endParaRPr>
                    </a:p>
                  </a:txBody>
                  <a:tcPr marL="9525" marR="9525" marT="9527" marB="0" anchor="b"/>
                </a:tc>
                <a:tc>
                  <a:txBody>
                    <a:bodyPr/>
                    <a:lstStyle/>
                    <a:p>
                      <a:pPr algn="r" fontAlgn="b"/>
                      <a:r>
                        <a:rPr lang="de-DE" sz="1200" b="0" u="none" strike="noStrike" dirty="0">
                          <a:solidFill>
                            <a:schemeClr val="tx1"/>
                          </a:solidFill>
                          <a:effectLst/>
                        </a:rPr>
                        <a:t>143</a:t>
                      </a:r>
                      <a:endParaRPr lang="de-DE" sz="1200" b="0" i="0" u="none" strike="noStrike" dirty="0">
                        <a:solidFill>
                          <a:schemeClr val="tx1"/>
                        </a:solidFill>
                        <a:effectLst/>
                        <a:latin typeface="+mn-lt"/>
                      </a:endParaRPr>
                    </a:p>
                  </a:txBody>
                  <a:tcPr marL="9525" marR="9525" marT="9527" marB="0" anchor="b"/>
                </a:tc>
                <a:tc>
                  <a:txBody>
                    <a:bodyPr/>
                    <a:lstStyle/>
                    <a:p>
                      <a:pPr algn="ctr"/>
                      <a:r>
                        <a:rPr lang="de-DE" sz="1200" b="1" dirty="0">
                          <a:solidFill>
                            <a:srgbClr val="00B050"/>
                          </a:solidFill>
                          <a:latin typeface="+mn-lt"/>
                        </a:rPr>
                        <a:t>+1,40%</a:t>
                      </a:r>
                    </a:p>
                  </a:txBody>
                  <a:tcPr marL="9525" marR="9525" marT="9527" marB="0" anchor="b"/>
                </a:tc>
                <a:tc>
                  <a:txBody>
                    <a:bodyPr/>
                    <a:lstStyle/>
                    <a:p>
                      <a:pPr algn="r" fontAlgn="b"/>
                      <a:r>
                        <a:rPr lang="de-DE" sz="1200" b="0" i="0" u="none" strike="noStrike" dirty="0">
                          <a:solidFill>
                            <a:schemeClr val="tx1"/>
                          </a:solidFill>
                          <a:effectLst/>
                          <a:latin typeface="+mn-lt"/>
                        </a:rPr>
                        <a:t>145</a:t>
                      </a:r>
                    </a:p>
                  </a:txBody>
                  <a:tcPr marL="9525" marR="9525" marT="9527" marB="0" anchor="b"/>
                </a:tc>
                <a:extLst>
                  <a:ext uri="{0D108BD9-81ED-4DB2-BD59-A6C34878D82A}">
                    <a16:rowId xmlns:a16="http://schemas.microsoft.com/office/drawing/2014/main" val="10004"/>
                  </a:ext>
                </a:extLst>
              </a:tr>
              <a:tr h="192407">
                <a:tc>
                  <a:txBody>
                    <a:bodyPr/>
                    <a:lstStyle/>
                    <a:p>
                      <a:pPr algn="l" fontAlgn="b"/>
                      <a:r>
                        <a:rPr lang="de-DE" sz="1200" b="1" u="none" strike="noStrike" dirty="0">
                          <a:solidFill>
                            <a:schemeClr val="tx1"/>
                          </a:solidFill>
                          <a:effectLst/>
                        </a:rPr>
                        <a:t>27-40 Jahre</a:t>
                      </a:r>
                      <a:endParaRPr lang="de-DE" sz="1200" b="1" i="0" u="none" strike="noStrike" dirty="0">
                        <a:solidFill>
                          <a:schemeClr val="tx1"/>
                        </a:solidFill>
                        <a:effectLst/>
                        <a:latin typeface="+mn-lt"/>
                      </a:endParaRPr>
                    </a:p>
                  </a:txBody>
                  <a:tcPr marL="9525" marR="9525" marT="9527" marB="0" anchor="b"/>
                </a:tc>
                <a:tc>
                  <a:txBody>
                    <a:bodyPr/>
                    <a:lstStyle/>
                    <a:p>
                      <a:pPr algn="r"/>
                      <a:r>
                        <a:rPr lang="de-DE" sz="1200" dirty="0">
                          <a:solidFill>
                            <a:schemeClr val="tx1"/>
                          </a:solidFill>
                        </a:rPr>
                        <a:t>91</a:t>
                      </a:r>
                      <a:endParaRPr lang="de-DE" sz="1200" dirty="0">
                        <a:solidFill>
                          <a:schemeClr val="tx1"/>
                        </a:solidFill>
                        <a:latin typeface="+mn-lt"/>
                      </a:endParaRPr>
                    </a:p>
                  </a:txBody>
                  <a:tcPr marL="9525" marR="9525" marT="9527" marB="0" anchor="b"/>
                </a:tc>
                <a:tc>
                  <a:txBody>
                    <a:bodyPr/>
                    <a:lstStyle/>
                    <a:p>
                      <a:pPr algn="r" fontAlgn="b"/>
                      <a:r>
                        <a:rPr lang="de-DE" sz="1200" b="0" u="none" strike="noStrike" dirty="0">
                          <a:solidFill>
                            <a:schemeClr val="tx1"/>
                          </a:solidFill>
                          <a:effectLst/>
                        </a:rPr>
                        <a:t>113</a:t>
                      </a:r>
                      <a:endParaRPr lang="de-DE" sz="1200" b="0" i="0" u="none" strike="noStrike" dirty="0">
                        <a:solidFill>
                          <a:schemeClr val="tx1"/>
                        </a:solidFill>
                        <a:effectLst/>
                        <a:latin typeface="+mn-lt"/>
                      </a:endParaRPr>
                    </a:p>
                  </a:txBody>
                  <a:tcPr marL="9525" marR="9525" marT="9527" marB="0" anchor="b"/>
                </a:tc>
                <a:tc>
                  <a:txBody>
                    <a:bodyPr/>
                    <a:lstStyle/>
                    <a:p>
                      <a:pPr algn="ctr"/>
                      <a:r>
                        <a:rPr lang="de-DE" sz="1200" b="1" dirty="0">
                          <a:solidFill>
                            <a:srgbClr val="00B050"/>
                          </a:solidFill>
                          <a:latin typeface="+mn-lt"/>
                        </a:rPr>
                        <a:t>+23,89%</a:t>
                      </a:r>
                    </a:p>
                  </a:txBody>
                  <a:tcPr marL="9525" marR="9525" marT="9527" marB="0" anchor="b"/>
                </a:tc>
                <a:tc>
                  <a:txBody>
                    <a:bodyPr/>
                    <a:lstStyle/>
                    <a:p>
                      <a:pPr algn="r" fontAlgn="b"/>
                      <a:r>
                        <a:rPr lang="de-DE" sz="1200" b="0" i="0" u="none" strike="noStrike" dirty="0">
                          <a:solidFill>
                            <a:schemeClr val="tx1"/>
                          </a:solidFill>
                          <a:effectLst/>
                          <a:latin typeface="+mn-lt"/>
                        </a:rPr>
                        <a:t>140</a:t>
                      </a:r>
                    </a:p>
                  </a:txBody>
                  <a:tcPr marL="9525" marR="9525" marT="9527" marB="0" anchor="b"/>
                </a:tc>
                <a:extLst>
                  <a:ext uri="{0D108BD9-81ED-4DB2-BD59-A6C34878D82A}">
                    <a16:rowId xmlns:a16="http://schemas.microsoft.com/office/drawing/2014/main" val="10005"/>
                  </a:ext>
                </a:extLst>
              </a:tr>
              <a:tr h="192407">
                <a:tc>
                  <a:txBody>
                    <a:bodyPr/>
                    <a:lstStyle/>
                    <a:p>
                      <a:pPr algn="l" fontAlgn="b"/>
                      <a:r>
                        <a:rPr lang="de-DE" sz="1200" b="1" u="none" strike="noStrike" dirty="0">
                          <a:solidFill>
                            <a:schemeClr val="tx1"/>
                          </a:solidFill>
                          <a:effectLst/>
                        </a:rPr>
                        <a:t>41-60 Jahre</a:t>
                      </a:r>
                      <a:endParaRPr lang="de-DE" sz="1200" b="1" i="0" u="none" strike="noStrike" dirty="0">
                        <a:solidFill>
                          <a:schemeClr val="tx1"/>
                        </a:solidFill>
                        <a:effectLst/>
                        <a:latin typeface="+mn-lt"/>
                      </a:endParaRPr>
                    </a:p>
                  </a:txBody>
                  <a:tcPr marL="9525" marR="9525" marT="9527" marB="0" anchor="b"/>
                </a:tc>
                <a:tc>
                  <a:txBody>
                    <a:bodyPr/>
                    <a:lstStyle/>
                    <a:p>
                      <a:pPr algn="r"/>
                      <a:r>
                        <a:rPr lang="de-DE" sz="1200" dirty="0">
                          <a:solidFill>
                            <a:schemeClr val="tx1"/>
                          </a:solidFill>
                        </a:rPr>
                        <a:t>120</a:t>
                      </a:r>
                      <a:endParaRPr lang="de-DE" sz="1200" dirty="0">
                        <a:solidFill>
                          <a:schemeClr val="tx1"/>
                        </a:solidFill>
                        <a:latin typeface="+mn-lt"/>
                      </a:endParaRPr>
                    </a:p>
                  </a:txBody>
                  <a:tcPr marL="9525" marR="9525" marT="9527" marB="0" anchor="b"/>
                </a:tc>
                <a:tc>
                  <a:txBody>
                    <a:bodyPr/>
                    <a:lstStyle/>
                    <a:p>
                      <a:pPr algn="r" fontAlgn="b"/>
                      <a:r>
                        <a:rPr lang="de-DE" sz="1200" b="0" u="none" strike="noStrike" dirty="0">
                          <a:solidFill>
                            <a:schemeClr val="tx1"/>
                          </a:solidFill>
                          <a:effectLst/>
                        </a:rPr>
                        <a:t>125</a:t>
                      </a:r>
                      <a:endParaRPr lang="de-DE" sz="1200" b="0" i="0" u="none" strike="noStrike" dirty="0">
                        <a:solidFill>
                          <a:schemeClr val="tx1"/>
                        </a:solidFill>
                        <a:effectLst/>
                        <a:latin typeface="+mn-lt"/>
                      </a:endParaRPr>
                    </a:p>
                  </a:txBody>
                  <a:tcPr marL="9525" marR="9525" marT="9527" marB="0" anchor="b"/>
                </a:tc>
                <a:tc>
                  <a:txBody>
                    <a:bodyPr/>
                    <a:lstStyle/>
                    <a:p>
                      <a:pPr algn="ctr"/>
                      <a:r>
                        <a:rPr lang="de-DE" sz="1200" b="1" dirty="0">
                          <a:solidFill>
                            <a:srgbClr val="00B050"/>
                          </a:solidFill>
                          <a:latin typeface="+mn-lt"/>
                        </a:rPr>
                        <a:t>+14,4%</a:t>
                      </a:r>
                    </a:p>
                  </a:txBody>
                  <a:tcPr marL="9525" marR="9525" marT="9527" marB="0" anchor="b"/>
                </a:tc>
                <a:tc>
                  <a:txBody>
                    <a:bodyPr/>
                    <a:lstStyle/>
                    <a:p>
                      <a:pPr algn="r" fontAlgn="b"/>
                      <a:r>
                        <a:rPr lang="de-DE" sz="1200" b="0" i="0" u="none" strike="noStrike" dirty="0">
                          <a:solidFill>
                            <a:schemeClr val="tx1"/>
                          </a:solidFill>
                          <a:effectLst/>
                          <a:latin typeface="+mn-lt"/>
                        </a:rPr>
                        <a:t>143</a:t>
                      </a:r>
                    </a:p>
                  </a:txBody>
                  <a:tcPr marL="9525" marR="9525" marT="9527" marB="0" anchor="b"/>
                </a:tc>
                <a:extLst>
                  <a:ext uri="{0D108BD9-81ED-4DB2-BD59-A6C34878D82A}">
                    <a16:rowId xmlns:a16="http://schemas.microsoft.com/office/drawing/2014/main" val="10006"/>
                  </a:ext>
                </a:extLst>
              </a:tr>
              <a:tr h="192407">
                <a:tc>
                  <a:txBody>
                    <a:bodyPr/>
                    <a:lstStyle/>
                    <a:p>
                      <a:pPr algn="l" fontAlgn="b"/>
                      <a:r>
                        <a:rPr lang="de-DE" sz="1200" b="1" u="none" strike="noStrike" dirty="0">
                          <a:solidFill>
                            <a:schemeClr val="tx1"/>
                          </a:solidFill>
                          <a:effectLst/>
                        </a:rPr>
                        <a:t>Ab 61 Jahre</a:t>
                      </a:r>
                      <a:endParaRPr lang="de-DE" sz="1200" b="1" i="0" u="none" strike="noStrike" dirty="0">
                        <a:solidFill>
                          <a:schemeClr val="tx1"/>
                        </a:solidFill>
                        <a:effectLst/>
                        <a:latin typeface="+mn-lt"/>
                      </a:endParaRPr>
                    </a:p>
                  </a:txBody>
                  <a:tcPr marL="9525" marR="9525" marT="9527" marB="0" anchor="b"/>
                </a:tc>
                <a:tc>
                  <a:txBody>
                    <a:bodyPr/>
                    <a:lstStyle/>
                    <a:p>
                      <a:pPr algn="r"/>
                      <a:r>
                        <a:rPr lang="de-DE" sz="1200" dirty="0">
                          <a:solidFill>
                            <a:schemeClr val="tx1"/>
                          </a:solidFill>
                        </a:rPr>
                        <a:t>273</a:t>
                      </a:r>
                      <a:endParaRPr lang="de-DE" sz="1200" dirty="0">
                        <a:solidFill>
                          <a:schemeClr val="tx1"/>
                        </a:solidFill>
                        <a:latin typeface="+mn-lt"/>
                      </a:endParaRPr>
                    </a:p>
                  </a:txBody>
                  <a:tcPr marL="9525" marR="9525" marT="9527" marB="0" anchor="b"/>
                </a:tc>
                <a:tc>
                  <a:txBody>
                    <a:bodyPr/>
                    <a:lstStyle/>
                    <a:p>
                      <a:pPr algn="r" fontAlgn="b"/>
                      <a:r>
                        <a:rPr lang="de-DE" sz="1200" b="0" u="none" strike="noStrike" dirty="0">
                          <a:solidFill>
                            <a:schemeClr val="tx1"/>
                          </a:solidFill>
                          <a:effectLst/>
                        </a:rPr>
                        <a:t>281</a:t>
                      </a:r>
                      <a:endParaRPr lang="de-DE" sz="1200" b="0" i="0" u="none" strike="noStrike" dirty="0">
                        <a:solidFill>
                          <a:schemeClr val="tx1"/>
                        </a:solidFill>
                        <a:effectLst/>
                        <a:latin typeface="+mn-lt"/>
                      </a:endParaRPr>
                    </a:p>
                  </a:txBody>
                  <a:tcPr marL="9525" marR="9525" marT="9527" marB="0" anchor="b"/>
                </a:tc>
                <a:tc>
                  <a:txBody>
                    <a:bodyPr/>
                    <a:lstStyle/>
                    <a:p>
                      <a:pPr algn="ctr"/>
                      <a:r>
                        <a:rPr lang="de-DE" sz="1200" b="1" dirty="0">
                          <a:solidFill>
                            <a:schemeClr val="tx1"/>
                          </a:solidFill>
                          <a:latin typeface="+mn-lt"/>
                        </a:rPr>
                        <a:t>±0%</a:t>
                      </a:r>
                    </a:p>
                  </a:txBody>
                  <a:tcPr marL="9525" marR="9525" marT="9527" marB="0" anchor="b"/>
                </a:tc>
                <a:tc>
                  <a:txBody>
                    <a:bodyPr/>
                    <a:lstStyle/>
                    <a:p>
                      <a:pPr algn="r" fontAlgn="b"/>
                      <a:r>
                        <a:rPr lang="de-DE" sz="1200" b="0" i="0" u="none" strike="noStrike" dirty="0">
                          <a:solidFill>
                            <a:schemeClr val="tx1"/>
                          </a:solidFill>
                          <a:effectLst/>
                          <a:latin typeface="+mn-lt"/>
                        </a:rPr>
                        <a:t>281</a:t>
                      </a:r>
                    </a:p>
                  </a:txBody>
                  <a:tcPr marL="9525" marR="9525" marT="9527" marB="0" anchor="b"/>
                </a:tc>
                <a:extLst>
                  <a:ext uri="{0D108BD9-81ED-4DB2-BD59-A6C34878D82A}">
                    <a16:rowId xmlns:a16="http://schemas.microsoft.com/office/drawing/2014/main" val="3558792926"/>
                  </a:ext>
                </a:extLst>
              </a:tr>
              <a:tr h="370908">
                <a:tc>
                  <a:txBody>
                    <a:bodyPr/>
                    <a:lstStyle/>
                    <a:p>
                      <a:pPr algn="l" fontAlgn="b"/>
                      <a:r>
                        <a:rPr lang="de-DE" sz="1200" b="1" u="none" strike="noStrike" dirty="0">
                          <a:solidFill>
                            <a:schemeClr val="tx1"/>
                          </a:solidFill>
                          <a:effectLst/>
                        </a:rPr>
                        <a:t>Gesamt</a:t>
                      </a:r>
                      <a:endParaRPr lang="de-DE" sz="1200" b="1" i="0" u="none" strike="noStrike" dirty="0">
                        <a:solidFill>
                          <a:schemeClr val="tx1"/>
                        </a:solidFill>
                        <a:effectLst/>
                        <a:latin typeface="+mn-lt"/>
                      </a:endParaRPr>
                    </a:p>
                  </a:txBody>
                  <a:tcPr marL="9525" marR="9525" marT="9527" marB="0" anchor="ctr"/>
                </a:tc>
                <a:tc>
                  <a:txBody>
                    <a:bodyPr/>
                    <a:lstStyle/>
                    <a:p>
                      <a:pPr algn="r"/>
                      <a:r>
                        <a:rPr lang="de-DE" sz="1200" b="1" dirty="0">
                          <a:solidFill>
                            <a:schemeClr val="tx1"/>
                          </a:solidFill>
                        </a:rPr>
                        <a:t>893</a:t>
                      </a:r>
                      <a:endParaRPr lang="de-DE" sz="1200" b="1" dirty="0">
                        <a:solidFill>
                          <a:schemeClr val="tx1"/>
                        </a:solidFill>
                        <a:latin typeface="+mn-lt"/>
                      </a:endParaRPr>
                    </a:p>
                  </a:txBody>
                  <a:tcPr marL="9525" marR="9525" marT="9527" marB="0" anchor="ctr"/>
                </a:tc>
                <a:tc>
                  <a:txBody>
                    <a:bodyPr/>
                    <a:lstStyle/>
                    <a:p>
                      <a:pPr algn="r" fontAlgn="b"/>
                      <a:r>
                        <a:rPr lang="de-DE" sz="1200" b="1" u="none" strike="noStrike" dirty="0">
                          <a:solidFill>
                            <a:schemeClr val="tx1"/>
                          </a:solidFill>
                          <a:effectLst/>
                        </a:rPr>
                        <a:t>1145</a:t>
                      </a:r>
                      <a:endParaRPr lang="de-DE" sz="1200" b="1" i="0" u="none" strike="noStrike" dirty="0">
                        <a:solidFill>
                          <a:schemeClr val="tx1"/>
                        </a:solidFill>
                        <a:effectLst/>
                        <a:latin typeface="+mn-lt"/>
                      </a:endParaRPr>
                    </a:p>
                  </a:txBody>
                  <a:tcPr marL="9525" marR="9525" marT="9527" marB="0" anchor="ctr"/>
                </a:tc>
                <a:tc>
                  <a:txBody>
                    <a:bodyPr/>
                    <a:lstStyle/>
                    <a:p>
                      <a:pPr algn="r"/>
                      <a:endParaRPr lang="de-DE" sz="1200" b="1" dirty="0">
                        <a:solidFill>
                          <a:schemeClr val="tx1"/>
                        </a:solidFill>
                        <a:latin typeface="+mn-lt"/>
                      </a:endParaRPr>
                    </a:p>
                  </a:txBody>
                  <a:tcPr marL="9525" marR="9525" marT="9527" marB="0" anchor="ctr"/>
                </a:tc>
                <a:tc>
                  <a:txBody>
                    <a:bodyPr/>
                    <a:lstStyle/>
                    <a:p>
                      <a:pPr algn="r" fontAlgn="b"/>
                      <a:r>
                        <a:rPr lang="de-DE" sz="1200" b="1" i="0" u="none" strike="noStrike" dirty="0">
                          <a:solidFill>
                            <a:schemeClr val="tx1"/>
                          </a:solidFill>
                          <a:effectLst/>
                          <a:latin typeface="+mn-lt"/>
                        </a:rPr>
                        <a:t>1262</a:t>
                      </a:r>
                    </a:p>
                  </a:txBody>
                  <a:tcPr marL="9525" marR="9525" marT="9527" marB="0" anchor="ctr"/>
                </a:tc>
                <a:extLst>
                  <a:ext uri="{0D108BD9-81ED-4DB2-BD59-A6C34878D82A}">
                    <a16:rowId xmlns:a16="http://schemas.microsoft.com/office/drawing/2014/main" val="2819008274"/>
                  </a:ext>
                </a:extLst>
              </a:tr>
            </a:tbl>
          </a:graphicData>
        </a:graphic>
      </p:graphicFrame>
      <p:sp>
        <p:nvSpPr>
          <p:cNvPr id="2" name="Datumsplatzhalter 1">
            <a:extLst>
              <a:ext uri="{FF2B5EF4-FFF2-40B4-BE49-F238E27FC236}">
                <a16:creationId xmlns:a16="http://schemas.microsoft.com/office/drawing/2014/main" id="{A6AE289E-D859-4252-9559-E6E5112358EB}"/>
              </a:ext>
            </a:extLst>
          </p:cNvPr>
          <p:cNvSpPr>
            <a:spLocks noGrp="1"/>
          </p:cNvSpPr>
          <p:nvPr>
            <p:ph type="dt" sz="half" idx="10"/>
          </p:nvPr>
        </p:nvSpPr>
        <p:spPr/>
        <p:txBody>
          <a:bodyPr/>
          <a:lstStyle/>
          <a:p>
            <a:pPr>
              <a:defRPr/>
            </a:pPr>
            <a:r>
              <a:rPr lang="de-DE" dirty="0"/>
              <a:t>20.11.2023</a:t>
            </a:r>
          </a:p>
        </p:txBody>
      </p:sp>
      <p:sp>
        <p:nvSpPr>
          <p:cNvPr id="4" name="Fußzeilenplatzhalter 3">
            <a:extLst>
              <a:ext uri="{FF2B5EF4-FFF2-40B4-BE49-F238E27FC236}">
                <a16:creationId xmlns:a16="http://schemas.microsoft.com/office/drawing/2014/main" id="{BD51FECD-BE83-47CD-8F11-0A444B988686}"/>
              </a:ext>
            </a:extLst>
          </p:cNvPr>
          <p:cNvSpPr>
            <a:spLocks noGrp="1"/>
          </p:cNvSpPr>
          <p:nvPr>
            <p:ph type="ftr" sz="quarter" idx="11"/>
          </p:nvPr>
        </p:nvSpPr>
        <p:spPr/>
        <p:txBody>
          <a:bodyPr/>
          <a:lstStyle/>
          <a:p>
            <a:pPr>
              <a:defRPr/>
            </a:pPr>
            <a:r>
              <a:rPr lang="de-DE" dirty="0"/>
              <a:t>Kassenbericht 2022/2023 - Peter Dippold</a:t>
            </a:r>
          </a:p>
        </p:txBody>
      </p:sp>
      <p:sp>
        <p:nvSpPr>
          <p:cNvPr id="5" name="Foliennummernplatzhalter 4">
            <a:extLst>
              <a:ext uri="{FF2B5EF4-FFF2-40B4-BE49-F238E27FC236}">
                <a16:creationId xmlns:a16="http://schemas.microsoft.com/office/drawing/2014/main" id="{754569D3-F605-4F58-80A7-D284DB93B19E}"/>
              </a:ext>
            </a:extLst>
          </p:cNvPr>
          <p:cNvSpPr>
            <a:spLocks noGrp="1"/>
          </p:cNvSpPr>
          <p:nvPr>
            <p:ph type="sldNum" sz="quarter" idx="12"/>
          </p:nvPr>
        </p:nvSpPr>
        <p:spPr/>
        <p:txBody>
          <a:bodyPr/>
          <a:lstStyle/>
          <a:p>
            <a:pPr>
              <a:defRPr/>
            </a:pPr>
            <a:fld id="{4A9DEF1D-8603-6F4C-8934-DA4EEF997DC3}" type="slidenum">
              <a:rPr lang="de-DE" altLang="de-DE" smtClean="0"/>
              <a:pPr>
                <a:defRPr/>
              </a:pPr>
              <a:t>6</a:t>
            </a:fld>
            <a:endParaRPr lang="de-DE" altLang="de-DE"/>
          </a:p>
        </p:txBody>
      </p:sp>
      <p:graphicFrame>
        <p:nvGraphicFramePr>
          <p:cNvPr id="8" name="Diagramm 7">
            <a:extLst>
              <a:ext uri="{FF2B5EF4-FFF2-40B4-BE49-F238E27FC236}">
                <a16:creationId xmlns:a16="http://schemas.microsoft.com/office/drawing/2014/main" id="{C690589B-633F-4C34-B1EA-24F4C054DDB3}"/>
              </a:ext>
            </a:extLst>
          </p:cNvPr>
          <p:cNvGraphicFramePr/>
          <p:nvPr>
            <p:extLst>
              <p:ext uri="{D42A27DB-BD31-4B8C-83A1-F6EECF244321}">
                <p14:modId xmlns:p14="http://schemas.microsoft.com/office/powerpoint/2010/main" val="312432018"/>
              </p:ext>
            </p:extLst>
          </p:nvPr>
        </p:nvGraphicFramePr>
        <p:xfrm>
          <a:off x="4693871" y="1164194"/>
          <a:ext cx="4422179" cy="283975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feld 11">
            <a:extLst>
              <a:ext uri="{FF2B5EF4-FFF2-40B4-BE49-F238E27FC236}">
                <a16:creationId xmlns:a16="http://schemas.microsoft.com/office/drawing/2014/main" id="{F94161B5-931B-469C-9470-15EF3030C036}"/>
              </a:ext>
            </a:extLst>
          </p:cNvPr>
          <p:cNvSpPr txBox="1"/>
          <p:nvPr/>
        </p:nvSpPr>
        <p:spPr>
          <a:xfrm>
            <a:off x="323528" y="3956263"/>
            <a:ext cx="8208912" cy="1151469"/>
          </a:xfrm>
          <a:prstGeom prst="rect">
            <a:avLst/>
          </a:prstGeom>
          <a:noFill/>
        </p:spPr>
        <p:txBody>
          <a:bodyPr wrap="square">
            <a:spAutoFit/>
          </a:bodyPr>
          <a:lstStyle/>
          <a:p>
            <a:pPr algn="l" fontAlgn="b">
              <a:lnSpc>
                <a:spcPct val="150000"/>
              </a:lnSpc>
            </a:pPr>
            <a:r>
              <a:rPr lang="de-DE" sz="1200" dirty="0">
                <a:latin typeface="+mn-lt"/>
              </a:rPr>
              <a:t>       </a:t>
            </a:r>
            <a:r>
              <a:rPr lang="de-DE" sz="1200" b="1" dirty="0">
                <a:latin typeface="+mn-lt"/>
              </a:rPr>
              <a:t>553 (VJ 483) von 1.262 Mitglieder sind Kinder und Jugendliche entspricht einem Anteil von 43,8 %</a:t>
            </a:r>
          </a:p>
          <a:p>
            <a:pPr algn="l" fontAlgn="b">
              <a:lnSpc>
                <a:spcPct val="150000"/>
              </a:lnSpc>
            </a:pPr>
            <a:r>
              <a:rPr lang="de-DE" sz="1200" dirty="0">
                <a:latin typeface="+mn-lt"/>
              </a:rPr>
              <a:t>       </a:t>
            </a:r>
            <a:r>
              <a:rPr lang="de-DE" sz="1200" b="1" dirty="0">
                <a:latin typeface="+mn-lt"/>
              </a:rPr>
              <a:t>Breites Angebot für Kinder bis 10 Jahre</a:t>
            </a:r>
          </a:p>
          <a:p>
            <a:pPr algn="l" fontAlgn="b">
              <a:lnSpc>
                <a:spcPct val="150000"/>
              </a:lnSpc>
            </a:pPr>
            <a:r>
              <a:rPr lang="de-DE" sz="1200" b="1" dirty="0">
                <a:latin typeface="+mn-lt"/>
              </a:rPr>
              <a:t>       Ausbau des Angebots für Kinder zwischen 10 und 18 Jahren (aktuell Fußball, Kampfsport und Football, neu: Cheerleader)</a:t>
            </a:r>
          </a:p>
          <a:p>
            <a:pPr algn="l" fontAlgn="b">
              <a:lnSpc>
                <a:spcPct val="150000"/>
              </a:lnSpc>
            </a:pPr>
            <a:r>
              <a:rPr lang="de-DE" sz="1200" b="1" dirty="0">
                <a:latin typeface="+mn-lt"/>
              </a:rPr>
              <a:t>       Attraktivierung des Angebots für „junge Erwachsene“ (18-26 Jahre)</a:t>
            </a:r>
          </a:p>
        </p:txBody>
      </p:sp>
      <p:pic>
        <p:nvPicPr>
          <p:cNvPr id="15" name="Picture 6" descr="Grüner Haken - Bilder und Stockfotos - iStock">
            <a:extLst>
              <a:ext uri="{FF2B5EF4-FFF2-40B4-BE49-F238E27FC236}">
                <a16:creationId xmlns:a16="http://schemas.microsoft.com/office/drawing/2014/main" id="{4690AC84-36AB-4875-B367-529495069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4023415"/>
            <a:ext cx="208532" cy="2085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rüner Haken - Bilder und Stockfotos - iStock">
            <a:extLst>
              <a:ext uri="{FF2B5EF4-FFF2-40B4-BE49-F238E27FC236}">
                <a16:creationId xmlns:a16="http://schemas.microsoft.com/office/drawing/2014/main" id="{ABB427A8-CB71-4220-BFB9-166105F1ED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4323307"/>
            <a:ext cx="208532" cy="2085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Ausrufezeichen - Kostenlose zeichen Icons">
            <a:extLst>
              <a:ext uri="{FF2B5EF4-FFF2-40B4-BE49-F238E27FC236}">
                <a16:creationId xmlns:a16="http://schemas.microsoft.com/office/drawing/2014/main" id="{68EE4678-7D9C-4E11-A091-1DA9028B8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9" y="4585577"/>
            <a:ext cx="208532" cy="2085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Ausrufezeichen - Kostenlose zeichen Icons">
            <a:extLst>
              <a:ext uri="{FF2B5EF4-FFF2-40B4-BE49-F238E27FC236}">
                <a16:creationId xmlns:a16="http://schemas.microsoft.com/office/drawing/2014/main" id="{2DA6AC71-D1C2-4C72-AD8D-041B198F75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9" y="4847847"/>
            <a:ext cx="208532" cy="20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4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5ED2B4C-8DE6-7342-B61A-FBDB2E0FB6DC}"/>
              </a:ext>
            </a:extLst>
          </p:cNvPr>
          <p:cNvSpPr>
            <a:spLocks noGrp="1"/>
          </p:cNvSpPr>
          <p:nvPr>
            <p:ph type="title"/>
          </p:nvPr>
        </p:nvSpPr>
        <p:spPr>
          <a:xfrm>
            <a:off x="539749" y="274639"/>
            <a:ext cx="8147051" cy="1143000"/>
          </a:xfrm>
        </p:spPr>
        <p:txBody>
          <a:bodyPr anchor="t"/>
          <a:lstStyle/>
          <a:p>
            <a:pPr algn="l" eaLnBrk="1" hangingPunct="1"/>
            <a:br>
              <a:rPr lang="de-DE" altLang="de-DE" sz="2400" dirty="0"/>
            </a:br>
            <a:r>
              <a:rPr lang="de-DE" altLang="de-DE" sz="2400" b="1" dirty="0"/>
              <a:t>Zusammenfassung und Zukunftsausblick</a:t>
            </a:r>
          </a:p>
        </p:txBody>
      </p:sp>
      <p:sp>
        <p:nvSpPr>
          <p:cNvPr id="2" name="Datumsplatzhalter 1">
            <a:extLst>
              <a:ext uri="{FF2B5EF4-FFF2-40B4-BE49-F238E27FC236}">
                <a16:creationId xmlns:a16="http://schemas.microsoft.com/office/drawing/2014/main" id="{9B59FE26-B961-4B75-B71A-A4C0708044A2}"/>
              </a:ext>
            </a:extLst>
          </p:cNvPr>
          <p:cNvSpPr>
            <a:spLocks noGrp="1"/>
          </p:cNvSpPr>
          <p:nvPr>
            <p:ph type="dt" sz="half" idx="10"/>
          </p:nvPr>
        </p:nvSpPr>
        <p:spPr/>
        <p:txBody>
          <a:bodyPr/>
          <a:lstStyle/>
          <a:p>
            <a:pPr>
              <a:defRPr/>
            </a:pPr>
            <a:r>
              <a:rPr lang="de-DE" dirty="0"/>
              <a:t>20.11.2023</a:t>
            </a:r>
          </a:p>
        </p:txBody>
      </p:sp>
      <p:sp>
        <p:nvSpPr>
          <p:cNvPr id="4" name="Fußzeilenplatzhalter 3">
            <a:extLst>
              <a:ext uri="{FF2B5EF4-FFF2-40B4-BE49-F238E27FC236}">
                <a16:creationId xmlns:a16="http://schemas.microsoft.com/office/drawing/2014/main" id="{1B5E2D52-C75D-4464-A5F5-3AD2BCC7F166}"/>
              </a:ext>
            </a:extLst>
          </p:cNvPr>
          <p:cNvSpPr>
            <a:spLocks noGrp="1"/>
          </p:cNvSpPr>
          <p:nvPr>
            <p:ph type="ftr" sz="quarter" idx="11"/>
          </p:nvPr>
        </p:nvSpPr>
        <p:spPr/>
        <p:txBody>
          <a:bodyPr/>
          <a:lstStyle/>
          <a:p>
            <a:pPr>
              <a:defRPr/>
            </a:pPr>
            <a:r>
              <a:rPr lang="de-DE" dirty="0"/>
              <a:t>Kassenbericht 2022/2023 - Peter Dippold</a:t>
            </a:r>
          </a:p>
        </p:txBody>
      </p:sp>
      <p:sp>
        <p:nvSpPr>
          <p:cNvPr id="5" name="Foliennummernplatzhalter 4">
            <a:extLst>
              <a:ext uri="{FF2B5EF4-FFF2-40B4-BE49-F238E27FC236}">
                <a16:creationId xmlns:a16="http://schemas.microsoft.com/office/drawing/2014/main" id="{C1BDCF53-6921-4775-8E1A-ECBC80E6D99A}"/>
              </a:ext>
            </a:extLst>
          </p:cNvPr>
          <p:cNvSpPr>
            <a:spLocks noGrp="1"/>
          </p:cNvSpPr>
          <p:nvPr>
            <p:ph type="sldNum" sz="quarter" idx="12"/>
          </p:nvPr>
        </p:nvSpPr>
        <p:spPr/>
        <p:txBody>
          <a:bodyPr/>
          <a:lstStyle/>
          <a:p>
            <a:pPr>
              <a:defRPr/>
            </a:pPr>
            <a:fld id="{4A9DEF1D-8603-6F4C-8934-DA4EEF997DC3}" type="slidenum">
              <a:rPr lang="de-DE" altLang="de-DE" smtClean="0"/>
              <a:pPr>
                <a:defRPr/>
              </a:pPr>
              <a:t>7</a:t>
            </a:fld>
            <a:endParaRPr lang="de-DE" altLang="de-DE"/>
          </a:p>
        </p:txBody>
      </p:sp>
      <p:sp>
        <p:nvSpPr>
          <p:cNvPr id="6" name="Textfeld 5">
            <a:extLst>
              <a:ext uri="{FF2B5EF4-FFF2-40B4-BE49-F238E27FC236}">
                <a16:creationId xmlns:a16="http://schemas.microsoft.com/office/drawing/2014/main" id="{9AFA18FE-5D2D-4E09-BD06-9F493A5A46B8}"/>
              </a:ext>
            </a:extLst>
          </p:cNvPr>
          <p:cNvSpPr txBox="1"/>
          <p:nvPr/>
        </p:nvSpPr>
        <p:spPr>
          <a:xfrm>
            <a:off x="1115617" y="3110468"/>
            <a:ext cx="5805051" cy="369332"/>
          </a:xfrm>
          <a:prstGeom prst="rect">
            <a:avLst/>
          </a:prstGeom>
          <a:noFill/>
        </p:spPr>
        <p:txBody>
          <a:bodyPr wrap="none" rtlCol="0">
            <a:spAutoFit/>
          </a:bodyPr>
          <a:lstStyle/>
          <a:p>
            <a:r>
              <a:rPr lang="de-DE" sz="1800" dirty="0">
                <a:latin typeface="+mn-lt"/>
              </a:rPr>
              <a:t>Verhandlungen mit Stadt über Zuschüsse zu Geländeausbau</a:t>
            </a:r>
          </a:p>
        </p:txBody>
      </p:sp>
      <p:sp>
        <p:nvSpPr>
          <p:cNvPr id="11" name="Textfeld 10">
            <a:extLst>
              <a:ext uri="{FF2B5EF4-FFF2-40B4-BE49-F238E27FC236}">
                <a16:creationId xmlns:a16="http://schemas.microsoft.com/office/drawing/2014/main" id="{4A820327-E425-4AB6-B832-0B91B3D94FCB}"/>
              </a:ext>
            </a:extLst>
          </p:cNvPr>
          <p:cNvSpPr txBox="1"/>
          <p:nvPr/>
        </p:nvSpPr>
        <p:spPr>
          <a:xfrm>
            <a:off x="1126449" y="3359740"/>
            <a:ext cx="6909819" cy="1338828"/>
          </a:xfrm>
          <a:prstGeom prst="rect">
            <a:avLst/>
          </a:prstGeom>
          <a:noFill/>
        </p:spPr>
        <p:txBody>
          <a:bodyPr wrap="square">
            <a:spAutoFit/>
          </a:bodyPr>
          <a:lstStyle/>
          <a:p>
            <a:pPr defTabSz="914377" eaLnBrk="1" fontAlgn="auto" hangingPunct="1">
              <a:spcBef>
                <a:spcPts val="0"/>
              </a:spcBef>
              <a:spcAft>
                <a:spcPts val="0"/>
              </a:spcAft>
              <a:defRPr/>
            </a:pPr>
            <a:r>
              <a:rPr lang="de-DE" sz="900" i="1" dirty="0">
                <a:latin typeface="+mn-lt"/>
              </a:rPr>
              <a:t>Persönliche Meinung:</a:t>
            </a:r>
            <a:br>
              <a:rPr lang="de-DE" sz="900" i="1" dirty="0">
                <a:latin typeface="+mn-lt"/>
              </a:rPr>
            </a:br>
            <a:r>
              <a:rPr lang="de-DE" sz="900" i="1" dirty="0">
                <a:latin typeface="+mn-lt"/>
              </a:rPr>
              <a:t>„Die Stadt muss an einem guten Sportangebot für ihre Bürger, vor allem Kinder und Jugendliche, interessiert sein. Deshalb muss sie genügend Hallenkapazitäten bereitstellen und dafür sorgen, dass die notwendigen Investitionen am Sportgelände durchgeführt werden. Hier ist Neustadt nicht zeitgemäß und das Sportgelände ist einer 12.000-Einwohner-Kreisstadt nicht würdig (B-Platz, Tribüne, Vereinsheim). Es ist nicht die Aufgabe des TSV, sich zum Ausbau der Infrastruktur bis zum Hals zu verschulden. Entweder die Stadt kann hier bei der Schaffung der Rahmenbedingungen massiv unterstützen, oder die Attraktivität – vor allem für Kinder und Jugendliche – wird massiv zurückgehen.  Der genehmigte Zuschuss über 250 TEUR für den Bau eines Kunstrasenplatzes ist ein wichtiger Schritt – reicht aber bei den hohen Kosten nicht aus. Der im Gegenzug reduzierte Unterhaltszuschuss von 25 TEUR auf 5 TEUR p.a. ist nicht nachvollziehbar und muss revidiert werden. Wir brauchen insgesamt eine feste Planungsgrundlage für die Städtische Unterstützung</a:t>
            </a:r>
          </a:p>
        </p:txBody>
      </p:sp>
      <p:pic>
        <p:nvPicPr>
          <p:cNvPr id="5124" name="Picture 4" descr="Handgezeichneter Weg zur Vergangenheit oder Zukunft Symbol in Doodle-Stil  isoliert Stock-Vektorgrafik - Alamy">
            <a:extLst>
              <a:ext uri="{FF2B5EF4-FFF2-40B4-BE49-F238E27FC236}">
                <a16:creationId xmlns:a16="http://schemas.microsoft.com/office/drawing/2014/main" id="{E89D79BE-E666-4D8A-8630-2DAB822036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575"/>
          <a:stretch/>
        </p:blipFill>
        <p:spPr bwMode="auto">
          <a:xfrm>
            <a:off x="395537" y="3290657"/>
            <a:ext cx="536359" cy="5078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mpany summary icon. simple illustration of company summary • wandsticker  Symbol, Geschäftsmann, Lebenslauf | myloview.de">
            <a:extLst>
              <a:ext uri="{FF2B5EF4-FFF2-40B4-BE49-F238E27FC236}">
                <a16:creationId xmlns:a16="http://schemas.microsoft.com/office/drawing/2014/main" id="{454546D7-5A52-4D74-856A-C61CA286E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28" y="1423005"/>
            <a:ext cx="814577" cy="8145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83689BEE-1B0D-4AC2-9A51-DB9270B3CA90}"/>
              </a:ext>
            </a:extLst>
          </p:cNvPr>
          <p:cNvSpPr txBox="1"/>
          <p:nvPr/>
        </p:nvSpPr>
        <p:spPr>
          <a:xfrm>
            <a:off x="1138489" y="1352223"/>
            <a:ext cx="7465762" cy="1477328"/>
          </a:xfrm>
          <a:prstGeom prst="rect">
            <a:avLst/>
          </a:prstGeom>
          <a:noFill/>
        </p:spPr>
        <p:txBody>
          <a:bodyPr wrap="none" rtlCol="0">
            <a:spAutoFit/>
          </a:bodyPr>
          <a:lstStyle/>
          <a:p>
            <a:r>
              <a:rPr lang="de-DE" sz="1800" dirty="0">
                <a:latin typeface="+mn-lt"/>
              </a:rPr>
              <a:t>Stand des TSV</a:t>
            </a:r>
          </a:p>
          <a:p>
            <a:pPr marL="342891" indent="-342891">
              <a:buFont typeface="Arial" panose="020B0604020202020204" pitchFamily="34" charset="0"/>
              <a:buChar char="•"/>
            </a:pPr>
            <a:r>
              <a:rPr lang="de-DE" sz="1200" b="1" dirty="0">
                <a:latin typeface="+mn-lt"/>
              </a:rPr>
              <a:t>Gute finanzielle Verhältnisse, geringe Verschuldung, steigende Einnahmen überkompensiert durch Ausgaben</a:t>
            </a:r>
          </a:p>
          <a:p>
            <a:pPr marL="342891" indent="-342891">
              <a:buFont typeface="Arial" panose="020B0604020202020204" pitchFamily="34" charset="0"/>
              <a:buChar char="•"/>
            </a:pPr>
            <a:r>
              <a:rPr lang="de-DE" sz="1200" b="1" dirty="0">
                <a:latin typeface="+mn-lt"/>
              </a:rPr>
              <a:t>Starke Anstiege in Mitgliederzahlen </a:t>
            </a:r>
            <a:r>
              <a:rPr lang="de-DE" sz="1200" b="1" dirty="0">
                <a:latin typeface="+mn-lt"/>
                <a:sym typeface="Wingdings" panose="05000000000000000000" pitchFamily="2" charset="2"/>
              </a:rPr>
              <a:t> </a:t>
            </a:r>
            <a:r>
              <a:rPr lang="de-DE" sz="1200" b="1" dirty="0">
                <a:latin typeface="+mn-lt"/>
              </a:rPr>
              <a:t>Nach wie vor hohes Potential vorhanden</a:t>
            </a:r>
          </a:p>
          <a:p>
            <a:pPr marL="342891" indent="-342891">
              <a:buFont typeface="Arial" panose="020B0604020202020204" pitchFamily="34" charset="0"/>
              <a:buChar char="•"/>
            </a:pPr>
            <a:r>
              <a:rPr lang="de-DE" sz="1200" b="1" dirty="0">
                <a:latin typeface="+mn-lt"/>
              </a:rPr>
              <a:t>Kapazitäten Halle und Sportgelände begrenzt, hoher Investitionsbedarf am Sportgelände</a:t>
            </a:r>
          </a:p>
          <a:p>
            <a:pPr marL="342891" indent="-342891">
              <a:buFont typeface="Arial" panose="020B0604020202020204" pitchFamily="34" charset="0"/>
              <a:buChar char="•"/>
            </a:pPr>
            <a:r>
              <a:rPr lang="de-DE" sz="1200" b="1" dirty="0">
                <a:latin typeface="+mn-lt"/>
              </a:rPr>
              <a:t>Beitragserhöhung zum 1.7.23 war dringend notwendig </a:t>
            </a:r>
            <a:r>
              <a:rPr lang="de-DE" sz="1200" b="1" dirty="0">
                <a:latin typeface="+mn-lt"/>
                <a:sym typeface="Wingdings" panose="05000000000000000000" pitchFamily="2" charset="2"/>
              </a:rPr>
              <a:t> </a:t>
            </a:r>
            <a:r>
              <a:rPr lang="de-DE" sz="1200" b="1" dirty="0">
                <a:latin typeface="+mn-lt"/>
              </a:rPr>
              <a:t>Wir sind immer noch viel zu billig</a:t>
            </a:r>
          </a:p>
          <a:p>
            <a:pPr marL="342891" indent="-342891">
              <a:buFont typeface="Arial" panose="020B0604020202020204" pitchFamily="34" charset="0"/>
              <a:buChar char="•"/>
            </a:pPr>
            <a:r>
              <a:rPr lang="de-DE" sz="1200" b="1" dirty="0">
                <a:latin typeface="+mn-lt"/>
              </a:rPr>
              <a:t>Angebot kann nur aufrecht erhalten werden mit den zahlreichen ehrenamtlich tätigen Übungsleitern </a:t>
            </a:r>
            <a:br>
              <a:rPr lang="de-DE" sz="1200" b="1" dirty="0">
                <a:latin typeface="+mn-lt"/>
              </a:rPr>
            </a:br>
            <a:r>
              <a:rPr lang="de-DE" sz="1200" b="1" dirty="0">
                <a:latin typeface="+mn-lt"/>
              </a:rPr>
              <a:t>und Vorstandsmitgliedern/Abteilungsleitern</a:t>
            </a:r>
          </a:p>
        </p:txBody>
      </p:sp>
      <p:pic>
        <p:nvPicPr>
          <p:cNvPr id="5128" name="Picture 8" descr="next steps icon Stock-Vektorgrafik | Adobe Stock">
            <a:extLst>
              <a:ext uri="{FF2B5EF4-FFF2-40B4-BE49-F238E27FC236}">
                <a16:creationId xmlns:a16="http://schemas.microsoft.com/office/drawing/2014/main" id="{CFB1A9AC-9CEF-4DC3-B26C-E8CC5396FD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32" t="13678" b="14594"/>
          <a:stretch/>
        </p:blipFill>
        <p:spPr bwMode="auto">
          <a:xfrm>
            <a:off x="0" y="4656328"/>
            <a:ext cx="2529291" cy="17970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Logo_TSV_NEA">
            <a:extLst>
              <a:ext uri="{FF2B5EF4-FFF2-40B4-BE49-F238E27FC236}">
                <a16:creationId xmlns:a16="http://schemas.microsoft.com/office/drawing/2014/main" id="{358D9DDF-DD01-496D-A442-444FEFFD0B9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171" y="5357800"/>
            <a:ext cx="320397" cy="41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feld 20">
            <a:extLst>
              <a:ext uri="{FF2B5EF4-FFF2-40B4-BE49-F238E27FC236}">
                <a16:creationId xmlns:a16="http://schemas.microsoft.com/office/drawing/2014/main" id="{7DBCF212-0907-43AD-B7DE-326FDEE7654B}"/>
              </a:ext>
            </a:extLst>
          </p:cNvPr>
          <p:cNvSpPr txBox="1"/>
          <p:nvPr/>
        </p:nvSpPr>
        <p:spPr>
          <a:xfrm>
            <a:off x="2080642" y="4924990"/>
            <a:ext cx="4476803" cy="1477328"/>
          </a:xfrm>
          <a:prstGeom prst="rect">
            <a:avLst/>
          </a:prstGeom>
          <a:noFill/>
        </p:spPr>
        <p:txBody>
          <a:bodyPr wrap="none" rtlCol="0">
            <a:spAutoFit/>
          </a:bodyPr>
          <a:lstStyle/>
          <a:p>
            <a:pPr marL="285744" indent="-285744">
              <a:buFont typeface="Arial" panose="020B0604020202020204" pitchFamily="34" charset="0"/>
              <a:buChar char="•"/>
            </a:pPr>
            <a:r>
              <a:rPr lang="de-DE" sz="1200" b="1" dirty="0">
                <a:latin typeface="+mn-lt"/>
              </a:rPr>
              <a:t>Sportangebot erweitern / </a:t>
            </a:r>
            <a:r>
              <a:rPr lang="de-DE" sz="1200" b="1" dirty="0" err="1">
                <a:latin typeface="+mn-lt"/>
              </a:rPr>
              <a:t>attraktivieren</a:t>
            </a:r>
            <a:endParaRPr lang="de-DE" sz="1200" b="1" dirty="0">
              <a:latin typeface="+mn-lt"/>
            </a:endParaRPr>
          </a:p>
          <a:p>
            <a:pPr marL="285744" indent="-285744">
              <a:buFont typeface="Arial" panose="020B0604020202020204" pitchFamily="34" charset="0"/>
              <a:buChar char="•"/>
            </a:pPr>
            <a:r>
              <a:rPr lang="de-DE" sz="1200" b="1" dirty="0">
                <a:latin typeface="+mn-lt"/>
              </a:rPr>
              <a:t>Weitere Übungsleiter anheuern</a:t>
            </a:r>
          </a:p>
          <a:p>
            <a:pPr marL="742932" lvl="1" indent="-285744">
              <a:buFont typeface="Arial" panose="020B0604020202020204" pitchFamily="34" charset="0"/>
              <a:buChar char="•"/>
            </a:pPr>
            <a:r>
              <a:rPr lang="de-DE" sz="1200" dirty="0">
                <a:latin typeface="+mn-lt"/>
              </a:rPr>
              <a:t>Vergütungsmodell der Übungsleiter weiter ausarbeiten</a:t>
            </a:r>
          </a:p>
          <a:p>
            <a:pPr marL="742932" lvl="1" indent="-285744">
              <a:buFont typeface="Arial" panose="020B0604020202020204" pitchFamily="34" charset="0"/>
              <a:buChar char="•"/>
            </a:pPr>
            <a:r>
              <a:rPr lang="de-DE" sz="1200" dirty="0">
                <a:latin typeface="+mn-lt"/>
              </a:rPr>
              <a:t>Übungsleiter zu Fortbildungen motivieren</a:t>
            </a:r>
          </a:p>
          <a:p>
            <a:pPr marL="285744" indent="-285744">
              <a:buFont typeface="Arial" panose="020B0604020202020204" pitchFamily="34" charset="0"/>
              <a:buChar char="•"/>
            </a:pPr>
            <a:r>
              <a:rPr lang="de-DE" sz="1200" b="1" dirty="0">
                <a:latin typeface="+mn-lt"/>
              </a:rPr>
              <a:t>Geländeausbau planen und vorantreiben, Sanierung B-Platz</a:t>
            </a:r>
          </a:p>
          <a:p>
            <a:pPr marL="285744" indent="-285744">
              <a:buFont typeface="Arial" panose="020B0604020202020204" pitchFamily="34" charset="0"/>
              <a:buChar char="•"/>
            </a:pPr>
            <a:r>
              <a:rPr lang="de-DE" sz="1200" b="1" dirty="0">
                <a:latin typeface="+mn-lt"/>
              </a:rPr>
              <a:t>Kunstrasenplatz wenn finanzierbar, Gesamtkonzept notwendig</a:t>
            </a:r>
          </a:p>
          <a:p>
            <a:pPr marL="742932" lvl="1" indent="-285744">
              <a:buFont typeface="Arial" panose="020B0604020202020204" pitchFamily="34" charset="0"/>
              <a:buChar char="•"/>
            </a:pPr>
            <a:endParaRPr lang="de-DE" sz="1800" dirty="0">
              <a:latin typeface="+mn-lt"/>
            </a:endParaRPr>
          </a:p>
        </p:txBody>
      </p:sp>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1126</Words>
  <Application>Microsoft Macintosh PowerPoint</Application>
  <PresentationFormat>Bildschirmpräsentation (4:3)</PresentationFormat>
  <Paragraphs>404</Paragraphs>
  <Slides>7</Slides>
  <Notes>7</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7</vt:i4>
      </vt:variant>
    </vt:vector>
  </HeadingPairs>
  <TitlesOfParts>
    <vt:vector size="15" baseType="lpstr">
      <vt:lpstr>Arial</vt:lpstr>
      <vt:lpstr>BLB Standard Univers</vt:lpstr>
      <vt:lpstr>Calibri</vt:lpstr>
      <vt:lpstr>Courier New</vt:lpstr>
      <vt:lpstr>Verdana</vt:lpstr>
      <vt:lpstr>Wingdings</vt:lpstr>
      <vt:lpstr>Larissa</vt:lpstr>
      <vt:lpstr>1_Larissa</vt:lpstr>
      <vt:lpstr> Kassenbericht</vt:lpstr>
      <vt:lpstr> Wesentliche Bilanzzahlen zum 30.06.2023</vt:lpstr>
      <vt:lpstr> Entwicklung des Jahresergebnisses</vt:lpstr>
      <vt:lpstr> Wesentliche Ausgaben</vt:lpstr>
      <vt:lpstr> Mitgliederzahlen</vt:lpstr>
      <vt:lpstr>Aktuelle Mitgliederstruktur im TSV</vt:lpstr>
      <vt:lpstr> Zusammenfassung und Zukunftsausblick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Kassenbericht</dc:title>
  <dc:creator>Alexander Dippold</dc:creator>
  <cp:lastModifiedBy>Peter Dippold</cp:lastModifiedBy>
  <cp:revision>295</cp:revision>
  <cp:lastPrinted>2023-11-13T09:24:44Z</cp:lastPrinted>
  <dcterms:created xsi:type="dcterms:W3CDTF">2003-09-24T17:52:11Z</dcterms:created>
  <dcterms:modified xsi:type="dcterms:W3CDTF">2023-11-24T07:48:05Z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00c169-dce1-41e3-9e1a-6d4e0f7996c6_Enabled">
    <vt:lpwstr>true</vt:lpwstr>
  </property>
  <property fmtid="{D5CDD505-2E9C-101B-9397-08002B2CF9AE}" pid="3" name="MSIP_Label_e400c169-dce1-41e3-9e1a-6d4e0f7996c6_SetDate">
    <vt:lpwstr>2022-11-23T14:25:30Z</vt:lpwstr>
  </property>
  <property fmtid="{D5CDD505-2E9C-101B-9397-08002B2CF9AE}" pid="4" name="MSIP_Label_e400c169-dce1-41e3-9e1a-6d4e0f7996c6_Method">
    <vt:lpwstr>Privileged</vt:lpwstr>
  </property>
  <property fmtid="{D5CDD505-2E9C-101B-9397-08002B2CF9AE}" pid="5" name="MSIP_Label_e400c169-dce1-41e3-9e1a-6d4e0f7996c6_Name">
    <vt:lpwstr>Public</vt:lpwstr>
  </property>
  <property fmtid="{D5CDD505-2E9C-101B-9397-08002B2CF9AE}" pid="6" name="MSIP_Label_e400c169-dce1-41e3-9e1a-6d4e0f7996c6_SiteId">
    <vt:lpwstr>67416604-6509-4014-9859-45e709f53d3f</vt:lpwstr>
  </property>
  <property fmtid="{D5CDD505-2E9C-101B-9397-08002B2CF9AE}" pid="7" name="MSIP_Label_e400c169-dce1-41e3-9e1a-6d4e0f7996c6_ActionId">
    <vt:lpwstr>cd82b513-4990-4f84-8b8a-af9a0368a456</vt:lpwstr>
  </property>
  <property fmtid="{D5CDD505-2E9C-101B-9397-08002B2CF9AE}" pid="8" name="MSIP_Label_e400c169-dce1-41e3-9e1a-6d4e0f7996c6_ContentBits">
    <vt:lpwstr>2</vt:lpwstr>
  </property>
  <property fmtid="{D5CDD505-2E9C-101B-9397-08002B2CF9AE}" pid="9" name="MSIP_Label_924dbb1d-991d-4bbd-aad5-33bac1d8ffaf_Enabled">
    <vt:lpwstr>true</vt:lpwstr>
  </property>
  <property fmtid="{D5CDD505-2E9C-101B-9397-08002B2CF9AE}" pid="10" name="MSIP_Label_924dbb1d-991d-4bbd-aad5-33bac1d8ffaf_SetDate">
    <vt:lpwstr>2023-11-21T10:14:23Z</vt:lpwstr>
  </property>
  <property fmtid="{D5CDD505-2E9C-101B-9397-08002B2CF9AE}" pid="11" name="MSIP_Label_924dbb1d-991d-4bbd-aad5-33bac1d8ffaf_Method">
    <vt:lpwstr>Standard</vt:lpwstr>
  </property>
  <property fmtid="{D5CDD505-2E9C-101B-9397-08002B2CF9AE}" pid="12" name="MSIP_Label_924dbb1d-991d-4bbd-aad5-33bac1d8ffaf_Name">
    <vt:lpwstr>924dbb1d-991d-4bbd-aad5-33bac1d8ffaf</vt:lpwstr>
  </property>
  <property fmtid="{D5CDD505-2E9C-101B-9397-08002B2CF9AE}" pid="13" name="MSIP_Label_924dbb1d-991d-4bbd-aad5-33bac1d8ffaf_SiteId">
    <vt:lpwstr>9652d7c2-1ccf-4940-8151-4a92bd474ed0</vt:lpwstr>
  </property>
  <property fmtid="{D5CDD505-2E9C-101B-9397-08002B2CF9AE}" pid="14" name="MSIP_Label_924dbb1d-991d-4bbd-aad5-33bac1d8ffaf_ActionId">
    <vt:lpwstr>fb75cac1-9be0-4de3-8131-1a006afc3bfc</vt:lpwstr>
  </property>
  <property fmtid="{D5CDD505-2E9C-101B-9397-08002B2CF9AE}" pid="15" name="MSIP_Label_924dbb1d-991d-4bbd-aad5-33bac1d8ffaf_ContentBits">
    <vt:lpwstr>0</vt:lpwstr>
  </property>
</Properties>
</file>