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bookmarkIdSeed="5">
  <p:sldMasterIdLst>
    <p:sldMasterId id="2147483660" r:id="rId1"/>
  </p:sldMasterIdLst>
  <p:notesMasterIdLst>
    <p:notesMasterId r:id="rId54"/>
  </p:notesMasterIdLst>
  <p:sldIdLst>
    <p:sldId id="256" r:id="rId2"/>
    <p:sldId id="283" r:id="rId3"/>
    <p:sldId id="316" r:id="rId4"/>
    <p:sldId id="258" r:id="rId5"/>
    <p:sldId id="317" r:id="rId6"/>
    <p:sldId id="270" r:id="rId7"/>
    <p:sldId id="269" r:id="rId8"/>
    <p:sldId id="271" r:id="rId9"/>
    <p:sldId id="272" r:id="rId10"/>
    <p:sldId id="302" r:id="rId11"/>
    <p:sldId id="320" r:id="rId12"/>
    <p:sldId id="325" r:id="rId13"/>
    <p:sldId id="324" r:id="rId14"/>
    <p:sldId id="308" r:id="rId15"/>
    <p:sldId id="260" r:id="rId16"/>
    <p:sldId id="261" r:id="rId17"/>
    <p:sldId id="319" r:id="rId18"/>
    <p:sldId id="263" r:id="rId19"/>
    <p:sldId id="328" r:id="rId20"/>
    <p:sldId id="318" r:id="rId21"/>
    <p:sldId id="262" r:id="rId22"/>
    <p:sldId id="264" r:id="rId23"/>
    <p:sldId id="333" r:id="rId24"/>
    <p:sldId id="265" r:id="rId25"/>
    <p:sldId id="286" r:id="rId26"/>
    <p:sldId id="314" r:id="rId27"/>
    <p:sldId id="287" r:id="rId28"/>
    <p:sldId id="266" r:id="rId29"/>
    <p:sldId id="305" r:id="rId30"/>
    <p:sldId id="309" r:id="rId31"/>
    <p:sldId id="275" r:id="rId32"/>
    <p:sldId id="322" r:id="rId33"/>
    <p:sldId id="332" r:id="rId34"/>
    <p:sldId id="310" r:id="rId35"/>
    <p:sldId id="277" r:id="rId36"/>
    <p:sldId id="280" r:id="rId37"/>
    <p:sldId id="311" r:id="rId38"/>
    <p:sldId id="306" r:id="rId39"/>
    <p:sldId id="299" r:id="rId40"/>
    <p:sldId id="300" r:id="rId41"/>
    <p:sldId id="329" r:id="rId42"/>
    <p:sldId id="298" r:id="rId43"/>
    <p:sldId id="289" r:id="rId44"/>
    <p:sldId id="290" r:id="rId45"/>
    <p:sldId id="291" r:id="rId46"/>
    <p:sldId id="292" r:id="rId47"/>
    <p:sldId id="326" r:id="rId48"/>
    <p:sldId id="330" r:id="rId49"/>
    <p:sldId id="331" r:id="rId50"/>
    <p:sldId id="294" r:id="rId51"/>
    <p:sldId id="321" r:id="rId52"/>
    <p:sldId id="284" r:id="rId53"/>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seite" id="{0E0C22F7-A6F6-44C1-A537-93AEC35F6275}">
          <p14:sldIdLst>
            <p14:sldId id="256"/>
          </p14:sldIdLst>
        </p14:section>
        <p14:section name="Inhaltsverzeichnis &amp; Vereinsstruktur" id="{BFE4064A-4ED7-4768-864B-724BA7345210}">
          <p14:sldIdLst>
            <p14:sldId id="283"/>
            <p14:sldId id="316"/>
            <p14:sldId id="258"/>
          </p14:sldIdLst>
        </p14:section>
        <p14:section name="Grußworte / Vorstellungen" id="{E175DB1B-5FEE-470C-9CFC-CC3A42FE6BD6}">
          <p14:sldIdLst>
            <p14:sldId id="317"/>
            <p14:sldId id="270"/>
            <p14:sldId id="269"/>
          </p14:sldIdLst>
        </p14:section>
        <p14:section name="Geschichte des TSV" id="{22D5CB74-DADD-4C6A-A314-36E3CB6392A6}">
          <p14:sldIdLst>
            <p14:sldId id="271"/>
            <p14:sldId id="272"/>
            <p14:sldId id="302"/>
            <p14:sldId id="320"/>
            <p14:sldId id="325"/>
            <p14:sldId id="324"/>
          </p14:sldIdLst>
        </p14:section>
        <p14:section name="Abteilungsseiten" id="{B7F978AB-ECA9-46CC-A14B-1DA2CDC116F5}">
          <p14:sldIdLst>
            <p14:sldId id="308"/>
            <p14:sldId id="260"/>
            <p14:sldId id="261"/>
            <p14:sldId id="319"/>
            <p14:sldId id="263"/>
            <p14:sldId id="328"/>
            <p14:sldId id="318"/>
            <p14:sldId id="262"/>
            <p14:sldId id="264"/>
            <p14:sldId id="333"/>
            <p14:sldId id="265"/>
            <p14:sldId id="286"/>
            <p14:sldId id="314"/>
            <p14:sldId id="287"/>
            <p14:sldId id="266"/>
            <p14:sldId id="305"/>
            <p14:sldId id="309"/>
            <p14:sldId id="275"/>
            <p14:sldId id="322"/>
            <p14:sldId id="332"/>
            <p14:sldId id="310"/>
            <p14:sldId id="277"/>
            <p14:sldId id="280"/>
            <p14:sldId id="311"/>
            <p14:sldId id="306"/>
            <p14:sldId id="299"/>
            <p14:sldId id="300"/>
            <p14:sldId id="329"/>
            <p14:sldId id="298"/>
          </p14:sldIdLst>
        </p14:section>
        <p14:section name="Akquise &amp; Werbung" id="{D5AF94B5-004B-4A5B-B5B5-6D09E980EB28}">
          <p14:sldIdLst>
            <p14:sldId id="289"/>
            <p14:sldId id="290"/>
            <p14:sldId id="291"/>
            <p14:sldId id="292"/>
            <p14:sldId id="326"/>
            <p14:sldId id="330"/>
            <p14:sldId id="331"/>
            <p14:sldId id="294"/>
            <p14:sldId id="321"/>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69" autoAdjust="0"/>
    <p:restoredTop sz="95211" autoAdjust="0"/>
  </p:normalViewPr>
  <p:slideViewPr>
    <p:cSldViewPr snapToGrid="0">
      <p:cViewPr varScale="1">
        <p:scale>
          <a:sx n="61" d="100"/>
          <a:sy n="61" d="100"/>
        </p:scale>
        <p:origin x="2479" y="31"/>
      </p:cViewPr>
      <p:guideLst/>
    </p:cSldViewPr>
  </p:slideViewPr>
  <p:notesTextViewPr>
    <p:cViewPr>
      <p:scale>
        <a:sx n="1" d="1"/>
        <a:sy n="1" d="1"/>
      </p:scale>
      <p:origin x="0" y="0"/>
    </p:cViewPr>
  </p:notesTextViewPr>
  <p:sorterViewPr>
    <p:cViewPr>
      <p:scale>
        <a:sx n="100" d="100"/>
        <a:sy n="100" d="100"/>
      </p:scale>
      <p:origin x="0" y="-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9BD58B6-F37E-4267-9F88-EE76C5545514}" type="datetimeFigureOut">
              <a:rPr lang="de-DE" smtClean="0"/>
              <a:t>18.01.2022</a:t>
            </a:fld>
            <a:endParaRPr lang="de-DE"/>
          </a:p>
        </p:txBody>
      </p:sp>
      <p:sp>
        <p:nvSpPr>
          <p:cNvPr id="4" name="Folienbildplatzhalter 3"/>
          <p:cNvSpPr>
            <a:spLocks noGrp="1" noRot="1" noChangeAspect="1"/>
          </p:cNvSpPr>
          <p:nvPr>
            <p:ph type="sldImg" idx="2"/>
          </p:nvPr>
        </p:nvSpPr>
        <p:spPr>
          <a:xfrm>
            <a:off x="3770313" y="857250"/>
            <a:ext cx="1603375"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7051174-AC37-423C-A348-0DAD3333E1C8}" type="slidenum">
              <a:rPr lang="de-DE" smtClean="0"/>
              <a:t>‹Nr.›</a:t>
            </a:fld>
            <a:endParaRPr lang="de-DE"/>
          </a:p>
        </p:txBody>
      </p:sp>
    </p:spTree>
    <p:extLst>
      <p:ext uri="{BB962C8B-B14F-4D97-AF65-F5344CB8AC3E}">
        <p14:creationId xmlns:p14="http://schemas.microsoft.com/office/powerpoint/2010/main" val="290889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7051174-AC37-423C-A348-0DAD3333E1C8}" type="slidenum">
              <a:rPr lang="de-DE" smtClean="0"/>
              <a:t>3</a:t>
            </a:fld>
            <a:endParaRPr lang="de-DE"/>
          </a:p>
        </p:txBody>
      </p:sp>
    </p:spTree>
    <p:extLst>
      <p:ext uri="{BB962C8B-B14F-4D97-AF65-F5344CB8AC3E}">
        <p14:creationId xmlns:p14="http://schemas.microsoft.com/office/powerpoint/2010/main" val="105461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7051174-AC37-423C-A348-0DAD3333E1C8}" type="slidenum">
              <a:rPr lang="de-DE" smtClean="0"/>
              <a:t>7</a:t>
            </a:fld>
            <a:endParaRPr lang="de-DE"/>
          </a:p>
        </p:txBody>
      </p:sp>
    </p:spTree>
    <p:extLst>
      <p:ext uri="{BB962C8B-B14F-4D97-AF65-F5344CB8AC3E}">
        <p14:creationId xmlns:p14="http://schemas.microsoft.com/office/powerpoint/2010/main" val="419248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7051174-AC37-423C-A348-0DAD3333E1C8}" type="slidenum">
              <a:rPr lang="de-DE" smtClean="0"/>
              <a:t>9</a:t>
            </a:fld>
            <a:endParaRPr lang="de-DE"/>
          </a:p>
        </p:txBody>
      </p:sp>
    </p:spTree>
    <p:extLst>
      <p:ext uri="{BB962C8B-B14F-4D97-AF65-F5344CB8AC3E}">
        <p14:creationId xmlns:p14="http://schemas.microsoft.com/office/powerpoint/2010/main" val="97861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7051174-AC37-423C-A348-0DAD3333E1C8}" type="slidenum">
              <a:rPr lang="de-DE" smtClean="0"/>
              <a:t>16</a:t>
            </a:fld>
            <a:endParaRPr lang="de-DE"/>
          </a:p>
        </p:txBody>
      </p:sp>
    </p:spTree>
    <p:extLst>
      <p:ext uri="{BB962C8B-B14F-4D97-AF65-F5344CB8AC3E}">
        <p14:creationId xmlns:p14="http://schemas.microsoft.com/office/powerpoint/2010/main" val="280879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7051174-AC37-423C-A348-0DAD3333E1C8}" type="slidenum">
              <a:rPr lang="de-DE" smtClean="0"/>
              <a:t>21</a:t>
            </a:fld>
            <a:endParaRPr lang="de-DE"/>
          </a:p>
        </p:txBody>
      </p:sp>
    </p:spTree>
    <p:extLst>
      <p:ext uri="{BB962C8B-B14F-4D97-AF65-F5344CB8AC3E}">
        <p14:creationId xmlns:p14="http://schemas.microsoft.com/office/powerpoint/2010/main" val="341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7051174-AC37-423C-A348-0DAD3333E1C8}" type="slidenum">
              <a:rPr lang="de-DE" smtClean="0"/>
              <a:t>25</a:t>
            </a:fld>
            <a:endParaRPr lang="de-DE"/>
          </a:p>
        </p:txBody>
      </p:sp>
    </p:spTree>
    <p:extLst>
      <p:ext uri="{BB962C8B-B14F-4D97-AF65-F5344CB8AC3E}">
        <p14:creationId xmlns:p14="http://schemas.microsoft.com/office/powerpoint/2010/main" val="291432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r>
              <a:rPr lang="de-DE"/>
              <a:t>15.12.2021</a:t>
            </a:r>
          </a:p>
        </p:txBody>
      </p:sp>
      <p:sp>
        <p:nvSpPr>
          <p:cNvPr id="5" name="Footer Placehold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26981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DE"/>
              <a:t>15.12.2021</a:t>
            </a:r>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195136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15.12.2021</a:t>
            </a:r>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302655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15.12.2021</a:t>
            </a:r>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1629094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r>
              <a:rPr lang="de-DE"/>
              <a:t>15.12.2021</a:t>
            </a:r>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394583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r>
              <a:rPr lang="de-DE"/>
              <a:t>15.12.2021</a:t>
            </a:r>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46892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15.12.2021</a:t>
            </a:r>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1813183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15.12.2021</a:t>
            </a:r>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175867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nke Seite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621012E-E7CB-40E7-9DA6-E02186C80988}"/>
              </a:ext>
            </a:extLst>
          </p:cNvPr>
          <p:cNvSpPr/>
          <p:nvPr userDrawn="1"/>
        </p:nvSpPr>
        <p:spPr>
          <a:xfrm>
            <a:off x="-1" y="1123200"/>
            <a:ext cx="842400" cy="8782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Slide Number Placeholder 5">
            <a:extLst>
              <a:ext uri="{FF2B5EF4-FFF2-40B4-BE49-F238E27FC236}">
                <a16:creationId xmlns:a16="http://schemas.microsoft.com/office/drawing/2014/main" id="{93ED96DD-5E62-4C3A-A749-8DCDC7334F80}"/>
              </a:ext>
            </a:extLst>
          </p:cNvPr>
          <p:cNvSpPr>
            <a:spLocks noGrp="1"/>
          </p:cNvSpPr>
          <p:nvPr>
            <p:ph type="sldNum" sz="quarter" idx="12"/>
          </p:nvPr>
        </p:nvSpPr>
        <p:spPr>
          <a:xfrm>
            <a:off x="0" y="9225642"/>
            <a:ext cx="842399" cy="527403"/>
          </a:xfrm>
          <a:prstGeom prst="rect">
            <a:avLst/>
          </a:prstGeom>
          <a:solidFill>
            <a:schemeClr val="tx1"/>
          </a:solidFill>
          <a:ln>
            <a:noFill/>
          </a:ln>
        </p:spPr>
        <p:txBody>
          <a:bodyPr/>
          <a:lstStyle>
            <a:lvl1pPr algn="ctr">
              <a:defRPr sz="2400" b="1">
                <a:solidFill>
                  <a:schemeClr val="bg1"/>
                </a:solidFill>
              </a:defRPr>
            </a:lvl1pPr>
          </a:lstStyle>
          <a:p>
            <a:fld id="{30DF6D98-59E7-4C24-8F82-0C955617432B}" type="slidenum">
              <a:rPr lang="de-DE" smtClean="0"/>
              <a:pPr/>
              <a:t>‹Nr.›</a:t>
            </a:fld>
            <a:endParaRPr lang="de-DE" dirty="0"/>
          </a:p>
        </p:txBody>
      </p:sp>
      <p:pic>
        <p:nvPicPr>
          <p:cNvPr id="8" name="Grafik 7" descr="SG TSV Neustadt/Aisch/Franken Neustadt - Fussball - Startseite | Facebook">
            <a:extLst>
              <a:ext uri="{FF2B5EF4-FFF2-40B4-BE49-F238E27FC236}">
                <a16:creationId xmlns:a16="http://schemas.microsoft.com/office/drawing/2014/main" id="{7035CE4F-71E5-46A0-97B7-A6FA5AA4E263}"/>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627" t="3994" r="4627"/>
          <a:stretch/>
        </p:blipFill>
        <p:spPr bwMode="auto">
          <a:xfrm>
            <a:off x="106829" y="137819"/>
            <a:ext cx="735570" cy="945115"/>
          </a:xfrm>
          <a:prstGeom prst="rect">
            <a:avLst/>
          </a:prstGeom>
          <a:noFill/>
        </p:spPr>
      </p:pic>
      <p:sp>
        <p:nvSpPr>
          <p:cNvPr id="14" name="Textplatzhalter 11">
            <a:extLst>
              <a:ext uri="{FF2B5EF4-FFF2-40B4-BE49-F238E27FC236}">
                <a16:creationId xmlns:a16="http://schemas.microsoft.com/office/drawing/2014/main" id="{2714E7CE-EF18-4BA0-8E51-40AAF80A0AE5}"/>
              </a:ext>
            </a:extLst>
          </p:cNvPr>
          <p:cNvSpPr>
            <a:spLocks noGrp="1"/>
          </p:cNvSpPr>
          <p:nvPr>
            <p:ph type="body" sz="quarter" idx="13" hasCustomPrompt="1"/>
          </p:nvPr>
        </p:nvSpPr>
        <p:spPr>
          <a:xfrm>
            <a:off x="1432092" y="259067"/>
            <a:ext cx="5425908" cy="535531"/>
          </a:xfrm>
          <a:noFill/>
        </p:spPr>
        <p:txBody>
          <a:bodyPr vert="horz" wrap="square" lIns="91440" tIns="45720" rIns="91440" bIns="45720" rtlCol="0">
            <a:spAutoFit/>
          </a:bodyPr>
          <a:lstStyle>
            <a:lvl1pPr>
              <a:defRPr lang="de-DE" sz="3200" b="0" dirty="0">
                <a:latin typeface="Eras Bold ITC" panose="020B0907030504020204" pitchFamily="34" charset="0"/>
              </a:defRPr>
            </a:lvl1pPr>
          </a:lstStyle>
          <a:p>
            <a:pPr marL="0" lvl="0" indent="0" defTabSz="457200">
              <a:buNone/>
            </a:pPr>
            <a:r>
              <a:rPr lang="de-DE" dirty="0"/>
              <a:t>&lt;Inhaltstitel&gt;</a:t>
            </a:r>
          </a:p>
        </p:txBody>
      </p:sp>
      <p:sp>
        <p:nvSpPr>
          <p:cNvPr id="9" name="Parallelogramm 8">
            <a:extLst>
              <a:ext uri="{FF2B5EF4-FFF2-40B4-BE49-F238E27FC236}">
                <a16:creationId xmlns:a16="http://schemas.microsoft.com/office/drawing/2014/main" id="{4B15AB30-BBF3-474D-A482-4DC9AE6F7B46}"/>
              </a:ext>
            </a:extLst>
          </p:cNvPr>
          <p:cNvSpPr/>
          <p:nvPr userDrawn="1"/>
        </p:nvSpPr>
        <p:spPr>
          <a:xfrm rot="18692178">
            <a:off x="-225532" y="1615976"/>
            <a:ext cx="1290163"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Parallelogramm 9">
            <a:extLst>
              <a:ext uri="{FF2B5EF4-FFF2-40B4-BE49-F238E27FC236}">
                <a16:creationId xmlns:a16="http://schemas.microsoft.com/office/drawing/2014/main" id="{E2C96AE2-E7AC-43CB-AE77-ED764FE5DB8F}"/>
              </a:ext>
            </a:extLst>
          </p:cNvPr>
          <p:cNvSpPr/>
          <p:nvPr userDrawn="1"/>
        </p:nvSpPr>
        <p:spPr>
          <a:xfrm rot="18692178">
            <a:off x="-237640" y="1735575"/>
            <a:ext cx="1362038"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Parallelogramm 10">
            <a:extLst>
              <a:ext uri="{FF2B5EF4-FFF2-40B4-BE49-F238E27FC236}">
                <a16:creationId xmlns:a16="http://schemas.microsoft.com/office/drawing/2014/main" id="{7E2EBBA5-FFDF-42B7-B054-35A76A8DDC55}"/>
              </a:ext>
            </a:extLst>
          </p:cNvPr>
          <p:cNvSpPr/>
          <p:nvPr userDrawn="1"/>
        </p:nvSpPr>
        <p:spPr>
          <a:xfrm rot="18692178">
            <a:off x="-225533" y="1615975"/>
            <a:ext cx="1290163"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2" name="Parallelogramm 11">
            <a:extLst>
              <a:ext uri="{FF2B5EF4-FFF2-40B4-BE49-F238E27FC236}">
                <a16:creationId xmlns:a16="http://schemas.microsoft.com/office/drawing/2014/main" id="{A346601A-A706-4FC3-B218-99A4979F7B47}"/>
              </a:ext>
            </a:extLst>
          </p:cNvPr>
          <p:cNvSpPr/>
          <p:nvPr userDrawn="1"/>
        </p:nvSpPr>
        <p:spPr>
          <a:xfrm rot="18692178">
            <a:off x="-237641" y="1735574"/>
            <a:ext cx="1362038"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63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chte Seite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5B3D059-C4ED-4CB9-A558-BA9C5DF62FE6}"/>
              </a:ext>
            </a:extLst>
          </p:cNvPr>
          <p:cNvSpPr/>
          <p:nvPr userDrawn="1"/>
        </p:nvSpPr>
        <p:spPr>
          <a:xfrm>
            <a:off x="6015600" y="1127888"/>
            <a:ext cx="842400" cy="8782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4" name="Grafik 3" descr="SG TSV Neustadt/Aisch/Franken Neustadt - Fussball - Startseite | Facebook">
            <a:extLst>
              <a:ext uri="{FF2B5EF4-FFF2-40B4-BE49-F238E27FC236}">
                <a16:creationId xmlns:a16="http://schemas.microsoft.com/office/drawing/2014/main" id="{DC4D64FC-87D8-4386-B334-456EB7D4C4C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627" t="3994" r="4627"/>
          <a:stretch/>
        </p:blipFill>
        <p:spPr bwMode="auto">
          <a:xfrm>
            <a:off x="6028771" y="148178"/>
            <a:ext cx="740519" cy="951474"/>
          </a:xfrm>
          <a:prstGeom prst="rect">
            <a:avLst/>
          </a:prstGeom>
          <a:noFill/>
        </p:spPr>
      </p:pic>
      <p:sp>
        <p:nvSpPr>
          <p:cNvPr id="6" name="Textplatzhalter 11">
            <a:extLst>
              <a:ext uri="{FF2B5EF4-FFF2-40B4-BE49-F238E27FC236}">
                <a16:creationId xmlns:a16="http://schemas.microsoft.com/office/drawing/2014/main" id="{F5C491A0-3D80-435A-87DA-8E7B2A746543}"/>
              </a:ext>
            </a:extLst>
          </p:cNvPr>
          <p:cNvSpPr>
            <a:spLocks noGrp="1"/>
          </p:cNvSpPr>
          <p:nvPr>
            <p:ph type="body" sz="quarter" idx="13" hasCustomPrompt="1"/>
          </p:nvPr>
        </p:nvSpPr>
        <p:spPr>
          <a:xfrm>
            <a:off x="0" y="261920"/>
            <a:ext cx="5425908" cy="535531"/>
          </a:xfrm>
          <a:noFill/>
        </p:spPr>
        <p:txBody>
          <a:bodyPr vert="horz" wrap="square" lIns="91440" tIns="45720" rIns="91440" bIns="45720" rtlCol="0">
            <a:spAutoFit/>
          </a:bodyPr>
          <a:lstStyle>
            <a:lvl1pPr algn="r">
              <a:defRPr lang="de-DE" sz="3200" b="0" dirty="0">
                <a:latin typeface="Eras Bold ITC" panose="020B0907030504020204" pitchFamily="34" charset="0"/>
              </a:defRPr>
            </a:lvl1pPr>
          </a:lstStyle>
          <a:p>
            <a:pPr marL="0" lvl="0" indent="0" defTabSz="457200">
              <a:buNone/>
            </a:pPr>
            <a:r>
              <a:rPr lang="de-DE" dirty="0"/>
              <a:t>&lt;Inhaltstitel&gt;</a:t>
            </a:r>
          </a:p>
        </p:txBody>
      </p:sp>
      <p:sp>
        <p:nvSpPr>
          <p:cNvPr id="15" name="Parallelogramm 14">
            <a:extLst>
              <a:ext uri="{FF2B5EF4-FFF2-40B4-BE49-F238E27FC236}">
                <a16:creationId xmlns:a16="http://schemas.microsoft.com/office/drawing/2014/main" id="{B6305FCE-BBC5-4A94-B870-504849FB90B3}"/>
              </a:ext>
            </a:extLst>
          </p:cNvPr>
          <p:cNvSpPr/>
          <p:nvPr userDrawn="1"/>
        </p:nvSpPr>
        <p:spPr>
          <a:xfrm rot="2907822" flipH="1">
            <a:off x="5775001" y="8343777"/>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 name="Parallelogramm 15">
            <a:extLst>
              <a:ext uri="{FF2B5EF4-FFF2-40B4-BE49-F238E27FC236}">
                <a16:creationId xmlns:a16="http://schemas.microsoft.com/office/drawing/2014/main" id="{23A1E1BA-959D-4D67-B15A-4A6E663987D7}"/>
              </a:ext>
            </a:extLst>
          </p:cNvPr>
          <p:cNvSpPr/>
          <p:nvPr userDrawn="1"/>
        </p:nvSpPr>
        <p:spPr>
          <a:xfrm rot="2907822" flipH="1">
            <a:off x="5772599" y="8539290"/>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2" name="Slide Number Placeholder 5">
            <a:extLst>
              <a:ext uri="{FF2B5EF4-FFF2-40B4-BE49-F238E27FC236}">
                <a16:creationId xmlns:a16="http://schemas.microsoft.com/office/drawing/2014/main" id="{2454887A-6CE4-4961-9D74-962FCB8A2CFD}"/>
              </a:ext>
            </a:extLst>
          </p:cNvPr>
          <p:cNvSpPr>
            <a:spLocks noGrp="1"/>
          </p:cNvSpPr>
          <p:nvPr>
            <p:ph type="sldNum" sz="quarter" idx="12"/>
          </p:nvPr>
        </p:nvSpPr>
        <p:spPr>
          <a:xfrm>
            <a:off x="6009971" y="9225642"/>
            <a:ext cx="842399" cy="527403"/>
          </a:xfrm>
          <a:prstGeom prst="rect">
            <a:avLst/>
          </a:prstGeom>
          <a:solidFill>
            <a:schemeClr val="tx1"/>
          </a:solidFill>
          <a:ln>
            <a:noFill/>
          </a:ln>
        </p:spPr>
        <p:txBody>
          <a:bodyPr/>
          <a:lstStyle>
            <a:lvl1pPr algn="ctr">
              <a:defRPr sz="2400" b="1">
                <a:solidFill>
                  <a:schemeClr val="bg1"/>
                </a:solidFill>
              </a:defRPr>
            </a:lvl1pPr>
          </a:lstStyle>
          <a:p>
            <a:fld id="{30DF6D98-59E7-4C24-8F82-0C955617432B}" type="slidenum">
              <a:rPr lang="de-DE" smtClean="0"/>
              <a:pPr/>
              <a:t>‹Nr.›</a:t>
            </a:fld>
            <a:endParaRPr lang="de-DE" dirty="0"/>
          </a:p>
        </p:txBody>
      </p:sp>
    </p:spTree>
    <p:extLst>
      <p:ext uri="{BB962C8B-B14F-4D97-AF65-F5344CB8AC3E}">
        <p14:creationId xmlns:p14="http://schemas.microsoft.com/office/powerpoint/2010/main" val="256764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nke Seite (Abteilun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621012E-E7CB-40E7-9DA6-E02186C80988}"/>
              </a:ext>
            </a:extLst>
          </p:cNvPr>
          <p:cNvSpPr/>
          <p:nvPr userDrawn="1"/>
        </p:nvSpPr>
        <p:spPr>
          <a:xfrm>
            <a:off x="0" y="3236180"/>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Slide Number Placeholder 5">
            <a:extLst>
              <a:ext uri="{FF2B5EF4-FFF2-40B4-BE49-F238E27FC236}">
                <a16:creationId xmlns:a16="http://schemas.microsoft.com/office/drawing/2014/main" id="{93ED96DD-5E62-4C3A-A749-8DCDC7334F80}"/>
              </a:ext>
            </a:extLst>
          </p:cNvPr>
          <p:cNvSpPr>
            <a:spLocks noGrp="1"/>
          </p:cNvSpPr>
          <p:nvPr>
            <p:ph type="sldNum" sz="quarter" idx="12"/>
          </p:nvPr>
        </p:nvSpPr>
        <p:spPr>
          <a:xfrm>
            <a:off x="0" y="9225642"/>
            <a:ext cx="842399" cy="527403"/>
          </a:xfrm>
          <a:prstGeom prst="rect">
            <a:avLst/>
          </a:prstGeom>
          <a:solidFill>
            <a:schemeClr val="tx1"/>
          </a:solidFill>
          <a:ln>
            <a:noFill/>
          </a:ln>
        </p:spPr>
        <p:txBody>
          <a:bodyPr/>
          <a:lstStyle>
            <a:lvl1pPr algn="ctr">
              <a:defRPr sz="2400" b="1">
                <a:solidFill>
                  <a:schemeClr val="bg1"/>
                </a:solidFill>
              </a:defRPr>
            </a:lvl1pPr>
          </a:lstStyle>
          <a:p>
            <a:fld id="{30DF6D98-59E7-4C24-8F82-0C955617432B}" type="slidenum">
              <a:rPr lang="de-DE" smtClean="0"/>
              <a:pPr/>
              <a:t>‹Nr.›</a:t>
            </a:fld>
            <a:endParaRPr lang="de-DE" dirty="0"/>
          </a:p>
        </p:txBody>
      </p:sp>
      <p:pic>
        <p:nvPicPr>
          <p:cNvPr id="8" name="Grafik 7" descr="SG TSV Neustadt/Aisch/Franken Neustadt - Fussball - Startseite | Facebook">
            <a:extLst>
              <a:ext uri="{FF2B5EF4-FFF2-40B4-BE49-F238E27FC236}">
                <a16:creationId xmlns:a16="http://schemas.microsoft.com/office/drawing/2014/main" id="{7035CE4F-71E5-46A0-97B7-A6FA5AA4E263}"/>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627" t="3994" r="4627"/>
          <a:stretch/>
        </p:blipFill>
        <p:spPr bwMode="auto">
          <a:xfrm>
            <a:off x="125302" y="147790"/>
            <a:ext cx="717098" cy="921382"/>
          </a:xfrm>
          <a:prstGeom prst="rect">
            <a:avLst/>
          </a:prstGeom>
          <a:noFill/>
        </p:spPr>
      </p:pic>
      <p:sp>
        <p:nvSpPr>
          <p:cNvPr id="5" name="Rechteck 4">
            <a:extLst>
              <a:ext uri="{FF2B5EF4-FFF2-40B4-BE49-F238E27FC236}">
                <a16:creationId xmlns:a16="http://schemas.microsoft.com/office/drawing/2014/main" id="{39288573-BD6D-491E-9C20-5F95802111A1}"/>
              </a:ext>
            </a:extLst>
          </p:cNvPr>
          <p:cNvSpPr/>
          <p:nvPr userDrawn="1"/>
        </p:nvSpPr>
        <p:spPr>
          <a:xfrm>
            <a:off x="0" y="1099653"/>
            <a:ext cx="842400" cy="114261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Textplatzhalter 11">
            <a:extLst>
              <a:ext uri="{FF2B5EF4-FFF2-40B4-BE49-F238E27FC236}">
                <a16:creationId xmlns:a16="http://schemas.microsoft.com/office/drawing/2014/main" id="{92E56B80-65BA-4BC3-8268-D9E355AB1A02}"/>
              </a:ext>
            </a:extLst>
          </p:cNvPr>
          <p:cNvSpPr>
            <a:spLocks noGrp="1"/>
          </p:cNvSpPr>
          <p:nvPr>
            <p:ph type="body" sz="quarter" idx="13" hasCustomPrompt="1"/>
          </p:nvPr>
        </p:nvSpPr>
        <p:spPr>
          <a:xfrm>
            <a:off x="1432092" y="309171"/>
            <a:ext cx="5425908" cy="535531"/>
          </a:xfrm>
          <a:noFill/>
        </p:spPr>
        <p:txBody>
          <a:bodyPr wrap="square" rtlCol="0">
            <a:spAutoFit/>
          </a:bodyPr>
          <a:lstStyle>
            <a:lvl1pPr marL="0" indent="0">
              <a:buNone/>
              <a:defRPr lang="de-DE" sz="3200" b="0" dirty="0">
                <a:latin typeface="Eras Bold ITC" panose="020B0907030504020204" pitchFamily="34" charset="0"/>
              </a:defRPr>
            </a:lvl1pPr>
          </a:lstStyle>
          <a:p>
            <a:pPr marL="0" lvl="0" defTabSz="457200"/>
            <a:r>
              <a:rPr lang="de-DE" dirty="0"/>
              <a:t>&lt;Abteilungstitel&gt;</a:t>
            </a:r>
          </a:p>
        </p:txBody>
      </p:sp>
      <p:sp>
        <p:nvSpPr>
          <p:cNvPr id="15" name="Rechteck 14">
            <a:extLst>
              <a:ext uri="{FF2B5EF4-FFF2-40B4-BE49-F238E27FC236}">
                <a16:creationId xmlns:a16="http://schemas.microsoft.com/office/drawing/2014/main" id="{5A072C7E-9E40-458B-BB9D-7C65F5C27A9C}"/>
              </a:ext>
            </a:extLst>
          </p:cNvPr>
          <p:cNvSpPr/>
          <p:nvPr userDrawn="1"/>
        </p:nvSpPr>
        <p:spPr>
          <a:xfrm>
            <a:off x="5482867"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a:extLst>
              <a:ext uri="{FF2B5EF4-FFF2-40B4-BE49-F238E27FC236}">
                <a16:creationId xmlns:a16="http://schemas.microsoft.com/office/drawing/2014/main" id="{C08A5B52-774D-449C-8AAC-E3EE3959AF3A}"/>
              </a:ext>
            </a:extLst>
          </p:cNvPr>
          <p:cNvSpPr>
            <a:spLocks noChangeAspect="1"/>
          </p:cNvSpPr>
          <p:nvPr userDrawn="1"/>
        </p:nvSpPr>
        <p:spPr>
          <a:xfrm>
            <a:off x="4892317"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Kreis: nicht ausgefüllt 16">
            <a:extLst>
              <a:ext uri="{FF2B5EF4-FFF2-40B4-BE49-F238E27FC236}">
                <a16:creationId xmlns:a16="http://schemas.microsoft.com/office/drawing/2014/main" id="{6CEDFC33-832B-45B3-84E1-FF1C183BD038}"/>
              </a:ext>
            </a:extLst>
          </p:cNvPr>
          <p:cNvSpPr>
            <a:spLocks noChangeAspect="1"/>
          </p:cNvSpPr>
          <p:nvPr userDrawn="1"/>
        </p:nvSpPr>
        <p:spPr>
          <a:xfrm>
            <a:off x="4897079"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Textplatzhalter 12">
            <a:extLst>
              <a:ext uri="{FF2B5EF4-FFF2-40B4-BE49-F238E27FC236}">
                <a16:creationId xmlns:a16="http://schemas.microsoft.com/office/drawing/2014/main" id="{46A50584-E945-4EF0-BDDE-B59DF0E1395C}"/>
              </a:ext>
            </a:extLst>
          </p:cNvPr>
          <p:cNvSpPr>
            <a:spLocks noGrp="1"/>
          </p:cNvSpPr>
          <p:nvPr>
            <p:ph type="body" sz="quarter" idx="14" hasCustomPrompt="1"/>
          </p:nvPr>
        </p:nvSpPr>
        <p:spPr>
          <a:xfrm>
            <a:off x="2654480" y="8312445"/>
            <a:ext cx="2306279" cy="1222776"/>
          </a:xfrm>
        </p:spPr>
        <p:txBody>
          <a:bodyPr/>
          <a:lstStyle>
            <a:lvl1pPr marL="0" indent="0" algn="r">
              <a:spcBef>
                <a:spcPts val="0"/>
              </a:spcBef>
              <a:buNone/>
              <a:defRPr sz="1800" b="1"/>
            </a:lvl1pPr>
          </a:lstStyle>
          <a:p>
            <a:pPr lvl="0"/>
            <a:r>
              <a:rPr lang="de-DE" dirty="0"/>
              <a:t>&lt;Funktion&gt;</a:t>
            </a:r>
          </a:p>
          <a:p>
            <a:pPr lvl="0"/>
            <a:r>
              <a:rPr lang="de-DE" dirty="0"/>
              <a:t>&lt;Ansprechpartner&gt;</a:t>
            </a:r>
          </a:p>
          <a:p>
            <a:pPr lvl="0"/>
            <a:r>
              <a:rPr lang="de-DE" dirty="0"/>
              <a:t>&lt;Email-Adresse&gt;</a:t>
            </a:r>
          </a:p>
          <a:p>
            <a:pPr lvl="0"/>
            <a:r>
              <a:rPr lang="de-DE" dirty="0"/>
              <a:t>&lt;Telefonnummer&gt;</a:t>
            </a:r>
          </a:p>
          <a:p>
            <a:pPr lvl="0"/>
            <a:endParaRPr lang="de-DE" dirty="0"/>
          </a:p>
        </p:txBody>
      </p:sp>
      <p:sp>
        <p:nvSpPr>
          <p:cNvPr id="12" name="Parallelogramm 11">
            <a:extLst>
              <a:ext uri="{FF2B5EF4-FFF2-40B4-BE49-F238E27FC236}">
                <a16:creationId xmlns:a16="http://schemas.microsoft.com/office/drawing/2014/main" id="{B0BD684C-06B2-4D4A-922D-7E01E12FB1A6}"/>
              </a:ext>
            </a:extLst>
          </p:cNvPr>
          <p:cNvSpPr/>
          <p:nvPr userDrawn="1"/>
        </p:nvSpPr>
        <p:spPr>
          <a:xfrm rot="18692178">
            <a:off x="-225532" y="1615976"/>
            <a:ext cx="1290163"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Parallelogramm 12">
            <a:extLst>
              <a:ext uri="{FF2B5EF4-FFF2-40B4-BE49-F238E27FC236}">
                <a16:creationId xmlns:a16="http://schemas.microsoft.com/office/drawing/2014/main" id="{96B427F8-B1A9-443D-8C3C-4206B4E21305}"/>
              </a:ext>
            </a:extLst>
          </p:cNvPr>
          <p:cNvSpPr/>
          <p:nvPr userDrawn="1"/>
        </p:nvSpPr>
        <p:spPr>
          <a:xfrm rot="18692178">
            <a:off x="-237640" y="1735575"/>
            <a:ext cx="1362038"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Parallelogramm 13">
            <a:extLst>
              <a:ext uri="{FF2B5EF4-FFF2-40B4-BE49-F238E27FC236}">
                <a16:creationId xmlns:a16="http://schemas.microsoft.com/office/drawing/2014/main" id="{AD5E4133-FD2E-41A8-961C-8DE51DB34615}"/>
              </a:ext>
            </a:extLst>
          </p:cNvPr>
          <p:cNvSpPr/>
          <p:nvPr userDrawn="1"/>
        </p:nvSpPr>
        <p:spPr>
          <a:xfrm rot="18692178">
            <a:off x="-225533" y="1615975"/>
            <a:ext cx="1290163"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 name="Parallelogramm 17">
            <a:extLst>
              <a:ext uri="{FF2B5EF4-FFF2-40B4-BE49-F238E27FC236}">
                <a16:creationId xmlns:a16="http://schemas.microsoft.com/office/drawing/2014/main" id="{6D398C43-381C-4816-BD08-5741528A3C8B}"/>
              </a:ext>
            </a:extLst>
          </p:cNvPr>
          <p:cNvSpPr/>
          <p:nvPr userDrawn="1"/>
        </p:nvSpPr>
        <p:spPr>
          <a:xfrm rot="18692178">
            <a:off x="-237641" y="1735574"/>
            <a:ext cx="1362038"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43382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chte Seite (Abteilun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D89469D-8212-4327-872B-3072A317CB4E}"/>
              </a:ext>
            </a:extLst>
          </p:cNvPr>
          <p:cNvSpPr/>
          <p:nvPr userDrawn="1"/>
        </p:nvSpPr>
        <p:spPr>
          <a:xfrm>
            <a:off x="6002020" y="3236179"/>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39C9621C-19BB-4594-A743-D1D04CF98A5F}"/>
              </a:ext>
            </a:extLst>
          </p:cNvPr>
          <p:cNvSpPr/>
          <p:nvPr userDrawn="1"/>
        </p:nvSpPr>
        <p:spPr>
          <a:xfrm>
            <a:off x="6002020" y="1099653"/>
            <a:ext cx="842400" cy="114261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03AA708-78B1-48B2-BBDD-0AAA9C458280}"/>
              </a:ext>
            </a:extLst>
          </p:cNvPr>
          <p:cNvSpPr/>
          <p:nvPr userDrawn="1"/>
        </p:nvSpPr>
        <p:spPr>
          <a:xfrm>
            <a:off x="6017921" y="3236179"/>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6DD29C54-4219-4B1C-A647-3C7356F61A78}"/>
              </a:ext>
            </a:extLst>
          </p:cNvPr>
          <p:cNvSpPr/>
          <p:nvPr userDrawn="1"/>
        </p:nvSpPr>
        <p:spPr>
          <a:xfrm>
            <a:off x="6017921" y="1099652"/>
            <a:ext cx="842400" cy="114261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4" name="Grafik 3" descr="SG TSV Neustadt/Aisch/Franken Neustadt - Fussball - Startseite | Facebook">
            <a:extLst>
              <a:ext uri="{FF2B5EF4-FFF2-40B4-BE49-F238E27FC236}">
                <a16:creationId xmlns:a16="http://schemas.microsoft.com/office/drawing/2014/main" id="{DC4D64FC-87D8-4386-B334-456EB7D4C4C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627" t="3994" r="4627"/>
          <a:stretch/>
        </p:blipFill>
        <p:spPr bwMode="auto">
          <a:xfrm>
            <a:off x="6028771" y="152955"/>
            <a:ext cx="736801" cy="946697"/>
          </a:xfrm>
          <a:prstGeom prst="rect">
            <a:avLst/>
          </a:prstGeom>
          <a:noFill/>
        </p:spPr>
      </p:pic>
      <p:sp>
        <p:nvSpPr>
          <p:cNvPr id="5" name="Rechteck 4">
            <a:extLst>
              <a:ext uri="{FF2B5EF4-FFF2-40B4-BE49-F238E27FC236}">
                <a16:creationId xmlns:a16="http://schemas.microsoft.com/office/drawing/2014/main" id="{72A727EE-4922-4D78-BF12-DF79FF2FD71D}"/>
              </a:ext>
            </a:extLst>
          </p:cNvPr>
          <p:cNvSpPr/>
          <p:nvPr userDrawn="1"/>
        </p:nvSpPr>
        <p:spPr>
          <a:xfrm>
            <a:off x="6003231" y="3236179"/>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B21B8E4-00A9-43E6-A58F-5F7EF8D8A57D}"/>
              </a:ext>
            </a:extLst>
          </p:cNvPr>
          <p:cNvSpPr/>
          <p:nvPr userDrawn="1"/>
        </p:nvSpPr>
        <p:spPr>
          <a:xfrm>
            <a:off x="6003231" y="1099653"/>
            <a:ext cx="842400" cy="114261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Slide Number Placeholder 5">
            <a:extLst>
              <a:ext uri="{FF2B5EF4-FFF2-40B4-BE49-F238E27FC236}">
                <a16:creationId xmlns:a16="http://schemas.microsoft.com/office/drawing/2014/main" id="{810CE568-52F9-4CF7-8C26-8AB4CB077828}"/>
              </a:ext>
            </a:extLst>
          </p:cNvPr>
          <p:cNvSpPr>
            <a:spLocks noGrp="1"/>
          </p:cNvSpPr>
          <p:nvPr>
            <p:ph type="sldNum" sz="quarter" idx="12"/>
          </p:nvPr>
        </p:nvSpPr>
        <p:spPr>
          <a:xfrm>
            <a:off x="6009971" y="9225642"/>
            <a:ext cx="842399" cy="527403"/>
          </a:xfrm>
          <a:prstGeom prst="rect">
            <a:avLst/>
          </a:prstGeom>
          <a:solidFill>
            <a:schemeClr val="tx1"/>
          </a:solidFill>
          <a:ln>
            <a:noFill/>
          </a:ln>
        </p:spPr>
        <p:txBody>
          <a:bodyPr/>
          <a:lstStyle>
            <a:lvl1pPr algn="ctr">
              <a:defRPr sz="2400" b="1">
                <a:solidFill>
                  <a:schemeClr val="bg1"/>
                </a:solidFill>
              </a:defRPr>
            </a:lvl1pPr>
          </a:lstStyle>
          <a:p>
            <a:fld id="{30DF6D98-59E7-4C24-8F82-0C955617432B}" type="slidenum">
              <a:rPr lang="de-DE" smtClean="0"/>
              <a:pPr/>
              <a:t>‹Nr.›</a:t>
            </a:fld>
            <a:endParaRPr lang="de-DE" dirty="0"/>
          </a:p>
        </p:txBody>
      </p:sp>
      <p:sp>
        <p:nvSpPr>
          <p:cNvPr id="11" name="Rechteck 10">
            <a:extLst>
              <a:ext uri="{FF2B5EF4-FFF2-40B4-BE49-F238E27FC236}">
                <a16:creationId xmlns:a16="http://schemas.microsoft.com/office/drawing/2014/main" id="{A9461F97-9DD1-462F-9071-23B4EC26A114}"/>
              </a:ext>
            </a:extLst>
          </p:cNvPr>
          <p:cNvSpPr/>
          <p:nvPr userDrawn="1"/>
        </p:nvSpPr>
        <p:spPr>
          <a:xfrm>
            <a:off x="885825"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BFDB8139-98A2-4371-8B76-EAC316C27E90}"/>
              </a:ext>
            </a:extLst>
          </p:cNvPr>
          <p:cNvSpPr>
            <a:spLocks noChangeAspect="1"/>
          </p:cNvSpPr>
          <p:nvPr userDrawn="1"/>
        </p:nvSpPr>
        <p:spPr>
          <a:xfrm>
            <a:off x="295275"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Kreis: nicht ausgefüllt 11">
            <a:extLst>
              <a:ext uri="{FF2B5EF4-FFF2-40B4-BE49-F238E27FC236}">
                <a16:creationId xmlns:a16="http://schemas.microsoft.com/office/drawing/2014/main" id="{CED4E396-7DDD-4BD1-964F-A469E1B3DF1B}"/>
              </a:ext>
            </a:extLst>
          </p:cNvPr>
          <p:cNvSpPr>
            <a:spLocks noChangeAspect="1"/>
          </p:cNvSpPr>
          <p:nvPr userDrawn="1"/>
        </p:nvSpPr>
        <p:spPr>
          <a:xfrm>
            <a:off x="300037"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Textplatzhalter 11">
            <a:extLst>
              <a:ext uri="{FF2B5EF4-FFF2-40B4-BE49-F238E27FC236}">
                <a16:creationId xmlns:a16="http://schemas.microsoft.com/office/drawing/2014/main" id="{25291515-CB1E-4202-93B9-EE0FCD766FAD}"/>
              </a:ext>
            </a:extLst>
          </p:cNvPr>
          <p:cNvSpPr>
            <a:spLocks noGrp="1"/>
          </p:cNvSpPr>
          <p:nvPr>
            <p:ph type="body" sz="quarter" idx="13" hasCustomPrompt="1"/>
          </p:nvPr>
        </p:nvSpPr>
        <p:spPr>
          <a:xfrm>
            <a:off x="0" y="261920"/>
            <a:ext cx="5425908" cy="535531"/>
          </a:xfrm>
          <a:noFill/>
        </p:spPr>
        <p:txBody>
          <a:bodyPr vert="horz" wrap="square" lIns="91440" tIns="45720" rIns="91440" bIns="45720" rtlCol="0">
            <a:spAutoFit/>
          </a:bodyPr>
          <a:lstStyle>
            <a:lvl1pPr algn="r">
              <a:defRPr lang="de-DE" sz="3200" b="0" dirty="0">
                <a:latin typeface="Eras Bold ITC" panose="020B0907030504020204" pitchFamily="34" charset="0"/>
              </a:defRPr>
            </a:lvl1pPr>
          </a:lstStyle>
          <a:p>
            <a:pPr marL="0" lvl="0" indent="0" defTabSz="457200">
              <a:buNone/>
            </a:pPr>
            <a:r>
              <a:rPr lang="de-DE" dirty="0"/>
              <a:t>&lt;Abteilungstitel&gt;</a:t>
            </a:r>
          </a:p>
        </p:txBody>
      </p:sp>
      <p:sp>
        <p:nvSpPr>
          <p:cNvPr id="17" name="Textplatzhalter 12">
            <a:extLst>
              <a:ext uri="{FF2B5EF4-FFF2-40B4-BE49-F238E27FC236}">
                <a16:creationId xmlns:a16="http://schemas.microsoft.com/office/drawing/2014/main" id="{F8F3C651-F9B3-4E12-A118-6F0CC5DDB922}"/>
              </a:ext>
            </a:extLst>
          </p:cNvPr>
          <p:cNvSpPr>
            <a:spLocks noGrp="1"/>
          </p:cNvSpPr>
          <p:nvPr>
            <p:ph type="body" sz="quarter" idx="14" hasCustomPrompt="1"/>
          </p:nvPr>
        </p:nvSpPr>
        <p:spPr>
          <a:xfrm>
            <a:off x="2051557" y="8312445"/>
            <a:ext cx="2306279" cy="1222776"/>
          </a:xfrm>
        </p:spPr>
        <p:txBody>
          <a:bodyPr/>
          <a:lstStyle>
            <a:lvl1pPr marL="0" indent="0" algn="l">
              <a:spcBef>
                <a:spcPts val="0"/>
              </a:spcBef>
              <a:buNone/>
              <a:defRPr sz="1800" b="1"/>
            </a:lvl1pPr>
          </a:lstStyle>
          <a:p>
            <a:pPr lvl="0"/>
            <a:r>
              <a:rPr lang="de-DE" dirty="0"/>
              <a:t>&lt;Funktion&gt;</a:t>
            </a:r>
          </a:p>
          <a:p>
            <a:pPr lvl="0"/>
            <a:r>
              <a:rPr lang="de-DE" dirty="0"/>
              <a:t>&lt;Ansprechpartner&gt;</a:t>
            </a:r>
          </a:p>
          <a:p>
            <a:pPr lvl="0"/>
            <a:r>
              <a:rPr lang="de-DE" dirty="0"/>
              <a:t>&lt;Email-Adresse&gt;</a:t>
            </a:r>
          </a:p>
          <a:p>
            <a:pPr lvl="0"/>
            <a:r>
              <a:rPr lang="de-DE" dirty="0"/>
              <a:t>&lt;Telefonnummer&gt;</a:t>
            </a:r>
          </a:p>
          <a:p>
            <a:pPr lvl="0"/>
            <a:endParaRPr lang="de-DE" dirty="0"/>
          </a:p>
        </p:txBody>
      </p:sp>
      <p:sp>
        <p:nvSpPr>
          <p:cNvPr id="15" name="Parallelogramm 14">
            <a:extLst>
              <a:ext uri="{FF2B5EF4-FFF2-40B4-BE49-F238E27FC236}">
                <a16:creationId xmlns:a16="http://schemas.microsoft.com/office/drawing/2014/main" id="{C5518E0E-EDC7-4389-A217-20E337911374}"/>
              </a:ext>
            </a:extLst>
          </p:cNvPr>
          <p:cNvSpPr/>
          <p:nvPr userDrawn="1"/>
        </p:nvSpPr>
        <p:spPr>
          <a:xfrm rot="2907822" flipH="1">
            <a:off x="5775001" y="8343777"/>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 name="Parallelogramm 17">
            <a:extLst>
              <a:ext uri="{FF2B5EF4-FFF2-40B4-BE49-F238E27FC236}">
                <a16:creationId xmlns:a16="http://schemas.microsoft.com/office/drawing/2014/main" id="{CB216520-1D30-41BF-AD8A-12011FAEDBB5}"/>
              </a:ext>
            </a:extLst>
          </p:cNvPr>
          <p:cNvSpPr/>
          <p:nvPr userDrawn="1"/>
        </p:nvSpPr>
        <p:spPr>
          <a:xfrm rot="2907822" flipH="1">
            <a:off x="5772599" y="8539290"/>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82997167-A35E-4E05-A885-A7F2D5200AF9}"/>
              </a:ext>
            </a:extLst>
          </p:cNvPr>
          <p:cNvSpPr/>
          <p:nvPr userDrawn="1"/>
        </p:nvSpPr>
        <p:spPr>
          <a:xfrm>
            <a:off x="6003230" y="3236179"/>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 name="Parallelogramm 19">
            <a:extLst>
              <a:ext uri="{FF2B5EF4-FFF2-40B4-BE49-F238E27FC236}">
                <a16:creationId xmlns:a16="http://schemas.microsoft.com/office/drawing/2014/main" id="{FBCEF06F-945B-4099-A38F-9DAC418BA0EA}"/>
              </a:ext>
            </a:extLst>
          </p:cNvPr>
          <p:cNvSpPr/>
          <p:nvPr userDrawn="1"/>
        </p:nvSpPr>
        <p:spPr>
          <a:xfrm rot="2907822" flipH="1">
            <a:off x="5775000" y="8343777"/>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1" name="Parallelogramm 20">
            <a:extLst>
              <a:ext uri="{FF2B5EF4-FFF2-40B4-BE49-F238E27FC236}">
                <a16:creationId xmlns:a16="http://schemas.microsoft.com/office/drawing/2014/main" id="{9EF0CC53-F709-4B3F-ABDD-5347F0BB1C3E}"/>
              </a:ext>
            </a:extLst>
          </p:cNvPr>
          <p:cNvSpPr/>
          <p:nvPr userDrawn="1"/>
        </p:nvSpPr>
        <p:spPr>
          <a:xfrm rot="2907822" flipH="1">
            <a:off x="5772598" y="8539290"/>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CEC2ED7-DBC9-4A80-A4DC-AD55CFD6EC20}"/>
              </a:ext>
            </a:extLst>
          </p:cNvPr>
          <p:cNvSpPr/>
          <p:nvPr userDrawn="1"/>
        </p:nvSpPr>
        <p:spPr>
          <a:xfrm>
            <a:off x="6003229" y="3236179"/>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Parallelogramm 22">
            <a:extLst>
              <a:ext uri="{FF2B5EF4-FFF2-40B4-BE49-F238E27FC236}">
                <a16:creationId xmlns:a16="http://schemas.microsoft.com/office/drawing/2014/main" id="{A0AD0509-6E06-404E-9AA4-B084CC5823AC}"/>
              </a:ext>
            </a:extLst>
          </p:cNvPr>
          <p:cNvSpPr/>
          <p:nvPr userDrawn="1"/>
        </p:nvSpPr>
        <p:spPr>
          <a:xfrm rot="2907822" flipH="1">
            <a:off x="5774999" y="8343777"/>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4" name="Parallelogramm 23">
            <a:extLst>
              <a:ext uri="{FF2B5EF4-FFF2-40B4-BE49-F238E27FC236}">
                <a16:creationId xmlns:a16="http://schemas.microsoft.com/office/drawing/2014/main" id="{2EDD35C3-FDBA-4522-BE21-C52E1D0D9672}"/>
              </a:ext>
            </a:extLst>
          </p:cNvPr>
          <p:cNvSpPr/>
          <p:nvPr userDrawn="1"/>
        </p:nvSpPr>
        <p:spPr>
          <a:xfrm rot="2907822" flipH="1">
            <a:off x="5772597" y="8539290"/>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5" name="Parallelogramm 24">
            <a:extLst>
              <a:ext uri="{FF2B5EF4-FFF2-40B4-BE49-F238E27FC236}">
                <a16:creationId xmlns:a16="http://schemas.microsoft.com/office/drawing/2014/main" id="{4C44595C-425A-4CD4-8583-85D637F17085}"/>
              </a:ext>
            </a:extLst>
          </p:cNvPr>
          <p:cNvSpPr/>
          <p:nvPr userDrawn="1"/>
        </p:nvSpPr>
        <p:spPr>
          <a:xfrm rot="2907822" flipH="1">
            <a:off x="5774998" y="8343778"/>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6" name="Parallelogramm 25">
            <a:extLst>
              <a:ext uri="{FF2B5EF4-FFF2-40B4-BE49-F238E27FC236}">
                <a16:creationId xmlns:a16="http://schemas.microsoft.com/office/drawing/2014/main" id="{88061EBD-478B-4FEC-9018-EE32A5646981}"/>
              </a:ext>
            </a:extLst>
          </p:cNvPr>
          <p:cNvSpPr/>
          <p:nvPr userDrawn="1"/>
        </p:nvSpPr>
        <p:spPr>
          <a:xfrm rot="2907822" flipH="1">
            <a:off x="5772596" y="8539291"/>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7" name="Parallelogramm 26">
            <a:extLst>
              <a:ext uri="{FF2B5EF4-FFF2-40B4-BE49-F238E27FC236}">
                <a16:creationId xmlns:a16="http://schemas.microsoft.com/office/drawing/2014/main" id="{7EB5AEF7-FBD9-403B-88E2-CDA250C27D92}"/>
              </a:ext>
            </a:extLst>
          </p:cNvPr>
          <p:cNvSpPr/>
          <p:nvPr userDrawn="1"/>
        </p:nvSpPr>
        <p:spPr>
          <a:xfrm rot="2907822" flipH="1">
            <a:off x="5774997" y="8343779"/>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04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nke Seite (Abteilung) ohne Ansprechpartner">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621012E-E7CB-40E7-9DA6-E02186C80988}"/>
              </a:ext>
            </a:extLst>
          </p:cNvPr>
          <p:cNvSpPr/>
          <p:nvPr userDrawn="1"/>
        </p:nvSpPr>
        <p:spPr>
          <a:xfrm>
            <a:off x="0" y="3236180"/>
            <a:ext cx="842400" cy="66698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Slide Number Placeholder 5">
            <a:extLst>
              <a:ext uri="{FF2B5EF4-FFF2-40B4-BE49-F238E27FC236}">
                <a16:creationId xmlns:a16="http://schemas.microsoft.com/office/drawing/2014/main" id="{93ED96DD-5E62-4C3A-A749-8DCDC7334F80}"/>
              </a:ext>
            </a:extLst>
          </p:cNvPr>
          <p:cNvSpPr>
            <a:spLocks noGrp="1"/>
          </p:cNvSpPr>
          <p:nvPr>
            <p:ph type="sldNum" sz="quarter" idx="12"/>
          </p:nvPr>
        </p:nvSpPr>
        <p:spPr>
          <a:xfrm>
            <a:off x="0" y="9225642"/>
            <a:ext cx="842399" cy="527403"/>
          </a:xfrm>
          <a:prstGeom prst="rect">
            <a:avLst/>
          </a:prstGeom>
          <a:solidFill>
            <a:schemeClr val="tx1"/>
          </a:solidFill>
          <a:ln>
            <a:noFill/>
          </a:ln>
        </p:spPr>
        <p:txBody>
          <a:bodyPr/>
          <a:lstStyle>
            <a:lvl1pPr algn="ctr">
              <a:defRPr sz="2400" b="1">
                <a:solidFill>
                  <a:schemeClr val="bg1"/>
                </a:solidFill>
              </a:defRPr>
            </a:lvl1pPr>
          </a:lstStyle>
          <a:p>
            <a:fld id="{30DF6D98-59E7-4C24-8F82-0C955617432B}" type="slidenum">
              <a:rPr lang="de-DE" smtClean="0"/>
              <a:pPr/>
              <a:t>‹Nr.›</a:t>
            </a:fld>
            <a:endParaRPr lang="de-DE" dirty="0"/>
          </a:p>
        </p:txBody>
      </p:sp>
      <p:pic>
        <p:nvPicPr>
          <p:cNvPr id="8" name="Grafik 7" descr="SG TSV Neustadt/Aisch/Franken Neustadt - Fussball - Startseite | Facebook">
            <a:extLst>
              <a:ext uri="{FF2B5EF4-FFF2-40B4-BE49-F238E27FC236}">
                <a16:creationId xmlns:a16="http://schemas.microsoft.com/office/drawing/2014/main" id="{7035CE4F-71E5-46A0-97B7-A6FA5AA4E263}"/>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627" t="3994" r="4627"/>
          <a:stretch/>
        </p:blipFill>
        <p:spPr bwMode="auto">
          <a:xfrm>
            <a:off x="125302" y="147790"/>
            <a:ext cx="717098" cy="921382"/>
          </a:xfrm>
          <a:prstGeom prst="rect">
            <a:avLst/>
          </a:prstGeom>
          <a:noFill/>
        </p:spPr>
      </p:pic>
      <p:sp>
        <p:nvSpPr>
          <p:cNvPr id="5" name="Rechteck 4">
            <a:extLst>
              <a:ext uri="{FF2B5EF4-FFF2-40B4-BE49-F238E27FC236}">
                <a16:creationId xmlns:a16="http://schemas.microsoft.com/office/drawing/2014/main" id="{39288573-BD6D-491E-9C20-5F95802111A1}"/>
              </a:ext>
            </a:extLst>
          </p:cNvPr>
          <p:cNvSpPr/>
          <p:nvPr userDrawn="1"/>
        </p:nvSpPr>
        <p:spPr>
          <a:xfrm>
            <a:off x="0" y="1099653"/>
            <a:ext cx="842400" cy="114261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Textplatzhalter 11">
            <a:extLst>
              <a:ext uri="{FF2B5EF4-FFF2-40B4-BE49-F238E27FC236}">
                <a16:creationId xmlns:a16="http://schemas.microsoft.com/office/drawing/2014/main" id="{92E56B80-65BA-4BC3-8268-D9E355AB1A02}"/>
              </a:ext>
            </a:extLst>
          </p:cNvPr>
          <p:cNvSpPr>
            <a:spLocks noGrp="1"/>
          </p:cNvSpPr>
          <p:nvPr>
            <p:ph type="body" sz="quarter" idx="13" hasCustomPrompt="1"/>
          </p:nvPr>
        </p:nvSpPr>
        <p:spPr>
          <a:xfrm>
            <a:off x="1432092" y="309171"/>
            <a:ext cx="5425908" cy="535531"/>
          </a:xfrm>
          <a:noFill/>
        </p:spPr>
        <p:txBody>
          <a:bodyPr wrap="square" rtlCol="0">
            <a:spAutoFit/>
          </a:bodyPr>
          <a:lstStyle>
            <a:lvl1pPr marL="0" indent="0">
              <a:buNone/>
              <a:defRPr lang="de-DE" sz="3200" b="0" dirty="0">
                <a:latin typeface="Eras Bold ITC" panose="020B0907030504020204" pitchFamily="34" charset="0"/>
              </a:defRPr>
            </a:lvl1pPr>
          </a:lstStyle>
          <a:p>
            <a:pPr marL="0" lvl="0" defTabSz="457200"/>
            <a:r>
              <a:rPr lang="de-DE" dirty="0"/>
              <a:t>&lt;Abteilungstitel&gt;</a:t>
            </a:r>
          </a:p>
        </p:txBody>
      </p:sp>
      <p:sp>
        <p:nvSpPr>
          <p:cNvPr id="12" name="Parallelogramm 11">
            <a:extLst>
              <a:ext uri="{FF2B5EF4-FFF2-40B4-BE49-F238E27FC236}">
                <a16:creationId xmlns:a16="http://schemas.microsoft.com/office/drawing/2014/main" id="{B0BD684C-06B2-4D4A-922D-7E01E12FB1A6}"/>
              </a:ext>
            </a:extLst>
          </p:cNvPr>
          <p:cNvSpPr/>
          <p:nvPr userDrawn="1"/>
        </p:nvSpPr>
        <p:spPr>
          <a:xfrm rot="18692178">
            <a:off x="-225532" y="1615976"/>
            <a:ext cx="1290163"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Parallelogramm 12">
            <a:extLst>
              <a:ext uri="{FF2B5EF4-FFF2-40B4-BE49-F238E27FC236}">
                <a16:creationId xmlns:a16="http://schemas.microsoft.com/office/drawing/2014/main" id="{96B427F8-B1A9-443D-8C3C-4206B4E21305}"/>
              </a:ext>
            </a:extLst>
          </p:cNvPr>
          <p:cNvSpPr/>
          <p:nvPr userDrawn="1"/>
        </p:nvSpPr>
        <p:spPr>
          <a:xfrm rot="18692178">
            <a:off x="-237640" y="1735575"/>
            <a:ext cx="1362038"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Parallelogramm 13">
            <a:extLst>
              <a:ext uri="{FF2B5EF4-FFF2-40B4-BE49-F238E27FC236}">
                <a16:creationId xmlns:a16="http://schemas.microsoft.com/office/drawing/2014/main" id="{AD5E4133-FD2E-41A8-961C-8DE51DB34615}"/>
              </a:ext>
            </a:extLst>
          </p:cNvPr>
          <p:cNvSpPr/>
          <p:nvPr userDrawn="1"/>
        </p:nvSpPr>
        <p:spPr>
          <a:xfrm rot="18692178">
            <a:off x="-225533" y="1615975"/>
            <a:ext cx="1290163"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 name="Parallelogramm 17">
            <a:extLst>
              <a:ext uri="{FF2B5EF4-FFF2-40B4-BE49-F238E27FC236}">
                <a16:creationId xmlns:a16="http://schemas.microsoft.com/office/drawing/2014/main" id="{6D398C43-381C-4816-BD08-5741528A3C8B}"/>
              </a:ext>
            </a:extLst>
          </p:cNvPr>
          <p:cNvSpPr/>
          <p:nvPr userDrawn="1"/>
        </p:nvSpPr>
        <p:spPr>
          <a:xfrm rot="18692178">
            <a:off x="-237641" y="1735574"/>
            <a:ext cx="1362038"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207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15.12.2021</a:t>
            </a:r>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383691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r>
              <a:rPr lang="de-DE"/>
              <a:t>15.12.2021</a:t>
            </a:r>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427154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15.12.2021</a:t>
            </a:r>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4843462" y="9181397"/>
            <a:ext cx="1543050" cy="527403"/>
          </a:xfrm>
          <a:prstGeom prst="rect">
            <a:avLst/>
          </a:prstGeom>
        </p:spPr>
        <p:txBody>
          <a:bodyPr/>
          <a:lstStyle/>
          <a:p>
            <a:fld id="{30DF6D98-59E7-4C24-8F82-0C955617432B}" type="slidenum">
              <a:rPr lang="de-DE" smtClean="0"/>
              <a:t>‹Nr.›</a:t>
            </a:fld>
            <a:endParaRPr lang="de-DE"/>
          </a:p>
        </p:txBody>
      </p:sp>
    </p:spTree>
    <p:extLst>
      <p:ext uri="{BB962C8B-B14F-4D97-AF65-F5344CB8AC3E}">
        <p14:creationId xmlns:p14="http://schemas.microsoft.com/office/powerpoint/2010/main" val="398114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DE"/>
              <a:t>15.12.2021</a:t>
            </a: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Tree>
    <p:extLst>
      <p:ext uri="{BB962C8B-B14F-4D97-AF65-F5344CB8AC3E}">
        <p14:creationId xmlns:p14="http://schemas.microsoft.com/office/powerpoint/2010/main" val="383043944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cid:EE910CBA-48FD-4EB9-B2A2-E79572AC449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jp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cid:83D19D00-379C-481E-A738-A2C579D68011"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7.gif"/><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0.gif"/><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cid:FF6EC11C-C2B5-426F-9C5A-915CB1A8CCD9" TargetMode="Externa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0.gif"/><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0.gif"/><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jpg"/><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80.jp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91.jpg"/><Relationship Id="rId4" Type="http://schemas.openxmlformats.org/officeDocument/2006/relationships/image" Target="../media/image90.jpg"/></Relationships>
</file>

<file path=ppt/slides/_rels/slide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93.jp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xml"/><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5.xml"/><Relationship Id="rId4" Type="http://schemas.openxmlformats.org/officeDocument/2006/relationships/image" Target="../media/image102.jp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4.xml"/><Relationship Id="rId5" Type="http://schemas.openxmlformats.org/officeDocument/2006/relationships/image" Target="../media/image106.jp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Layout" Target="../slideLayouts/slideLayout5.xml"/><Relationship Id="rId4" Type="http://schemas.openxmlformats.org/officeDocument/2006/relationships/image" Target="../media/image109.jpg"/></Relationships>
</file>

<file path=ppt/slides/_rels/slide4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4.xml"/><Relationship Id="rId5" Type="http://schemas.openxmlformats.org/officeDocument/2006/relationships/image" Target="../media/image113.jpg"/><Relationship Id="rId4" Type="http://schemas.openxmlformats.org/officeDocument/2006/relationships/image" Target="../media/image112.jpg"/></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tsv-nea.de/"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5.jpeg"/><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mailto:info@tsv-nea.de" TargetMode="External"/><Relationship Id="rId5" Type="http://schemas.openxmlformats.org/officeDocument/2006/relationships/image" Target="../media/image120.png"/><Relationship Id="rId4" Type="http://schemas.openxmlformats.org/officeDocument/2006/relationships/hyperlink" Target="http://www.tsv-nea.de/antragmitglied"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arallelogramm 32">
            <a:extLst>
              <a:ext uri="{FF2B5EF4-FFF2-40B4-BE49-F238E27FC236}">
                <a16:creationId xmlns:a16="http://schemas.microsoft.com/office/drawing/2014/main" id="{B9843AB4-EDCB-45ED-9A5B-DFED06968A97}"/>
              </a:ext>
            </a:extLst>
          </p:cNvPr>
          <p:cNvSpPr/>
          <p:nvPr/>
        </p:nvSpPr>
        <p:spPr>
          <a:xfrm rot="21304688">
            <a:off x="-22441" y="8499566"/>
            <a:ext cx="6892398" cy="71525"/>
          </a:xfrm>
          <a:prstGeom prst="parallelogram">
            <a:avLst>
              <a:gd name="adj" fmla="val 7312"/>
            </a:avLst>
          </a:prstGeom>
          <a:solidFill>
            <a:srgbClr val="FF00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a:solidFill>
                <a:schemeClr val="tx1"/>
              </a:solidFill>
            </a:endParaRPr>
          </a:p>
        </p:txBody>
      </p:sp>
      <p:sp>
        <p:nvSpPr>
          <p:cNvPr id="18" name="Flussdiagramm: Manuelle Eingabe 9">
            <a:extLst>
              <a:ext uri="{FF2B5EF4-FFF2-40B4-BE49-F238E27FC236}">
                <a16:creationId xmlns:a16="http://schemas.microsoft.com/office/drawing/2014/main" id="{AEDE8AA3-6FAC-4D26-9999-AA5BB77A46F9}"/>
              </a:ext>
            </a:extLst>
          </p:cNvPr>
          <p:cNvSpPr/>
          <p:nvPr/>
        </p:nvSpPr>
        <p:spPr>
          <a:xfrm>
            <a:off x="-6665" y="8377039"/>
            <a:ext cx="6855606" cy="15289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566 h 12566"/>
              <a:gd name="connsiteX1" fmla="*/ 10000 w 10000"/>
              <a:gd name="connsiteY1" fmla="*/ 0 h 12566"/>
              <a:gd name="connsiteX2" fmla="*/ 10000 w 10000"/>
              <a:gd name="connsiteY2" fmla="*/ 12566 h 12566"/>
              <a:gd name="connsiteX3" fmla="*/ 0 w 10000"/>
              <a:gd name="connsiteY3" fmla="*/ 12566 h 12566"/>
              <a:gd name="connsiteX4" fmla="*/ 0 w 10000"/>
              <a:gd name="connsiteY4" fmla="*/ 4566 h 1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566">
                <a:moveTo>
                  <a:pt x="0" y="4566"/>
                </a:moveTo>
                <a:lnTo>
                  <a:pt x="10000" y="0"/>
                </a:lnTo>
                <a:lnTo>
                  <a:pt x="10000" y="12566"/>
                </a:lnTo>
                <a:lnTo>
                  <a:pt x="0" y="12566"/>
                </a:lnTo>
                <a:lnTo>
                  <a:pt x="0" y="456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973DCD12-5BF8-4919-A173-05013D08EF84}"/>
              </a:ext>
            </a:extLst>
          </p:cNvPr>
          <p:cNvPicPr>
            <a:picLocks noChangeAspect="1"/>
          </p:cNvPicPr>
          <p:nvPr/>
        </p:nvPicPr>
        <p:blipFill rotWithShape="1">
          <a:blip r:embed="rId2">
            <a:extLst>
              <a:ext uri="{28A0092B-C50C-407E-A947-70E740481C1C}">
                <a14:useLocalDpi xmlns:a14="http://schemas.microsoft.com/office/drawing/2010/main" val="0"/>
              </a:ext>
            </a:extLst>
          </a:blip>
          <a:srcRect l="4929" t="2929" r="18572" b="39517"/>
          <a:stretch/>
        </p:blipFill>
        <p:spPr>
          <a:xfrm>
            <a:off x="828639" y="8197444"/>
            <a:ext cx="1434336" cy="1438844"/>
          </a:xfrm>
          <a:prstGeom prst="flowChartConnector">
            <a:avLst/>
          </a:prstGeom>
          <a:ln w="38100">
            <a:solidFill>
              <a:schemeClr val="tx1"/>
            </a:solidFill>
          </a:ln>
        </p:spPr>
      </p:pic>
      <p:pic>
        <p:nvPicPr>
          <p:cNvPr id="27" name="Grafik 26">
            <a:extLst>
              <a:ext uri="{FF2B5EF4-FFF2-40B4-BE49-F238E27FC236}">
                <a16:creationId xmlns:a16="http://schemas.microsoft.com/office/drawing/2014/main" id="{583A4A1D-19AD-4C0F-9AE4-9A0D93570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12158" y="2887553"/>
            <a:ext cx="4096476" cy="6277613"/>
          </a:xfrm>
          <a:prstGeom prst="rect">
            <a:avLst/>
          </a:prstGeom>
          <a:effectLst>
            <a:softEdge rad="31750"/>
          </a:effectLst>
        </p:spPr>
      </p:pic>
      <p:sp>
        <p:nvSpPr>
          <p:cNvPr id="29" name="Rechteck 28">
            <a:extLst>
              <a:ext uri="{FF2B5EF4-FFF2-40B4-BE49-F238E27FC236}">
                <a16:creationId xmlns:a16="http://schemas.microsoft.com/office/drawing/2014/main" id="{259EA282-B4B9-4FEA-83F7-9C6FA3C38F15}"/>
              </a:ext>
            </a:extLst>
          </p:cNvPr>
          <p:cNvSpPr/>
          <p:nvPr/>
        </p:nvSpPr>
        <p:spPr>
          <a:xfrm>
            <a:off x="118142" y="2409853"/>
            <a:ext cx="4745260" cy="3162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53C15A0E-4175-4361-B5BF-ADCB20DD6722}"/>
              </a:ext>
            </a:extLst>
          </p:cNvPr>
          <p:cNvGrpSpPr/>
          <p:nvPr/>
        </p:nvGrpSpPr>
        <p:grpSpPr>
          <a:xfrm>
            <a:off x="-24185" y="0"/>
            <a:ext cx="6916142" cy="1528961"/>
            <a:chOff x="-24185" y="0"/>
            <a:chExt cx="6916142" cy="1528961"/>
          </a:xfrm>
        </p:grpSpPr>
        <p:sp>
          <p:nvSpPr>
            <p:cNvPr id="10" name="Flussdiagramm: Manuelle Eingabe 9">
              <a:extLst>
                <a:ext uri="{FF2B5EF4-FFF2-40B4-BE49-F238E27FC236}">
                  <a16:creationId xmlns:a16="http://schemas.microsoft.com/office/drawing/2014/main" id="{8A7572C9-EB99-4D32-924C-B9968DD87416}"/>
                </a:ext>
              </a:extLst>
            </p:cNvPr>
            <p:cNvSpPr/>
            <p:nvPr/>
          </p:nvSpPr>
          <p:spPr>
            <a:xfrm rot="10800000">
              <a:off x="2394" y="0"/>
              <a:ext cx="6855606" cy="15289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566 h 12566"/>
                <a:gd name="connsiteX1" fmla="*/ 10000 w 10000"/>
                <a:gd name="connsiteY1" fmla="*/ 0 h 12566"/>
                <a:gd name="connsiteX2" fmla="*/ 10000 w 10000"/>
                <a:gd name="connsiteY2" fmla="*/ 12566 h 12566"/>
                <a:gd name="connsiteX3" fmla="*/ 0 w 10000"/>
                <a:gd name="connsiteY3" fmla="*/ 12566 h 12566"/>
                <a:gd name="connsiteX4" fmla="*/ 0 w 10000"/>
                <a:gd name="connsiteY4" fmla="*/ 4566 h 1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566">
                  <a:moveTo>
                    <a:pt x="0" y="4566"/>
                  </a:moveTo>
                  <a:lnTo>
                    <a:pt x="10000" y="0"/>
                  </a:lnTo>
                  <a:lnTo>
                    <a:pt x="10000" y="12566"/>
                  </a:lnTo>
                  <a:lnTo>
                    <a:pt x="0" y="12566"/>
                  </a:lnTo>
                  <a:lnTo>
                    <a:pt x="0" y="456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8" name="Parallelogramm 7">
              <a:extLst>
                <a:ext uri="{FF2B5EF4-FFF2-40B4-BE49-F238E27FC236}">
                  <a16:creationId xmlns:a16="http://schemas.microsoft.com/office/drawing/2014/main" id="{494F1AD4-B380-4388-BB70-6FC689C206B7}"/>
                </a:ext>
              </a:extLst>
            </p:cNvPr>
            <p:cNvSpPr/>
            <p:nvPr/>
          </p:nvSpPr>
          <p:spPr>
            <a:xfrm rot="21304688">
              <a:off x="-24185" y="1232865"/>
              <a:ext cx="6916142" cy="286210"/>
            </a:xfrm>
            <a:prstGeom prst="parallelogram">
              <a:avLst>
                <a:gd name="adj" fmla="val 7312"/>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DER BREITENSPORTVEREIN IN DEINER NÄHE</a:t>
              </a:r>
            </a:p>
          </p:txBody>
        </p:sp>
      </p:grpSp>
      <p:sp>
        <p:nvSpPr>
          <p:cNvPr id="11" name="Flussdiagramm: Verzögerung 10">
            <a:extLst>
              <a:ext uri="{FF2B5EF4-FFF2-40B4-BE49-F238E27FC236}">
                <a16:creationId xmlns:a16="http://schemas.microsoft.com/office/drawing/2014/main" id="{FA1F0CE8-AB75-48E7-8579-0FDE7909D916}"/>
              </a:ext>
            </a:extLst>
          </p:cNvPr>
          <p:cNvSpPr/>
          <p:nvPr/>
        </p:nvSpPr>
        <p:spPr>
          <a:xfrm rot="5400000">
            <a:off x="5052471" y="313642"/>
            <a:ext cx="1277116" cy="105471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SG TSV Neustadt/Aisch/Franken Neustadt - Fussball - Startseite | Facebook">
            <a:extLst>
              <a:ext uri="{FF2B5EF4-FFF2-40B4-BE49-F238E27FC236}">
                <a16:creationId xmlns:a16="http://schemas.microsoft.com/office/drawing/2014/main" id="{F17664B7-600D-48C2-A68B-108CEFA2F2E9}"/>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627" t="3994" r="4627"/>
          <a:stretch/>
        </p:blipFill>
        <p:spPr bwMode="auto">
          <a:xfrm>
            <a:off x="5156050" y="190263"/>
            <a:ext cx="1054718" cy="1355182"/>
          </a:xfrm>
          <a:prstGeom prst="rect">
            <a:avLst/>
          </a:prstGeom>
          <a:noFill/>
        </p:spPr>
      </p:pic>
      <p:sp>
        <p:nvSpPr>
          <p:cNvPr id="15" name="Textfeld 14">
            <a:extLst>
              <a:ext uri="{FF2B5EF4-FFF2-40B4-BE49-F238E27FC236}">
                <a16:creationId xmlns:a16="http://schemas.microsoft.com/office/drawing/2014/main" id="{7F82CA86-1094-42E5-B78F-00626C3052DB}"/>
              </a:ext>
            </a:extLst>
          </p:cNvPr>
          <p:cNvSpPr txBox="1"/>
          <p:nvPr/>
        </p:nvSpPr>
        <p:spPr>
          <a:xfrm>
            <a:off x="127361" y="238683"/>
            <a:ext cx="5036828" cy="523220"/>
          </a:xfrm>
          <a:prstGeom prst="rect">
            <a:avLst/>
          </a:prstGeom>
          <a:noFill/>
        </p:spPr>
        <p:txBody>
          <a:bodyPr wrap="none" rtlCol="0">
            <a:spAutoFit/>
          </a:bodyPr>
          <a:lstStyle/>
          <a:p>
            <a:r>
              <a:rPr lang="de-DE" sz="2800" b="1" dirty="0">
                <a:solidFill>
                  <a:schemeClr val="bg1"/>
                </a:solidFill>
              </a:rPr>
              <a:t>TSV 1861/08 Neustadt </a:t>
            </a:r>
            <a:r>
              <a:rPr lang="de-DE" sz="2800" b="1" dirty="0" err="1">
                <a:solidFill>
                  <a:schemeClr val="bg1"/>
                </a:solidFill>
              </a:rPr>
              <a:t>a.d.</a:t>
            </a:r>
            <a:r>
              <a:rPr lang="de-DE" sz="2800" b="1" dirty="0">
                <a:solidFill>
                  <a:schemeClr val="bg1"/>
                </a:solidFill>
              </a:rPr>
              <a:t> Aisch</a:t>
            </a:r>
          </a:p>
        </p:txBody>
      </p:sp>
      <p:sp>
        <p:nvSpPr>
          <p:cNvPr id="16" name="Textfeld 15">
            <a:extLst>
              <a:ext uri="{FF2B5EF4-FFF2-40B4-BE49-F238E27FC236}">
                <a16:creationId xmlns:a16="http://schemas.microsoft.com/office/drawing/2014/main" id="{1F1F0960-BB26-433C-996E-B751E6D18428}"/>
              </a:ext>
            </a:extLst>
          </p:cNvPr>
          <p:cNvSpPr txBox="1"/>
          <p:nvPr/>
        </p:nvSpPr>
        <p:spPr>
          <a:xfrm>
            <a:off x="154638" y="681655"/>
            <a:ext cx="1446102" cy="430887"/>
          </a:xfrm>
          <a:prstGeom prst="rect">
            <a:avLst/>
          </a:prstGeom>
          <a:noFill/>
        </p:spPr>
        <p:txBody>
          <a:bodyPr wrap="none" rtlCol="0">
            <a:spAutoFit/>
          </a:bodyPr>
          <a:lstStyle/>
          <a:p>
            <a:r>
              <a:rPr lang="de-DE" sz="1200" dirty="0">
                <a:solidFill>
                  <a:schemeClr val="bg1"/>
                </a:solidFill>
              </a:rPr>
              <a:t>Vereinszeitung 2022</a:t>
            </a:r>
          </a:p>
          <a:p>
            <a:r>
              <a:rPr lang="de-DE" sz="900" dirty="0">
                <a:solidFill>
                  <a:schemeClr val="bg1"/>
                </a:solidFill>
              </a:rPr>
              <a:t>1. Ausgabe</a:t>
            </a:r>
          </a:p>
        </p:txBody>
      </p:sp>
      <p:sp>
        <p:nvSpPr>
          <p:cNvPr id="20" name="Kreis: nicht ausgefüllt 19">
            <a:extLst>
              <a:ext uri="{FF2B5EF4-FFF2-40B4-BE49-F238E27FC236}">
                <a16:creationId xmlns:a16="http://schemas.microsoft.com/office/drawing/2014/main" id="{BE33FF26-2C40-4F25-B739-CA4E6698AF7E}"/>
              </a:ext>
            </a:extLst>
          </p:cNvPr>
          <p:cNvSpPr/>
          <p:nvPr/>
        </p:nvSpPr>
        <p:spPr>
          <a:xfrm>
            <a:off x="829161" y="8196247"/>
            <a:ext cx="1440000" cy="1440000"/>
          </a:xfrm>
          <a:prstGeom prst="donut">
            <a:avLst>
              <a:gd name="adj" fmla="val 77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Textfeld 23">
            <a:extLst>
              <a:ext uri="{FF2B5EF4-FFF2-40B4-BE49-F238E27FC236}">
                <a16:creationId xmlns:a16="http://schemas.microsoft.com/office/drawing/2014/main" id="{F71F8755-D67F-47F5-A8E3-A808BCBA0B8D}"/>
              </a:ext>
            </a:extLst>
          </p:cNvPr>
          <p:cNvSpPr txBox="1"/>
          <p:nvPr/>
        </p:nvSpPr>
        <p:spPr>
          <a:xfrm>
            <a:off x="2343531" y="8848872"/>
            <a:ext cx="4493410" cy="584775"/>
          </a:xfrm>
          <a:prstGeom prst="rect">
            <a:avLst/>
          </a:prstGeom>
          <a:noFill/>
        </p:spPr>
        <p:txBody>
          <a:bodyPr wrap="none" rtlCol="0">
            <a:spAutoFit/>
          </a:bodyPr>
          <a:lstStyle/>
          <a:p>
            <a:r>
              <a:rPr lang="de-DE" b="1" dirty="0">
                <a:solidFill>
                  <a:schemeClr val="bg1"/>
                </a:solidFill>
              </a:rPr>
              <a:t>GESAMTJUGENDLEITER THORSTEN SCHWINN</a:t>
            </a:r>
          </a:p>
          <a:p>
            <a:r>
              <a:rPr lang="de-DE" sz="1400" dirty="0">
                <a:solidFill>
                  <a:schemeClr val="bg1"/>
                </a:solidFill>
              </a:rPr>
              <a:t>Vorstellung der Person und seiner Ziele im TSV</a:t>
            </a:r>
          </a:p>
        </p:txBody>
      </p:sp>
      <p:sp>
        <p:nvSpPr>
          <p:cNvPr id="25" name="Textfeld 24">
            <a:extLst>
              <a:ext uri="{FF2B5EF4-FFF2-40B4-BE49-F238E27FC236}">
                <a16:creationId xmlns:a16="http://schemas.microsoft.com/office/drawing/2014/main" id="{2516802A-6C8D-432A-9E2A-86621C2416F8}"/>
              </a:ext>
            </a:extLst>
          </p:cNvPr>
          <p:cNvSpPr txBox="1"/>
          <p:nvPr/>
        </p:nvSpPr>
        <p:spPr>
          <a:xfrm>
            <a:off x="4424169" y="1712833"/>
            <a:ext cx="2196499" cy="369332"/>
          </a:xfrm>
          <a:prstGeom prst="rect">
            <a:avLst/>
          </a:prstGeom>
          <a:solidFill>
            <a:schemeClr val="tx1"/>
          </a:solidFill>
        </p:spPr>
        <p:txBody>
          <a:bodyPr wrap="none" rtlCol="0">
            <a:spAutoFit/>
          </a:bodyPr>
          <a:lstStyle/>
          <a:p>
            <a:r>
              <a:rPr lang="de-DE" b="1" dirty="0">
                <a:solidFill>
                  <a:schemeClr val="bg1"/>
                </a:solidFill>
              </a:rPr>
              <a:t>DER TSV IM WANDEL</a:t>
            </a:r>
          </a:p>
        </p:txBody>
      </p:sp>
      <p:sp>
        <p:nvSpPr>
          <p:cNvPr id="26" name="Textfeld 25">
            <a:extLst>
              <a:ext uri="{FF2B5EF4-FFF2-40B4-BE49-F238E27FC236}">
                <a16:creationId xmlns:a16="http://schemas.microsoft.com/office/drawing/2014/main" id="{95F06637-BAB9-4339-B15C-FDDA6CC7A07F}"/>
              </a:ext>
            </a:extLst>
          </p:cNvPr>
          <p:cNvSpPr txBox="1"/>
          <p:nvPr/>
        </p:nvSpPr>
        <p:spPr>
          <a:xfrm>
            <a:off x="1382400" y="2047602"/>
            <a:ext cx="5292144" cy="307777"/>
          </a:xfrm>
          <a:prstGeom prst="rect">
            <a:avLst/>
          </a:prstGeom>
          <a:solidFill>
            <a:schemeClr val="bg1"/>
          </a:solidFill>
        </p:spPr>
        <p:txBody>
          <a:bodyPr wrap="square" rtlCol="0">
            <a:spAutoFit/>
          </a:bodyPr>
          <a:lstStyle/>
          <a:p>
            <a:r>
              <a:rPr lang="de-DE" sz="1400" dirty="0"/>
              <a:t>NEUE ANGEBOTE &amp; NEUE STRUKTUREN KOMBINIERT MIT ERFAHRUNG</a:t>
            </a:r>
          </a:p>
        </p:txBody>
      </p:sp>
      <p:pic>
        <p:nvPicPr>
          <p:cNvPr id="28" name="Grafik 27">
            <a:extLst>
              <a:ext uri="{FF2B5EF4-FFF2-40B4-BE49-F238E27FC236}">
                <a16:creationId xmlns:a16="http://schemas.microsoft.com/office/drawing/2014/main" id="{65FBA084-1F2C-4C48-9E2B-E889703CF8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263" y="2640253"/>
            <a:ext cx="4668952" cy="2855905"/>
          </a:xfrm>
          <a:prstGeom prst="rect">
            <a:avLst/>
          </a:prstGeom>
          <a:noFill/>
          <a:ln>
            <a:noFill/>
          </a:ln>
          <a:effectLst>
            <a:softEdge rad="31750"/>
          </a:effectLst>
        </p:spPr>
      </p:pic>
      <p:sp>
        <p:nvSpPr>
          <p:cNvPr id="30" name="Textfeld 29">
            <a:extLst>
              <a:ext uri="{FF2B5EF4-FFF2-40B4-BE49-F238E27FC236}">
                <a16:creationId xmlns:a16="http://schemas.microsoft.com/office/drawing/2014/main" id="{C40129B8-6CE6-42AB-ACBA-B47C767AA556}"/>
              </a:ext>
            </a:extLst>
          </p:cNvPr>
          <p:cNvSpPr txBox="1"/>
          <p:nvPr/>
        </p:nvSpPr>
        <p:spPr>
          <a:xfrm>
            <a:off x="90441" y="5210702"/>
            <a:ext cx="1590628" cy="276999"/>
          </a:xfrm>
          <a:prstGeom prst="rect">
            <a:avLst/>
          </a:prstGeom>
          <a:noFill/>
        </p:spPr>
        <p:txBody>
          <a:bodyPr wrap="none" rtlCol="0">
            <a:spAutoFit/>
          </a:bodyPr>
          <a:lstStyle/>
          <a:p>
            <a:r>
              <a:rPr lang="de-DE" sz="1200" dirty="0">
                <a:solidFill>
                  <a:schemeClr val="bg1"/>
                </a:solidFill>
              </a:rPr>
              <a:t>Vereinsgelände heute</a:t>
            </a:r>
          </a:p>
        </p:txBody>
      </p:sp>
      <p:sp>
        <p:nvSpPr>
          <p:cNvPr id="31" name="Textfeld 30">
            <a:extLst>
              <a:ext uri="{FF2B5EF4-FFF2-40B4-BE49-F238E27FC236}">
                <a16:creationId xmlns:a16="http://schemas.microsoft.com/office/drawing/2014/main" id="{B3B5B6D6-DFE6-466A-A5C5-78ED57CB9490}"/>
              </a:ext>
            </a:extLst>
          </p:cNvPr>
          <p:cNvSpPr txBox="1"/>
          <p:nvPr/>
        </p:nvSpPr>
        <p:spPr>
          <a:xfrm>
            <a:off x="5148598" y="7695779"/>
            <a:ext cx="1488100" cy="276999"/>
          </a:xfrm>
          <a:prstGeom prst="rect">
            <a:avLst/>
          </a:prstGeom>
          <a:noFill/>
        </p:spPr>
        <p:txBody>
          <a:bodyPr wrap="none" rtlCol="0">
            <a:spAutoFit/>
          </a:bodyPr>
          <a:lstStyle/>
          <a:p>
            <a:r>
              <a:rPr lang="de-DE" sz="1200" dirty="0">
                <a:solidFill>
                  <a:schemeClr val="bg1"/>
                </a:solidFill>
              </a:rPr>
              <a:t>Vereinsgelände 1956</a:t>
            </a:r>
          </a:p>
        </p:txBody>
      </p:sp>
      <p:sp>
        <p:nvSpPr>
          <p:cNvPr id="32" name="Textfeld 31">
            <a:extLst>
              <a:ext uri="{FF2B5EF4-FFF2-40B4-BE49-F238E27FC236}">
                <a16:creationId xmlns:a16="http://schemas.microsoft.com/office/drawing/2014/main" id="{B9719B7F-C66E-4D3E-9827-8B75FDD038B8}"/>
              </a:ext>
            </a:extLst>
          </p:cNvPr>
          <p:cNvSpPr txBox="1"/>
          <p:nvPr/>
        </p:nvSpPr>
        <p:spPr>
          <a:xfrm>
            <a:off x="3926747" y="639357"/>
            <a:ext cx="1194622" cy="276999"/>
          </a:xfrm>
          <a:prstGeom prst="rect">
            <a:avLst/>
          </a:prstGeom>
          <a:noFill/>
        </p:spPr>
        <p:txBody>
          <a:bodyPr wrap="none" rtlCol="0">
            <a:spAutoFit/>
          </a:bodyPr>
          <a:lstStyle/>
          <a:p>
            <a:r>
              <a:rPr lang="de-DE" sz="1200" dirty="0">
                <a:solidFill>
                  <a:schemeClr val="bg1"/>
                </a:solidFill>
              </a:rPr>
              <a:t>www.tsv-nea.de</a:t>
            </a:r>
          </a:p>
        </p:txBody>
      </p:sp>
      <p:sp>
        <p:nvSpPr>
          <p:cNvPr id="2" name="Rechteck 1">
            <a:extLst>
              <a:ext uri="{FF2B5EF4-FFF2-40B4-BE49-F238E27FC236}">
                <a16:creationId xmlns:a16="http://schemas.microsoft.com/office/drawing/2014/main" id="{97B61BC3-4E8E-40AC-9318-1B0EA3107B84}"/>
              </a:ext>
            </a:extLst>
          </p:cNvPr>
          <p:cNvSpPr/>
          <p:nvPr/>
        </p:nvSpPr>
        <p:spPr>
          <a:xfrm>
            <a:off x="9059" y="1483"/>
            <a:ext cx="6848941"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Picture 2" descr="Qrcode Gesetzt Scannen Sie Qrcodesymbol Vorlage Scannen Mich Qrcode Für  Smartphone Qrcode Für Mobile App Zahlung Und Telefon Vektorillustration  Stock Vektor Art und mehr Bilder von QR-Code - iStock">
            <a:extLst>
              <a:ext uri="{FF2B5EF4-FFF2-40B4-BE49-F238E27FC236}">
                <a16:creationId xmlns:a16="http://schemas.microsoft.com/office/drawing/2014/main" id="{78347FAA-315B-437E-A63A-A3EF8A3E5F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026" y="2419759"/>
            <a:ext cx="1017394" cy="1312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ED1B4C4-1697-4A22-B2DE-8895670AAA31}"/>
              </a:ext>
            </a:extLst>
          </p:cNvPr>
          <p:cNvSpPr txBox="1"/>
          <p:nvPr/>
        </p:nvSpPr>
        <p:spPr>
          <a:xfrm>
            <a:off x="4863402" y="3701386"/>
            <a:ext cx="1960665" cy="307777"/>
          </a:xfrm>
          <a:prstGeom prst="rect">
            <a:avLst/>
          </a:prstGeom>
          <a:noFill/>
        </p:spPr>
        <p:txBody>
          <a:bodyPr wrap="none" rtlCol="0">
            <a:spAutoFit/>
          </a:bodyPr>
          <a:lstStyle/>
          <a:p>
            <a:r>
              <a:rPr lang="de-DE" sz="1400" b="1" dirty="0"/>
              <a:t>Mich gibt‘s auch digital!</a:t>
            </a:r>
          </a:p>
        </p:txBody>
      </p:sp>
      <p:pic>
        <p:nvPicPr>
          <p:cNvPr id="6" name="Grafik 5">
            <a:extLst>
              <a:ext uri="{FF2B5EF4-FFF2-40B4-BE49-F238E27FC236}">
                <a16:creationId xmlns:a16="http://schemas.microsoft.com/office/drawing/2014/main" id="{5104D500-8FC9-4474-868F-EF5995ABB5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930" y="2454112"/>
            <a:ext cx="919586" cy="919586"/>
          </a:xfrm>
          <a:prstGeom prst="rect">
            <a:avLst/>
          </a:prstGeom>
        </p:spPr>
      </p:pic>
    </p:spTree>
    <p:extLst>
      <p:ext uri="{BB962C8B-B14F-4D97-AF65-F5344CB8AC3E}">
        <p14:creationId xmlns:p14="http://schemas.microsoft.com/office/powerpoint/2010/main" val="15420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35B42F-BD41-4052-87B2-EF4D982337E9}"/>
              </a:ext>
            </a:extLst>
          </p:cNvPr>
          <p:cNvSpPr>
            <a:spLocks noGrp="1"/>
          </p:cNvSpPr>
          <p:nvPr>
            <p:ph type="sldNum" sz="quarter" idx="12"/>
          </p:nvPr>
        </p:nvSpPr>
        <p:spPr/>
        <p:txBody>
          <a:bodyPr/>
          <a:lstStyle/>
          <a:p>
            <a:fld id="{30DF6D98-59E7-4C24-8F82-0C955617432B}" type="slidenum">
              <a:rPr lang="de-DE" smtClean="0"/>
              <a:pPr/>
              <a:t>9</a:t>
            </a:fld>
            <a:endParaRPr lang="de-DE" dirty="0"/>
          </a:p>
        </p:txBody>
      </p:sp>
      <p:sp>
        <p:nvSpPr>
          <p:cNvPr id="4" name="Textplatzhalter 3">
            <a:extLst>
              <a:ext uri="{FF2B5EF4-FFF2-40B4-BE49-F238E27FC236}">
                <a16:creationId xmlns:a16="http://schemas.microsoft.com/office/drawing/2014/main" id="{630440FD-C3F8-4F60-BC8C-B52A38BE9063}"/>
              </a:ext>
            </a:extLst>
          </p:cNvPr>
          <p:cNvSpPr>
            <a:spLocks noGrp="1"/>
          </p:cNvSpPr>
          <p:nvPr>
            <p:ph type="body" sz="quarter" idx="13"/>
          </p:nvPr>
        </p:nvSpPr>
        <p:spPr>
          <a:xfrm>
            <a:off x="842399" y="259067"/>
            <a:ext cx="6015601" cy="535531"/>
          </a:xfrm>
        </p:spPr>
        <p:txBody>
          <a:bodyPr/>
          <a:lstStyle/>
          <a:p>
            <a:pPr marL="0" indent="0" algn="ctr">
              <a:buNone/>
            </a:pPr>
            <a:r>
              <a:rPr lang="de-DE" dirty="0"/>
              <a:t>                        AUSBLICK UND</a:t>
            </a:r>
          </a:p>
        </p:txBody>
      </p:sp>
      <p:sp>
        <p:nvSpPr>
          <p:cNvPr id="7" name="Textfeld 6">
            <a:extLst>
              <a:ext uri="{FF2B5EF4-FFF2-40B4-BE49-F238E27FC236}">
                <a16:creationId xmlns:a16="http://schemas.microsoft.com/office/drawing/2014/main" id="{6FAA136D-D71C-45CB-8184-2B31EF39E41F}"/>
              </a:ext>
            </a:extLst>
          </p:cNvPr>
          <p:cNvSpPr txBox="1"/>
          <p:nvPr/>
        </p:nvSpPr>
        <p:spPr>
          <a:xfrm flipH="1">
            <a:off x="932886" y="931488"/>
            <a:ext cx="5834626" cy="9079409"/>
          </a:xfrm>
          <a:prstGeom prst="rect">
            <a:avLst/>
          </a:prstGeom>
          <a:noFill/>
        </p:spPr>
        <p:txBody>
          <a:bodyPr wrap="square">
            <a:spAutoFit/>
          </a:bodyPr>
          <a:lstStyle/>
          <a:p>
            <a:pPr fontAlgn="base">
              <a:lnSpc>
                <a:spcPts val="1320"/>
              </a:lnSpc>
              <a:spcBef>
                <a:spcPts val="200"/>
              </a:spcBef>
              <a:spcAft>
                <a:spcPts val="300"/>
              </a:spcAft>
            </a:pPr>
            <a:r>
              <a:rPr lang="de-DE" sz="14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Was für Ziele hat sich der Verein für die nächsten Jahre gesteckt?</a:t>
            </a:r>
            <a:endParaRPr lang="de-DE" sz="1400" b="1" i="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base">
              <a:spcBef>
                <a:spcPts val="1020"/>
              </a:spcBef>
            </a:pPr>
            <a:r>
              <a:rPr lang="de-DE" sz="1200" b="1" dirty="0">
                <a:solidFill>
                  <a:srgbClr val="666666"/>
                </a:solidFill>
                <a:ea typeface="Times New Roman" panose="02020603050405020304" pitchFamily="18" charset="0"/>
              </a:rPr>
              <a:t>Mit den beiden letzten Hauptversammlungen wurde im Verein nicht nur eine neue Zusammensetzung des Vorstandsgremiums und der Beisitzer gewählt, sondern damit auch ein Aufruf abgesetzt einige Bereiche, die in den letzten Jahren nicht im Fokus standen wieder vermehrt anzugehen.</a:t>
            </a:r>
          </a:p>
          <a:p>
            <a:pPr fontAlgn="base">
              <a:spcBef>
                <a:spcPts val="1020"/>
              </a:spcBef>
            </a:pPr>
            <a:r>
              <a:rPr lang="de-DE" sz="1200" b="1" dirty="0">
                <a:solidFill>
                  <a:srgbClr val="666666"/>
                </a:solidFill>
                <a:effectLst/>
                <a:ea typeface="Times New Roman" panose="02020603050405020304" pitchFamily="18" charset="0"/>
              </a:rPr>
              <a:t>In mehreren vereinsinternen Sitzungen wurden viele Punkte herausgearbeitet, die in den nächsten Jahren verstärkt angegangen werden sollen.</a:t>
            </a:r>
          </a:p>
          <a:p>
            <a:pPr marL="171450" indent="-171450" fontAlgn="base">
              <a:spcBef>
                <a:spcPts val="1020"/>
              </a:spcBef>
              <a:buFont typeface="Arial" panose="020B0604020202020204" pitchFamily="34" charset="0"/>
              <a:buChar char="•"/>
            </a:pPr>
            <a:r>
              <a:rPr lang="de-DE" sz="1200" b="1" dirty="0">
                <a:solidFill>
                  <a:srgbClr val="666666"/>
                </a:solidFill>
                <a:ea typeface="Times New Roman" panose="02020603050405020304" pitchFamily="18" charset="0"/>
              </a:rPr>
              <a:t>In den nächsten Jahren soll wieder ein deutlich breiteres Angebot für Kinder und Jugendliche, sowie für junge Erwachsene angeboten werden. Dabei sollen bereits ausgebildete Trainer gefunden oder durch entsprechende Kurse dafür qualifiziert werden. </a:t>
            </a:r>
            <a:br>
              <a:rPr lang="de-DE" sz="1200" b="1" dirty="0">
                <a:solidFill>
                  <a:srgbClr val="666666"/>
                </a:solidFill>
                <a:ea typeface="Times New Roman" panose="02020603050405020304" pitchFamily="18" charset="0"/>
              </a:rPr>
            </a:br>
            <a:r>
              <a:rPr lang="de-DE" sz="1200" b="1" dirty="0">
                <a:solidFill>
                  <a:srgbClr val="666666"/>
                </a:solidFill>
                <a:ea typeface="Times New Roman" panose="02020603050405020304" pitchFamily="18" charset="0"/>
              </a:rPr>
              <a:t>Damit dieser Vorsatz auch umgesetzt werden kann, wurde Thorsten Schwinn als neuer Gesamtjugendleiter eingesetzt.</a:t>
            </a:r>
            <a:br>
              <a:rPr lang="de-DE" sz="1200" b="1" dirty="0">
                <a:solidFill>
                  <a:srgbClr val="666666"/>
                </a:solidFill>
                <a:ea typeface="Times New Roman" panose="02020603050405020304" pitchFamily="18" charset="0"/>
              </a:rPr>
            </a:br>
            <a:endParaRPr lang="de-DE" sz="1200" b="1" dirty="0">
              <a:solidFill>
                <a:srgbClr val="666666"/>
              </a:solidFill>
              <a:ea typeface="Times New Roman" panose="02020603050405020304" pitchFamily="18" charset="0"/>
            </a:endParaRPr>
          </a:p>
          <a:p>
            <a:pPr marL="171450" indent="-171450" fontAlgn="base">
              <a:spcBef>
                <a:spcPts val="1020"/>
              </a:spcBef>
              <a:buFont typeface="Arial" panose="020B0604020202020204" pitchFamily="34" charset="0"/>
              <a:buChar char="•"/>
            </a:pPr>
            <a:r>
              <a:rPr lang="de-DE" sz="1200" b="1" dirty="0">
                <a:solidFill>
                  <a:srgbClr val="666666"/>
                </a:solidFill>
                <a:effectLst/>
                <a:ea typeface="Times New Roman" panose="02020603050405020304" pitchFamily="18" charset="0"/>
              </a:rPr>
              <a:t>Das bereits bestehende </a:t>
            </a:r>
            <a:r>
              <a:rPr lang="de-DE" sz="1200" b="1" dirty="0">
                <a:solidFill>
                  <a:srgbClr val="666666"/>
                </a:solidFill>
                <a:ea typeface="Times New Roman" panose="02020603050405020304" pitchFamily="18" charset="0"/>
              </a:rPr>
              <a:t>Angebot für Senioren soll innerhalb der nächsten Jahre stark erweitert werden. Entsprechend ausgebildete Trainer und Betreuer sollen hierbei abwechslungsreiche Möglichkeiten schaffen.</a:t>
            </a:r>
            <a:br>
              <a:rPr lang="de-DE" sz="1200" b="1" dirty="0">
                <a:solidFill>
                  <a:srgbClr val="666666"/>
                </a:solidFill>
                <a:ea typeface="Times New Roman" panose="02020603050405020304" pitchFamily="18" charset="0"/>
              </a:rPr>
            </a:br>
            <a:r>
              <a:rPr lang="de-DE" sz="1200" b="1" dirty="0">
                <a:solidFill>
                  <a:srgbClr val="666666"/>
                </a:solidFill>
                <a:ea typeface="Times New Roman" panose="02020603050405020304" pitchFamily="18" charset="0"/>
              </a:rPr>
              <a:t>Wolfgang Baumgärtner hat sich hier bereit erklärt, da ihm das Thema sehr am Herzen liegt, dieses Vorhaben in die Tat umzusetzen.</a:t>
            </a:r>
            <a:br>
              <a:rPr lang="de-DE" sz="1200" b="1" dirty="0">
                <a:solidFill>
                  <a:srgbClr val="666666"/>
                </a:solidFill>
                <a:ea typeface="Times New Roman" panose="02020603050405020304" pitchFamily="18" charset="0"/>
              </a:rPr>
            </a:br>
            <a:endParaRPr lang="de-DE" sz="1200" b="1" dirty="0">
              <a:solidFill>
                <a:srgbClr val="666666"/>
              </a:solidFill>
              <a:ea typeface="Times New Roman" panose="02020603050405020304" pitchFamily="18" charset="0"/>
            </a:endParaRPr>
          </a:p>
          <a:p>
            <a:pPr marL="171450" indent="-171450" fontAlgn="base">
              <a:spcBef>
                <a:spcPts val="1020"/>
              </a:spcBef>
              <a:buFont typeface="Arial" panose="020B0604020202020204" pitchFamily="34" charset="0"/>
              <a:buChar char="•"/>
            </a:pPr>
            <a:r>
              <a:rPr lang="de-DE" sz="1200" b="1" dirty="0">
                <a:solidFill>
                  <a:srgbClr val="666666"/>
                </a:solidFill>
                <a:ea typeface="Times New Roman" panose="02020603050405020304" pitchFamily="18" charset="0"/>
              </a:rPr>
              <a:t>Besser ausgebildete Trainer und Betreuer sollen auch in dem Erwachsenenbereich für abwechslungsreichere Trainingseinheiten sorgen. Hierfür soll ein Konzept erarbeitet werden, wie mit einer Mischung aus ehrenamtlichen Tätigkeiten und bezahlten Trainern / Kursleitern die Mitglieder möglichst effektive und interessante Trainingseinheiten absolvieren können.</a:t>
            </a:r>
            <a:br>
              <a:rPr lang="de-DE" sz="1200" b="1" dirty="0">
                <a:solidFill>
                  <a:srgbClr val="666666"/>
                </a:solidFill>
                <a:ea typeface="Times New Roman" panose="02020603050405020304" pitchFamily="18" charset="0"/>
              </a:rPr>
            </a:br>
            <a:endParaRPr lang="de-DE" sz="1200" b="1" dirty="0">
              <a:solidFill>
                <a:srgbClr val="666666"/>
              </a:solidFill>
              <a:ea typeface="Times New Roman" panose="02020603050405020304" pitchFamily="18" charset="0"/>
            </a:endParaRPr>
          </a:p>
          <a:p>
            <a:pPr marL="171450" indent="-171450" fontAlgn="base">
              <a:spcBef>
                <a:spcPts val="1020"/>
              </a:spcBef>
              <a:buFont typeface="Arial" panose="020B0604020202020204" pitchFamily="34" charset="0"/>
              <a:buChar char="•"/>
            </a:pPr>
            <a:r>
              <a:rPr lang="de-DE" sz="1200" b="1" dirty="0">
                <a:solidFill>
                  <a:srgbClr val="666666"/>
                </a:solidFill>
                <a:ea typeface="Times New Roman" panose="02020603050405020304" pitchFamily="18" charset="0"/>
              </a:rPr>
              <a:t>Der Zusammenhalt zwischen den Abteilungen soll mit verschiedenen Veranstaltungen wieder gefördert werden, sodass der TSV in Zukunft noch besser als „ein Verein“ auftritt und mögliche Differenzen aus dem Weg geräumt werden können.</a:t>
            </a:r>
            <a:br>
              <a:rPr lang="de-DE" sz="1200" b="1" dirty="0">
                <a:solidFill>
                  <a:srgbClr val="666666"/>
                </a:solidFill>
                <a:ea typeface="Times New Roman" panose="02020603050405020304" pitchFamily="18" charset="0"/>
              </a:rPr>
            </a:br>
            <a:endParaRPr lang="de-DE" sz="1200" b="1" dirty="0">
              <a:solidFill>
                <a:srgbClr val="666666"/>
              </a:solidFill>
              <a:ea typeface="Times New Roman" panose="02020603050405020304" pitchFamily="18" charset="0"/>
            </a:endParaRPr>
          </a:p>
          <a:p>
            <a:pPr marL="171450" indent="-171450" fontAlgn="base">
              <a:spcBef>
                <a:spcPts val="1020"/>
              </a:spcBef>
              <a:buFont typeface="Arial" panose="020B0604020202020204" pitchFamily="34" charset="0"/>
              <a:buChar char="•"/>
            </a:pPr>
            <a:r>
              <a:rPr lang="de-DE" sz="1200" b="1" dirty="0">
                <a:solidFill>
                  <a:srgbClr val="666666"/>
                </a:solidFill>
                <a:ea typeface="Times New Roman" panose="02020603050405020304" pitchFamily="18" charset="0"/>
              </a:rPr>
              <a:t>Der öffentliche Auftritt und die Kommunikation soll in den nächsten Jahren verstärkt auch über die modernen Medien erfolgen. Die herkömmlichen Kommunikationswege sollen hier jedoch nicht in den Hintergrund rücken. </a:t>
            </a:r>
            <a:br>
              <a:rPr lang="de-DE" sz="1200" b="1" dirty="0">
                <a:solidFill>
                  <a:srgbClr val="666666"/>
                </a:solidFill>
                <a:ea typeface="Times New Roman" panose="02020603050405020304" pitchFamily="18" charset="0"/>
              </a:rPr>
            </a:br>
            <a:r>
              <a:rPr lang="de-DE" sz="1200" b="1" dirty="0">
                <a:solidFill>
                  <a:srgbClr val="666666"/>
                </a:solidFill>
                <a:ea typeface="Times New Roman" panose="02020603050405020304" pitchFamily="18" charset="0"/>
              </a:rPr>
              <a:t>Lukas Donat hat sich hier bereit erklärt über sämtliche Wege eine breite Medienpräsenz des Vereins aufrecht zu erhalten.</a:t>
            </a:r>
            <a:br>
              <a:rPr lang="de-DE" sz="1200" b="1" dirty="0">
                <a:solidFill>
                  <a:srgbClr val="666666"/>
                </a:solidFill>
                <a:ea typeface="Times New Roman" panose="02020603050405020304" pitchFamily="18" charset="0"/>
              </a:rPr>
            </a:br>
            <a:endParaRPr lang="de-DE" sz="1200" b="1" dirty="0">
              <a:solidFill>
                <a:srgbClr val="666666"/>
              </a:solidFill>
              <a:ea typeface="Times New Roman" panose="02020603050405020304" pitchFamily="18" charset="0"/>
            </a:endParaRPr>
          </a:p>
          <a:p>
            <a:pPr marL="171450" indent="-171450" fontAlgn="base">
              <a:buFont typeface="Arial" panose="020B0604020202020204" pitchFamily="34" charset="0"/>
              <a:buChar char="•"/>
            </a:pPr>
            <a:r>
              <a:rPr lang="de-DE" sz="1200" b="1" dirty="0">
                <a:solidFill>
                  <a:srgbClr val="666666"/>
                </a:solidFill>
                <a:ea typeface="Times New Roman" panose="02020603050405020304" pitchFamily="18" charset="0"/>
              </a:rPr>
              <a:t>Um unseren Sportlern die passenden Möglichkeiten zu bieten sollen am Gelände</a:t>
            </a:r>
          </a:p>
          <a:p>
            <a:pPr marL="171450" indent="-171450" fontAlgn="base">
              <a:buFont typeface="Arial" panose="020B0604020202020204" pitchFamily="34" charset="0"/>
              <a:buChar char="•"/>
            </a:pPr>
            <a:r>
              <a:rPr lang="de-DE" sz="1200" b="1" dirty="0">
                <a:solidFill>
                  <a:srgbClr val="666666"/>
                </a:solidFill>
                <a:ea typeface="Times New Roman" panose="02020603050405020304" pitchFamily="18" charset="0"/>
              </a:rPr>
              <a:t> „An der weißen Marter“ einige Punkte in Angriff genommen werden.</a:t>
            </a:r>
            <a:br>
              <a:rPr lang="de-DE" sz="1200" b="1" dirty="0">
                <a:solidFill>
                  <a:srgbClr val="666666"/>
                </a:solidFill>
                <a:ea typeface="Times New Roman" panose="02020603050405020304" pitchFamily="18" charset="0"/>
              </a:rPr>
            </a:br>
            <a:r>
              <a:rPr lang="de-DE" sz="1200" b="1" dirty="0">
                <a:solidFill>
                  <a:srgbClr val="666666"/>
                </a:solidFill>
                <a:ea typeface="Times New Roman" panose="02020603050405020304" pitchFamily="18" charset="0"/>
              </a:rPr>
              <a:t>Matthias Decker, Stefan Becke, Klaus Becke, Peter Dippold, sowie Lukas Donat werden hier versuchen Planungen und Umbauarbeiten für das Trainingsgelände voranzutreiben. Eine genauere Beschreibung was hier bereits geschafft wurde und was sich das Team noch vorgenommen hat wird auf der folgenden Seite ausgeführt.</a:t>
            </a:r>
          </a:p>
        </p:txBody>
      </p:sp>
      <p:pic>
        <p:nvPicPr>
          <p:cNvPr id="4098" name="Picture 2" descr="Business, Ziel Kostenlos Symbol von Business">
            <a:extLst>
              <a:ext uri="{FF2B5EF4-FFF2-40B4-BE49-F238E27FC236}">
                <a16:creationId xmlns:a16="http://schemas.microsoft.com/office/drawing/2014/main" id="{E57716A0-A7E3-41A9-A8D8-1C8E187B8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399" y="2647333"/>
            <a:ext cx="331974" cy="3319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siness, Ziel Kostenlos Symbol von Business">
            <a:extLst>
              <a:ext uri="{FF2B5EF4-FFF2-40B4-BE49-F238E27FC236}">
                <a16:creationId xmlns:a16="http://schemas.microsoft.com/office/drawing/2014/main" id="{27C401A1-C1D9-431B-997E-E7D7DA6D6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399" y="4070652"/>
            <a:ext cx="331974" cy="3319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siness, Ziel Kostenlos Symbol von Business">
            <a:extLst>
              <a:ext uri="{FF2B5EF4-FFF2-40B4-BE49-F238E27FC236}">
                <a16:creationId xmlns:a16="http://schemas.microsoft.com/office/drawing/2014/main" id="{63272B83-BEB1-440D-AA93-A768EA4E4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399" y="5285640"/>
            <a:ext cx="331974" cy="331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siness, Ziel Kostenlos Symbol von Business">
            <a:extLst>
              <a:ext uri="{FF2B5EF4-FFF2-40B4-BE49-F238E27FC236}">
                <a16:creationId xmlns:a16="http://schemas.microsoft.com/office/drawing/2014/main" id="{35F0D42D-F145-44D8-8F62-7406AB579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399" y="6525781"/>
            <a:ext cx="331974" cy="331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usiness, Ziel Kostenlos Symbol von Business">
            <a:extLst>
              <a:ext uri="{FF2B5EF4-FFF2-40B4-BE49-F238E27FC236}">
                <a16:creationId xmlns:a16="http://schemas.microsoft.com/office/drawing/2014/main" id="{ECFD92F7-0BAE-4BC1-9296-C4B20343A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399" y="7360921"/>
            <a:ext cx="331974" cy="3319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usiness, Ziel Kostenlos Symbol von Business">
            <a:extLst>
              <a:ext uri="{FF2B5EF4-FFF2-40B4-BE49-F238E27FC236}">
                <a16:creationId xmlns:a16="http://schemas.microsoft.com/office/drawing/2014/main" id="{E1753A75-DAB1-4FC9-9228-5276B8ABE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399" y="8519922"/>
            <a:ext cx="331974" cy="33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81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7EA078-4985-4D42-B4D1-6B93A46C9267}"/>
              </a:ext>
            </a:extLst>
          </p:cNvPr>
          <p:cNvSpPr>
            <a:spLocks noGrp="1"/>
          </p:cNvSpPr>
          <p:nvPr>
            <p:ph type="body" sz="quarter" idx="13"/>
          </p:nvPr>
        </p:nvSpPr>
        <p:spPr/>
        <p:txBody>
          <a:bodyPr/>
          <a:lstStyle/>
          <a:p>
            <a:pPr marL="0" indent="0" algn="l">
              <a:buNone/>
            </a:pPr>
            <a:r>
              <a:rPr lang="de-DE" dirty="0"/>
              <a:t> ZUKUNFTSPLÄNE </a:t>
            </a:r>
          </a:p>
        </p:txBody>
      </p:sp>
      <p:sp>
        <p:nvSpPr>
          <p:cNvPr id="4" name="Textfeld 3">
            <a:extLst>
              <a:ext uri="{FF2B5EF4-FFF2-40B4-BE49-F238E27FC236}">
                <a16:creationId xmlns:a16="http://schemas.microsoft.com/office/drawing/2014/main" id="{3BB33480-A888-46A7-84B9-D268CBF93C9A}"/>
              </a:ext>
            </a:extLst>
          </p:cNvPr>
          <p:cNvSpPr txBox="1"/>
          <p:nvPr/>
        </p:nvSpPr>
        <p:spPr>
          <a:xfrm>
            <a:off x="59568" y="1188495"/>
            <a:ext cx="5834626" cy="7873950"/>
          </a:xfrm>
          <a:prstGeom prst="rect">
            <a:avLst/>
          </a:prstGeom>
          <a:noFill/>
        </p:spPr>
        <p:txBody>
          <a:bodyPr wrap="square">
            <a:spAutoFit/>
          </a:bodyPr>
          <a:lstStyle/>
          <a:p>
            <a:pPr fontAlgn="base">
              <a:lnSpc>
                <a:spcPts val="1320"/>
              </a:lnSpc>
              <a:spcBef>
                <a:spcPts val="200"/>
              </a:spcBef>
              <a:spcAft>
                <a:spcPts val="300"/>
              </a:spcAft>
            </a:pPr>
            <a:r>
              <a:rPr lang="de-DE" sz="14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Was passiert aktuell am Gelände?</a:t>
            </a:r>
            <a:endParaRPr lang="de-DE" sz="1400" b="1" i="1"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base">
              <a:spcBef>
                <a:spcPts val="1020"/>
              </a:spcBef>
            </a:pPr>
            <a:r>
              <a:rPr lang="de-DE" sz="1200" b="1" dirty="0">
                <a:solidFill>
                  <a:srgbClr val="666666"/>
                </a:solidFill>
                <a:effectLst/>
                <a:ea typeface="Times New Roman" panose="02020603050405020304" pitchFamily="18" charset="0"/>
              </a:rPr>
              <a:t>Nach jahrzehntelangem Stillstand – ohne externe </a:t>
            </a:r>
            <a:br>
              <a:rPr lang="de-DE" sz="1200" b="1" dirty="0">
                <a:solidFill>
                  <a:srgbClr val="666666"/>
                </a:solidFill>
                <a:effectLst/>
                <a:ea typeface="Times New Roman" panose="02020603050405020304" pitchFamily="18" charset="0"/>
              </a:rPr>
            </a:br>
            <a:r>
              <a:rPr lang="de-DE" sz="1200" b="1" dirty="0">
                <a:solidFill>
                  <a:srgbClr val="666666"/>
                </a:solidFill>
                <a:effectLst/>
                <a:ea typeface="Times New Roman" panose="02020603050405020304" pitchFamily="18" charset="0"/>
              </a:rPr>
              <a:t>Hilfe hat es der TSV einfach nicht alleine geschafft, </a:t>
            </a:r>
            <a:br>
              <a:rPr lang="de-DE" sz="1200" b="1" dirty="0">
                <a:solidFill>
                  <a:srgbClr val="666666"/>
                </a:solidFill>
                <a:effectLst/>
                <a:ea typeface="Times New Roman" panose="02020603050405020304" pitchFamily="18" charset="0"/>
              </a:rPr>
            </a:br>
            <a:r>
              <a:rPr lang="de-DE" sz="1200" b="1" dirty="0">
                <a:solidFill>
                  <a:srgbClr val="666666"/>
                </a:solidFill>
                <a:effectLst/>
                <a:ea typeface="Times New Roman" panose="02020603050405020304" pitchFamily="18" charset="0"/>
              </a:rPr>
              <a:t>sein Sportgelände zu unterhalten und die </a:t>
            </a:r>
            <a:br>
              <a:rPr lang="de-DE" sz="1200" b="1" dirty="0">
                <a:solidFill>
                  <a:srgbClr val="666666"/>
                </a:solidFill>
                <a:effectLst/>
                <a:ea typeface="Times New Roman" panose="02020603050405020304" pitchFamily="18" charset="0"/>
              </a:rPr>
            </a:br>
            <a:r>
              <a:rPr lang="de-DE" sz="1200" b="1" dirty="0">
                <a:solidFill>
                  <a:srgbClr val="666666"/>
                </a:solidFill>
                <a:effectLst/>
                <a:ea typeface="Times New Roman" panose="02020603050405020304" pitchFamily="18" charset="0"/>
              </a:rPr>
              <a:t>notwendigen Investitionen zu tätigen – ist nun seit </a:t>
            </a:r>
            <a:br>
              <a:rPr lang="de-DE" sz="1200" b="1" dirty="0">
                <a:solidFill>
                  <a:srgbClr val="666666"/>
                </a:solidFill>
                <a:effectLst/>
                <a:ea typeface="Times New Roman" panose="02020603050405020304" pitchFamily="18" charset="0"/>
              </a:rPr>
            </a:br>
            <a:r>
              <a:rPr lang="de-DE" sz="1200" b="1" dirty="0">
                <a:solidFill>
                  <a:srgbClr val="666666"/>
                </a:solidFill>
                <a:effectLst/>
                <a:ea typeface="Times New Roman" panose="02020603050405020304" pitchFamily="18" charset="0"/>
              </a:rPr>
              <a:t>einigen Jahren wieder Bewegung in das </a:t>
            </a:r>
            <a:br>
              <a:rPr lang="de-DE" sz="1200" b="1" dirty="0">
                <a:solidFill>
                  <a:srgbClr val="666666"/>
                </a:solidFill>
                <a:effectLst/>
                <a:ea typeface="Times New Roman" panose="02020603050405020304" pitchFamily="18" charset="0"/>
              </a:rPr>
            </a:br>
            <a:r>
              <a:rPr lang="de-DE" sz="1200" b="1" dirty="0">
                <a:solidFill>
                  <a:srgbClr val="666666"/>
                </a:solidFill>
                <a:effectLst/>
                <a:ea typeface="Times New Roman" panose="02020603050405020304" pitchFamily="18" charset="0"/>
              </a:rPr>
              <a:t>Vereinsgelände an der weißen Marter gekommen – </a:t>
            </a:r>
            <a:br>
              <a:rPr lang="de-DE" sz="1200" b="1" dirty="0">
                <a:solidFill>
                  <a:srgbClr val="666666"/>
                </a:solidFill>
                <a:effectLst/>
                <a:ea typeface="Times New Roman" panose="02020603050405020304" pitchFamily="18" charset="0"/>
              </a:rPr>
            </a:br>
            <a:r>
              <a:rPr lang="de-DE" sz="1200" b="1" dirty="0">
                <a:solidFill>
                  <a:srgbClr val="666666"/>
                </a:solidFill>
                <a:effectLst/>
                <a:ea typeface="Times New Roman" panose="02020603050405020304" pitchFamily="18" charset="0"/>
              </a:rPr>
              <a:t>dank des großen Engagements unseres Platzwart-Teams und der seit einigen Jahren gewährten finanziellen Unterstützung der Stadt. </a:t>
            </a:r>
            <a:endParaRPr lang="de-DE" sz="1200" b="1" dirty="0">
              <a:effectLst/>
              <a:ea typeface="Times New Roman" panose="02020603050405020304" pitchFamily="18" charset="0"/>
            </a:endParaRPr>
          </a:p>
          <a:p>
            <a:pPr fontAlgn="base">
              <a:spcBef>
                <a:spcPts val="1020"/>
              </a:spcBef>
            </a:pPr>
            <a:r>
              <a:rPr lang="de-DE" sz="1200" b="1" u="sng" dirty="0">
                <a:solidFill>
                  <a:srgbClr val="666666"/>
                </a:solidFill>
                <a:effectLst/>
                <a:ea typeface="Times New Roman" panose="02020603050405020304" pitchFamily="18" charset="0"/>
              </a:rPr>
              <a:t>Was haben wir schon geschafft?</a:t>
            </a:r>
            <a:endParaRPr lang="de-DE" sz="1200" b="1" u="sng"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Sanierung C-Platz</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Verbesserung der Qualität des A-Platzes, Einbau Beregnungsanlage</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Komplette Umwandlung unseres Flutlichts für B- und C-Platz von Halogen zu LED-Licht</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Neue Heizung, Sanierung der Duschen</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Sanierung Vereinsheim </a:t>
            </a:r>
            <a:endParaRPr lang="de-DE" sz="1200" b="1" dirty="0">
              <a:effectLst/>
              <a:ea typeface="Times New Roman" panose="02020603050405020304" pitchFamily="18" charset="0"/>
            </a:endParaRPr>
          </a:p>
          <a:p>
            <a:pPr fontAlgn="base">
              <a:spcBef>
                <a:spcPts val="1020"/>
              </a:spcBef>
            </a:pPr>
            <a:r>
              <a:rPr lang="de-DE" sz="1200" b="1" dirty="0">
                <a:solidFill>
                  <a:srgbClr val="666666"/>
                </a:solidFill>
                <a:effectLst/>
                <a:ea typeface="Times New Roman" panose="02020603050405020304" pitchFamily="18" charset="0"/>
              </a:rPr>
              <a:t>es ist noch vieles zu tun, wie z.B.</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Verbesserung der Sitzmöglichkeiten auf der Tribüne</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Ausbau unseres Nebenraums (Container) </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Verbesserung der Qualität unseres A-Platzes</a:t>
            </a:r>
            <a:endParaRPr lang="de-DE" sz="1200" b="1" dirty="0">
              <a:effectLst/>
              <a:ea typeface="Times New Roman" panose="02020603050405020304" pitchFamily="18" charset="0"/>
            </a:endParaRPr>
          </a:p>
          <a:p>
            <a:pPr marL="342900" lvl="0" indent="-342900" fontAlgn="base">
              <a:spcBef>
                <a:spcPts val="1020"/>
              </a:spcBef>
              <a:buFont typeface="Symbol" panose="05050102010706020507" pitchFamily="18" charset="2"/>
              <a:buChar char=""/>
            </a:pPr>
            <a:r>
              <a:rPr lang="de-DE" sz="1200" b="1" dirty="0">
                <a:solidFill>
                  <a:srgbClr val="666666"/>
                </a:solidFill>
                <a:effectLst/>
                <a:ea typeface="Times New Roman" panose="02020603050405020304" pitchFamily="18" charset="0"/>
              </a:rPr>
              <a:t>Hohe Investitionen im Maschinenpark zur Platzpflege</a:t>
            </a:r>
            <a:endParaRPr lang="de-DE" sz="1200" b="1" dirty="0">
              <a:effectLst/>
              <a:ea typeface="Times New Roman" panose="02020603050405020304" pitchFamily="18" charset="0"/>
            </a:endParaRPr>
          </a:p>
          <a:p>
            <a:pPr fontAlgn="base">
              <a:spcBef>
                <a:spcPts val="1020"/>
              </a:spcBef>
            </a:pPr>
            <a:r>
              <a:rPr lang="de-DE" sz="1200" b="1" dirty="0">
                <a:solidFill>
                  <a:srgbClr val="666666"/>
                </a:solidFill>
                <a:effectLst/>
                <a:ea typeface="Times New Roman" panose="02020603050405020304" pitchFamily="18" charset="0"/>
              </a:rPr>
              <a:t>Die Hauptinvestition der nächsten Jahre wird die Sanierung unseres B-Platzes sein. Um die erforderlichen Kapazitäten für die Nutzer des Sportgeländes schaffen zu können, wird ein Kunstrasenspielfeld benötigt, der von den Abteilungen Fußball und American Football, aber auch von diversen anderen Abteilungen im TSV genutzt werden kann.  Hier haben wir vom Vorstand eine Projektgruppe gegründet, die das Thema voranbringen soll. Wir sind erst am Anfang. Ein Kunstrasenplatz mit moderner ökologischer Ausrichtung wird ca. 500.000 EUR kosten. Die Zuschusshöhe liegt aktuell bei 35 %, 65 % müssen selbst aufgebracht werden. Schon jetzt ist klar, dass dieses Volumen nur mit Hilfe der Stadt und von Sponsoren gestemmt werden kann. Klar ist auch, dass ein Kunstrasenplatz den TSV und auch die Stadt in sportlicher Hinsicht enorm voranbringen wird und dass die Verwirklichung so eines Vorhabens in einer Kreisstadt nicht unmöglich sein darf. </a:t>
            </a:r>
            <a:endParaRPr lang="de-DE" sz="1200" b="1" dirty="0">
              <a:effectLst/>
              <a:ea typeface="Times New Roman" panose="02020603050405020304" pitchFamily="18" charset="0"/>
            </a:endParaRPr>
          </a:p>
        </p:txBody>
      </p:sp>
      <p:pic>
        <p:nvPicPr>
          <p:cNvPr id="5" name="Grafik 4">
            <a:extLst>
              <a:ext uri="{FF2B5EF4-FFF2-40B4-BE49-F238E27FC236}">
                <a16:creationId xmlns:a16="http://schemas.microsoft.com/office/drawing/2014/main" id="{5E967ADB-1D13-4B2C-BD05-78258179EE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4970" y="1112156"/>
            <a:ext cx="2381319" cy="1456605"/>
          </a:xfrm>
          <a:prstGeom prst="rect">
            <a:avLst/>
          </a:prstGeom>
          <a:noFill/>
          <a:ln>
            <a:noFill/>
          </a:ln>
          <a:effectLst>
            <a:softEdge rad="31750"/>
          </a:effectLst>
        </p:spPr>
      </p:pic>
    </p:spTree>
    <p:extLst>
      <p:ext uri="{BB962C8B-B14F-4D97-AF65-F5344CB8AC3E}">
        <p14:creationId xmlns:p14="http://schemas.microsoft.com/office/powerpoint/2010/main" val="194298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783F577-2A8D-4768-9278-F97D941FB817}"/>
              </a:ext>
            </a:extLst>
          </p:cNvPr>
          <p:cNvPicPr>
            <a:picLocks noChangeAspect="1"/>
          </p:cNvPicPr>
          <p:nvPr/>
        </p:nvPicPr>
        <p:blipFill rotWithShape="1">
          <a:blip r:embed="rId2"/>
          <a:srcRect l="25731" t="15587" r="24678" b="46153"/>
          <a:stretch/>
        </p:blipFill>
        <p:spPr>
          <a:xfrm>
            <a:off x="-1" y="1235242"/>
            <a:ext cx="6858001" cy="2999876"/>
          </a:xfrm>
          <a:prstGeom prst="rect">
            <a:avLst/>
          </a:prstGeom>
        </p:spPr>
      </p:pic>
      <p:pic>
        <p:nvPicPr>
          <p:cNvPr id="4" name="Grafik 3">
            <a:extLst>
              <a:ext uri="{FF2B5EF4-FFF2-40B4-BE49-F238E27FC236}">
                <a16:creationId xmlns:a16="http://schemas.microsoft.com/office/drawing/2014/main" id="{1B3096DA-E96F-45AB-9207-15AB757160D7}"/>
              </a:ext>
            </a:extLst>
          </p:cNvPr>
          <p:cNvPicPr>
            <a:picLocks noChangeAspect="1"/>
          </p:cNvPicPr>
          <p:nvPr/>
        </p:nvPicPr>
        <p:blipFill rotWithShape="1">
          <a:blip r:embed="rId3"/>
          <a:srcRect l="36024" t="13779" r="35672" b="61540"/>
          <a:stretch/>
        </p:blipFill>
        <p:spPr>
          <a:xfrm>
            <a:off x="-1" y="5454312"/>
            <a:ext cx="6900923" cy="3384887"/>
          </a:xfrm>
          <a:prstGeom prst="rect">
            <a:avLst/>
          </a:prstGeom>
        </p:spPr>
      </p:pic>
    </p:spTree>
    <p:extLst>
      <p:ext uri="{BB962C8B-B14F-4D97-AF65-F5344CB8AC3E}">
        <p14:creationId xmlns:p14="http://schemas.microsoft.com/office/powerpoint/2010/main" val="181199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8BB547BE-70F3-4B38-A8BB-73A37BE7F980}"/>
              </a:ext>
            </a:extLst>
          </p:cNvPr>
          <p:cNvSpPr/>
          <p:nvPr/>
        </p:nvSpPr>
        <p:spPr>
          <a:xfrm>
            <a:off x="4641583" y="4473234"/>
            <a:ext cx="628650" cy="54327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DAE24ACF-B99E-4BDA-BC46-00453E923509}"/>
              </a:ext>
            </a:extLst>
          </p:cNvPr>
          <p:cNvPicPr>
            <a:picLocks noChangeAspect="1"/>
          </p:cNvPicPr>
          <p:nvPr/>
        </p:nvPicPr>
        <p:blipFill rotWithShape="1">
          <a:blip r:embed="rId2">
            <a:extLst>
              <a:ext uri="{28A0092B-C50C-407E-A947-70E740481C1C}">
                <a14:useLocalDpi xmlns:a14="http://schemas.microsoft.com/office/drawing/2010/main" val="0"/>
              </a:ext>
            </a:extLst>
          </a:blip>
          <a:srcRect l="11324" t="1" r="-1" b="33448"/>
          <a:stretch/>
        </p:blipFill>
        <p:spPr>
          <a:xfrm>
            <a:off x="4074584" y="4700350"/>
            <a:ext cx="1742789" cy="1743949"/>
          </a:xfrm>
          <a:prstGeom prst="ellipse">
            <a:avLst/>
          </a:prstGeom>
        </p:spPr>
      </p:pic>
      <p:sp>
        <p:nvSpPr>
          <p:cNvPr id="22" name="Rechteck 21">
            <a:extLst>
              <a:ext uri="{FF2B5EF4-FFF2-40B4-BE49-F238E27FC236}">
                <a16:creationId xmlns:a16="http://schemas.microsoft.com/office/drawing/2014/main" id="{D5441431-6A9F-4CB9-B300-AD1E79693694}"/>
              </a:ext>
            </a:extLst>
          </p:cNvPr>
          <p:cNvSpPr/>
          <p:nvPr/>
        </p:nvSpPr>
        <p:spPr>
          <a:xfrm>
            <a:off x="883312" y="4479812"/>
            <a:ext cx="630000" cy="34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78798199-D696-4CC0-A2D5-A284C3CFF9C0}"/>
              </a:ext>
            </a:extLst>
          </p:cNvPr>
          <p:cNvSpPr>
            <a:spLocks noGrp="1"/>
          </p:cNvSpPr>
          <p:nvPr>
            <p:ph type="sldNum" sz="quarter" idx="12"/>
          </p:nvPr>
        </p:nvSpPr>
        <p:spPr/>
        <p:txBody>
          <a:bodyPr/>
          <a:lstStyle/>
          <a:p>
            <a:fld id="{30DF6D98-59E7-4C24-8F82-0C955617432B}" type="slidenum">
              <a:rPr lang="de-DE" smtClean="0"/>
              <a:pPr/>
              <a:t>12</a:t>
            </a:fld>
            <a:endParaRPr lang="de-DE" dirty="0"/>
          </a:p>
        </p:txBody>
      </p:sp>
      <p:sp>
        <p:nvSpPr>
          <p:cNvPr id="5" name="Textplatzhalter 4">
            <a:extLst>
              <a:ext uri="{FF2B5EF4-FFF2-40B4-BE49-F238E27FC236}">
                <a16:creationId xmlns:a16="http://schemas.microsoft.com/office/drawing/2014/main" id="{EB20FA68-F9D8-4A98-BAA9-4E8D6306FD53}"/>
              </a:ext>
            </a:extLst>
          </p:cNvPr>
          <p:cNvSpPr>
            <a:spLocks noGrp="1"/>
          </p:cNvSpPr>
          <p:nvPr>
            <p:ph type="body" sz="quarter" idx="13"/>
          </p:nvPr>
        </p:nvSpPr>
        <p:spPr>
          <a:xfrm>
            <a:off x="0" y="261920"/>
            <a:ext cx="5984296" cy="887422"/>
          </a:xfrm>
        </p:spPr>
        <p:txBody>
          <a:bodyPr/>
          <a:lstStyle/>
          <a:p>
            <a:pPr marL="0" indent="0" algn="ctr">
              <a:buNone/>
            </a:pPr>
            <a:r>
              <a:rPr lang="de-DE" dirty="0"/>
              <a:t>DIE GUTEN SEELEN</a:t>
            </a:r>
          </a:p>
          <a:p>
            <a:pPr marL="0" indent="0" algn="ctr">
              <a:buNone/>
            </a:pPr>
            <a:r>
              <a:rPr lang="de-DE" sz="1800" dirty="0"/>
              <a:t> Das Team hinter dem Team</a:t>
            </a:r>
          </a:p>
        </p:txBody>
      </p:sp>
      <p:sp>
        <p:nvSpPr>
          <p:cNvPr id="3" name="Textplatzhalter 2">
            <a:extLst>
              <a:ext uri="{FF2B5EF4-FFF2-40B4-BE49-F238E27FC236}">
                <a16:creationId xmlns:a16="http://schemas.microsoft.com/office/drawing/2014/main" id="{8A9711C8-C192-446D-A946-4BDF7E226A04}"/>
              </a:ext>
            </a:extLst>
          </p:cNvPr>
          <p:cNvSpPr>
            <a:spLocks noGrp="1"/>
          </p:cNvSpPr>
          <p:nvPr>
            <p:ph type="body" sz="quarter" idx="14"/>
          </p:nvPr>
        </p:nvSpPr>
        <p:spPr>
          <a:xfrm>
            <a:off x="2073419" y="8448355"/>
            <a:ext cx="2306279" cy="1222776"/>
          </a:xfrm>
        </p:spPr>
        <p:txBody>
          <a:bodyPr/>
          <a:lstStyle/>
          <a:p>
            <a:r>
              <a:rPr lang="de-DE" dirty="0"/>
              <a:t>Gudrun Seefried</a:t>
            </a:r>
          </a:p>
          <a:p>
            <a:r>
              <a:rPr lang="de-DE" dirty="0"/>
              <a:t>Reinigungskraft</a:t>
            </a:r>
            <a:endParaRPr lang="de-DE" sz="1800" dirty="0"/>
          </a:p>
          <a:p>
            <a:endParaRPr lang="de-DE" sz="1800" b="0" dirty="0"/>
          </a:p>
          <a:p>
            <a:endParaRPr lang="de-DE" dirty="0"/>
          </a:p>
        </p:txBody>
      </p:sp>
      <p:pic>
        <p:nvPicPr>
          <p:cNvPr id="7" name="Picture 2" descr="Piktogramm Fussball : Fussball Fan Block-&amp;gt; Talkrunde für Bundesliga,  Nationalelf, Pokal, CL, UEFA etc. : andyrx : #202785276">
            <a:extLst>
              <a:ext uri="{FF2B5EF4-FFF2-40B4-BE49-F238E27FC236}">
                <a16:creationId xmlns:a16="http://schemas.microsoft.com/office/drawing/2014/main" id="{6D3DDD1A-8199-4EF8-8739-F471A458A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374" y="2290620"/>
            <a:ext cx="879996" cy="91811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582E583-F913-4A0A-AEE9-D8D66BEF9049}"/>
              </a:ext>
            </a:extLst>
          </p:cNvPr>
          <p:cNvSpPr txBox="1"/>
          <p:nvPr/>
        </p:nvSpPr>
        <p:spPr>
          <a:xfrm>
            <a:off x="155574" y="1740397"/>
            <a:ext cx="5673147" cy="2062103"/>
          </a:xfrm>
          <a:prstGeom prst="rect">
            <a:avLst/>
          </a:prstGeom>
          <a:noFill/>
        </p:spPr>
        <p:txBody>
          <a:bodyPr wrap="square" rtlCol="0">
            <a:spAutoFit/>
          </a:bodyPr>
          <a:lstStyle/>
          <a:p>
            <a:pPr algn="l"/>
            <a:r>
              <a:rPr lang="de-DE" sz="1200" b="1" i="0" dirty="0">
                <a:solidFill>
                  <a:srgbClr val="000000"/>
                </a:solidFill>
                <a:effectLst/>
              </a:rPr>
              <a:t>Natürlich darf man die guten Seelen bzw. das Team hinter dem Team nicht vergessen. Denn die Personen werden schnell vergessen bzw. für manche sind diese Aufgaben selbstverständlich. Dieses Team sorgt mit unermüdlichen Einsatz und unzähligen Stunden ihrer eigenen Freizeit dafür, dass sich jeder Sportler oder Sportlerin wohl am TSV Gelände fühlt.</a:t>
            </a:r>
          </a:p>
          <a:p>
            <a:pPr algn="l"/>
            <a:endParaRPr lang="de-DE" sz="1200" b="1" dirty="0">
              <a:solidFill>
                <a:srgbClr val="000000"/>
              </a:solidFill>
            </a:endParaRPr>
          </a:p>
          <a:p>
            <a:pPr algn="ctr"/>
            <a:endParaRPr lang="de-DE" sz="2800" b="1" dirty="0">
              <a:solidFill>
                <a:srgbClr val="000000"/>
              </a:solidFill>
            </a:endParaRPr>
          </a:p>
          <a:p>
            <a:pPr algn="ctr"/>
            <a:r>
              <a:rPr lang="de-DE" sz="2800" b="1" dirty="0">
                <a:solidFill>
                  <a:srgbClr val="000000"/>
                </a:solidFill>
              </a:rPr>
              <a:t>Wir sagen DANKE!!</a:t>
            </a:r>
            <a:endParaRPr lang="de-DE" sz="2800" b="1" dirty="0"/>
          </a:p>
        </p:txBody>
      </p:sp>
      <p:sp>
        <p:nvSpPr>
          <p:cNvPr id="11" name="Textfeld 10">
            <a:extLst>
              <a:ext uri="{FF2B5EF4-FFF2-40B4-BE49-F238E27FC236}">
                <a16:creationId xmlns:a16="http://schemas.microsoft.com/office/drawing/2014/main" id="{D28D27EF-8E7D-408D-B058-B4E6957F8242}"/>
              </a:ext>
            </a:extLst>
          </p:cNvPr>
          <p:cNvSpPr txBox="1"/>
          <p:nvPr/>
        </p:nvSpPr>
        <p:spPr>
          <a:xfrm>
            <a:off x="1568671" y="3980690"/>
            <a:ext cx="2784737" cy="369332"/>
          </a:xfrm>
          <a:prstGeom prst="rect">
            <a:avLst/>
          </a:prstGeom>
          <a:noFill/>
        </p:spPr>
        <p:txBody>
          <a:bodyPr wrap="none" rtlCol="0">
            <a:spAutoFit/>
          </a:bodyPr>
          <a:lstStyle/>
          <a:p>
            <a:r>
              <a:rPr lang="de-DE" dirty="0">
                <a:latin typeface="Eras Bold ITC" panose="020B0907030504020204" pitchFamily="34" charset="0"/>
              </a:rPr>
              <a:t>Das Unsichtbare Team</a:t>
            </a:r>
          </a:p>
        </p:txBody>
      </p:sp>
      <p:sp>
        <p:nvSpPr>
          <p:cNvPr id="21" name="Kreis: nicht ausgefüllt 20">
            <a:extLst>
              <a:ext uri="{FF2B5EF4-FFF2-40B4-BE49-F238E27FC236}">
                <a16:creationId xmlns:a16="http://schemas.microsoft.com/office/drawing/2014/main" id="{BA26F151-F195-4882-A661-DF05A98CFAC5}"/>
              </a:ext>
            </a:extLst>
          </p:cNvPr>
          <p:cNvSpPr>
            <a:spLocks noChangeAspect="1"/>
          </p:cNvSpPr>
          <p:nvPr/>
        </p:nvSpPr>
        <p:spPr>
          <a:xfrm>
            <a:off x="4055795" y="6935017"/>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Kreis: nicht ausgefüllt 22">
            <a:extLst>
              <a:ext uri="{FF2B5EF4-FFF2-40B4-BE49-F238E27FC236}">
                <a16:creationId xmlns:a16="http://schemas.microsoft.com/office/drawing/2014/main" id="{98DAE62C-C831-4073-B0C2-466612590804}"/>
              </a:ext>
            </a:extLst>
          </p:cNvPr>
          <p:cNvSpPr>
            <a:spLocks noChangeAspect="1"/>
          </p:cNvSpPr>
          <p:nvPr/>
        </p:nvSpPr>
        <p:spPr>
          <a:xfrm>
            <a:off x="298312" y="5743869"/>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Kreis: nicht ausgefüllt 23">
            <a:extLst>
              <a:ext uri="{FF2B5EF4-FFF2-40B4-BE49-F238E27FC236}">
                <a16:creationId xmlns:a16="http://schemas.microsoft.com/office/drawing/2014/main" id="{56088079-4884-45F6-89D6-C1E370E0256D}"/>
              </a:ext>
            </a:extLst>
          </p:cNvPr>
          <p:cNvSpPr>
            <a:spLocks noChangeAspect="1"/>
          </p:cNvSpPr>
          <p:nvPr/>
        </p:nvSpPr>
        <p:spPr>
          <a:xfrm>
            <a:off x="4047207" y="4655555"/>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Textplatzhalter 2">
            <a:extLst>
              <a:ext uri="{FF2B5EF4-FFF2-40B4-BE49-F238E27FC236}">
                <a16:creationId xmlns:a16="http://schemas.microsoft.com/office/drawing/2014/main" id="{C1DC1507-A5D8-4E54-844A-47662532086A}"/>
              </a:ext>
            </a:extLst>
          </p:cNvPr>
          <p:cNvSpPr txBox="1">
            <a:spLocks/>
          </p:cNvSpPr>
          <p:nvPr/>
        </p:nvSpPr>
        <p:spPr>
          <a:xfrm>
            <a:off x="2072587" y="6194796"/>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Stefan Becke</a:t>
            </a:r>
          </a:p>
          <a:p>
            <a:r>
              <a:rPr lang="de-DE" dirty="0"/>
              <a:t>Geländewart</a:t>
            </a:r>
          </a:p>
          <a:p>
            <a:endParaRPr lang="de-DE" b="0" dirty="0"/>
          </a:p>
          <a:p>
            <a:endParaRPr lang="de-DE" dirty="0"/>
          </a:p>
        </p:txBody>
      </p:sp>
      <p:sp>
        <p:nvSpPr>
          <p:cNvPr id="26" name="Textplatzhalter 2">
            <a:extLst>
              <a:ext uri="{FF2B5EF4-FFF2-40B4-BE49-F238E27FC236}">
                <a16:creationId xmlns:a16="http://schemas.microsoft.com/office/drawing/2014/main" id="{B6280609-54A9-40DA-A151-7D9991D4B853}"/>
              </a:ext>
            </a:extLst>
          </p:cNvPr>
          <p:cNvSpPr txBox="1">
            <a:spLocks/>
          </p:cNvSpPr>
          <p:nvPr/>
        </p:nvSpPr>
        <p:spPr>
          <a:xfrm>
            <a:off x="1740928" y="7257978"/>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de-DE" dirty="0"/>
              <a:t>Werner Seefried</a:t>
            </a:r>
          </a:p>
          <a:p>
            <a:pPr algn="r"/>
            <a:r>
              <a:rPr lang="de-DE" dirty="0"/>
              <a:t>Zeugwart</a:t>
            </a:r>
          </a:p>
          <a:p>
            <a:pPr algn="r"/>
            <a:r>
              <a:rPr lang="de-DE" b="0" dirty="0"/>
              <a:t> </a:t>
            </a:r>
          </a:p>
          <a:p>
            <a:pPr algn="r"/>
            <a:endParaRPr lang="de-DE" dirty="0"/>
          </a:p>
        </p:txBody>
      </p:sp>
      <p:sp>
        <p:nvSpPr>
          <p:cNvPr id="27" name="Textplatzhalter 2">
            <a:extLst>
              <a:ext uri="{FF2B5EF4-FFF2-40B4-BE49-F238E27FC236}">
                <a16:creationId xmlns:a16="http://schemas.microsoft.com/office/drawing/2014/main" id="{9ED7D772-5634-4BBD-BB83-2313C76B4A32}"/>
              </a:ext>
            </a:extLst>
          </p:cNvPr>
          <p:cNvSpPr txBox="1">
            <a:spLocks/>
          </p:cNvSpPr>
          <p:nvPr/>
        </p:nvSpPr>
        <p:spPr>
          <a:xfrm>
            <a:off x="1775434" y="5153165"/>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de-DE" dirty="0"/>
              <a:t>Klaus Becke</a:t>
            </a:r>
          </a:p>
          <a:p>
            <a:pPr algn="r"/>
            <a:r>
              <a:rPr lang="de-DE" dirty="0"/>
              <a:t>Platzwart</a:t>
            </a:r>
          </a:p>
          <a:p>
            <a:pPr algn="r"/>
            <a:r>
              <a:rPr lang="de-DE" b="0" dirty="0"/>
              <a:t> </a:t>
            </a:r>
          </a:p>
          <a:p>
            <a:endParaRPr lang="de-DE" dirty="0"/>
          </a:p>
        </p:txBody>
      </p:sp>
      <p:sp>
        <p:nvSpPr>
          <p:cNvPr id="28" name="Parallelogramm 27">
            <a:extLst>
              <a:ext uri="{FF2B5EF4-FFF2-40B4-BE49-F238E27FC236}">
                <a16:creationId xmlns:a16="http://schemas.microsoft.com/office/drawing/2014/main" id="{4A850D9C-2B20-44D0-BB38-A53CACDF6367}"/>
              </a:ext>
            </a:extLst>
          </p:cNvPr>
          <p:cNvSpPr/>
          <p:nvPr/>
        </p:nvSpPr>
        <p:spPr>
          <a:xfrm rot="2907822" flipH="1">
            <a:off x="662437" y="4996877"/>
            <a:ext cx="1069676" cy="45719"/>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9" name="Parallelogramm 28">
            <a:extLst>
              <a:ext uri="{FF2B5EF4-FFF2-40B4-BE49-F238E27FC236}">
                <a16:creationId xmlns:a16="http://schemas.microsoft.com/office/drawing/2014/main" id="{3115257C-D456-43B5-8CFB-6A9DFEA7199C}"/>
              </a:ext>
            </a:extLst>
          </p:cNvPr>
          <p:cNvSpPr/>
          <p:nvPr/>
        </p:nvSpPr>
        <p:spPr>
          <a:xfrm rot="2907822" flipH="1">
            <a:off x="699826" y="5070099"/>
            <a:ext cx="991769" cy="45719"/>
          </a:xfrm>
          <a:prstGeom prst="parallelogram">
            <a:avLst>
              <a:gd name="adj" fmla="val 117631"/>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0" name="Parallelogramm 29">
            <a:extLst>
              <a:ext uri="{FF2B5EF4-FFF2-40B4-BE49-F238E27FC236}">
                <a16:creationId xmlns:a16="http://schemas.microsoft.com/office/drawing/2014/main" id="{C366C5BA-9FBC-4DD0-B364-99E5CD306BFD}"/>
              </a:ext>
            </a:extLst>
          </p:cNvPr>
          <p:cNvSpPr/>
          <p:nvPr/>
        </p:nvSpPr>
        <p:spPr>
          <a:xfrm rot="2907822" flipH="1">
            <a:off x="5772596" y="8539291"/>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1" name="Parallelogramm 30">
            <a:extLst>
              <a:ext uri="{FF2B5EF4-FFF2-40B4-BE49-F238E27FC236}">
                <a16:creationId xmlns:a16="http://schemas.microsoft.com/office/drawing/2014/main" id="{EA5196FA-D19C-4886-8CAC-3A9449424D7E}"/>
              </a:ext>
            </a:extLst>
          </p:cNvPr>
          <p:cNvSpPr/>
          <p:nvPr/>
        </p:nvSpPr>
        <p:spPr>
          <a:xfrm rot="2907822" flipH="1">
            <a:off x="5774997" y="8343779"/>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2" name="Parallelogramm 31">
            <a:extLst>
              <a:ext uri="{FF2B5EF4-FFF2-40B4-BE49-F238E27FC236}">
                <a16:creationId xmlns:a16="http://schemas.microsoft.com/office/drawing/2014/main" id="{7EB0797D-1E1E-478C-A412-D71F2F782197}"/>
              </a:ext>
            </a:extLst>
          </p:cNvPr>
          <p:cNvSpPr/>
          <p:nvPr/>
        </p:nvSpPr>
        <p:spPr>
          <a:xfrm rot="2907822" flipH="1">
            <a:off x="4421101" y="9370985"/>
            <a:ext cx="1069676" cy="45719"/>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3" name="Parallelogramm 32">
            <a:extLst>
              <a:ext uri="{FF2B5EF4-FFF2-40B4-BE49-F238E27FC236}">
                <a16:creationId xmlns:a16="http://schemas.microsoft.com/office/drawing/2014/main" id="{6692D9D2-BA7E-47E5-876A-AEF465A86C73}"/>
              </a:ext>
            </a:extLst>
          </p:cNvPr>
          <p:cNvSpPr/>
          <p:nvPr/>
        </p:nvSpPr>
        <p:spPr>
          <a:xfrm rot="2907822" flipH="1">
            <a:off x="4458490" y="9444207"/>
            <a:ext cx="991769" cy="45719"/>
          </a:xfrm>
          <a:prstGeom prst="parallelogram">
            <a:avLst>
              <a:gd name="adj" fmla="val 117631"/>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4" name="Grafik 33" descr="Ein Bild, das Text, Person, Esstisch enthält.&#10;&#10;Automatisch generierte Beschreibung">
            <a:extLst>
              <a:ext uri="{FF2B5EF4-FFF2-40B4-BE49-F238E27FC236}">
                <a16:creationId xmlns:a16="http://schemas.microsoft.com/office/drawing/2014/main" id="{36EB92A7-18BD-47CA-BAD6-52358C737CFB}"/>
              </a:ext>
            </a:extLst>
          </p:cNvPr>
          <p:cNvPicPr>
            <a:picLocks noChangeAspect="1"/>
          </p:cNvPicPr>
          <p:nvPr/>
        </p:nvPicPr>
        <p:blipFill rotWithShape="1">
          <a:blip r:embed="rId4">
            <a:extLst>
              <a:ext uri="{28A0092B-C50C-407E-A947-70E740481C1C}">
                <a14:useLocalDpi xmlns:a14="http://schemas.microsoft.com/office/drawing/2010/main" val="0"/>
              </a:ext>
            </a:extLst>
          </a:blip>
          <a:srcRect t="7830" r="5633" b="40056"/>
          <a:stretch/>
        </p:blipFill>
        <p:spPr>
          <a:xfrm>
            <a:off x="347713" y="5787844"/>
            <a:ext cx="1723176" cy="1691774"/>
          </a:xfrm>
          <a:prstGeom prst="ellipse">
            <a:avLst/>
          </a:prstGeom>
          <a:ln w="5715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2" name="Ellipse 11">
            <a:extLst>
              <a:ext uri="{FF2B5EF4-FFF2-40B4-BE49-F238E27FC236}">
                <a16:creationId xmlns:a16="http://schemas.microsoft.com/office/drawing/2014/main" id="{C881C2AD-6B67-4FD6-998D-A9E894046AA4}"/>
              </a:ext>
            </a:extLst>
          </p:cNvPr>
          <p:cNvSpPr/>
          <p:nvPr/>
        </p:nvSpPr>
        <p:spPr>
          <a:xfrm>
            <a:off x="332030" y="8032593"/>
            <a:ext cx="1711317" cy="174961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Text, Visitenkarte enthält.&#10;&#10;Automatisch generierte Beschreibung">
            <a:extLst>
              <a:ext uri="{FF2B5EF4-FFF2-40B4-BE49-F238E27FC236}">
                <a16:creationId xmlns:a16="http://schemas.microsoft.com/office/drawing/2014/main" id="{E1624340-9A74-470F-BFE0-FD3468594ABA}"/>
              </a:ext>
            </a:extLst>
          </p:cNvPr>
          <p:cNvPicPr>
            <a:picLocks noChangeAspect="1"/>
          </p:cNvPicPr>
          <p:nvPr/>
        </p:nvPicPr>
        <p:blipFill rotWithShape="1">
          <a:blip r:embed="rId5">
            <a:extLst>
              <a:ext uri="{28A0092B-C50C-407E-A947-70E740481C1C}">
                <a14:useLocalDpi xmlns:a14="http://schemas.microsoft.com/office/drawing/2010/main" val="0"/>
              </a:ext>
            </a:extLst>
          </a:blip>
          <a:srcRect l="17097" t="29651" r="27980" b="28762"/>
          <a:stretch/>
        </p:blipFill>
        <p:spPr>
          <a:xfrm>
            <a:off x="350730" y="8059274"/>
            <a:ext cx="1707618" cy="1722929"/>
          </a:xfrm>
          <a:prstGeom prst="ellipse">
            <a:avLst/>
          </a:prstGeom>
          <a:ln w="381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35" name="Ellipse 34">
            <a:extLst>
              <a:ext uri="{FF2B5EF4-FFF2-40B4-BE49-F238E27FC236}">
                <a16:creationId xmlns:a16="http://schemas.microsoft.com/office/drawing/2014/main" id="{DC7A7ADD-FC09-4413-847C-FBE43DA3D5C1}"/>
              </a:ext>
            </a:extLst>
          </p:cNvPr>
          <p:cNvSpPr/>
          <p:nvPr/>
        </p:nvSpPr>
        <p:spPr>
          <a:xfrm>
            <a:off x="4109945" y="6981837"/>
            <a:ext cx="1711317" cy="174961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Text, Wand enthält.&#10;&#10;Automatisch generierte Beschreibung">
            <a:extLst>
              <a:ext uri="{FF2B5EF4-FFF2-40B4-BE49-F238E27FC236}">
                <a16:creationId xmlns:a16="http://schemas.microsoft.com/office/drawing/2014/main" id="{F2437184-6CC7-45A0-9E6A-1ACDF1B94529}"/>
              </a:ext>
            </a:extLst>
          </p:cNvPr>
          <p:cNvPicPr>
            <a:picLocks noChangeAspect="1"/>
          </p:cNvPicPr>
          <p:nvPr/>
        </p:nvPicPr>
        <p:blipFill rotWithShape="1">
          <a:blip r:embed="rId6">
            <a:extLst>
              <a:ext uri="{28A0092B-C50C-407E-A947-70E740481C1C}">
                <a14:useLocalDpi xmlns:a14="http://schemas.microsoft.com/office/drawing/2010/main" val="0"/>
              </a:ext>
            </a:extLst>
          </a:blip>
          <a:srcRect l="12881" t="34147" r="31997" b="24492"/>
          <a:stretch/>
        </p:blipFill>
        <p:spPr>
          <a:xfrm>
            <a:off x="4104074" y="6983148"/>
            <a:ext cx="1711317" cy="1711017"/>
          </a:xfrm>
          <a:prstGeom prst="ellipse">
            <a:avLst/>
          </a:prstGeom>
          <a:ln w="381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949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3674A8F-165E-410C-AE2F-8B40DC96DEBF}"/>
              </a:ext>
            </a:extLst>
          </p:cNvPr>
          <p:cNvSpPr>
            <a:spLocks noGrp="1"/>
          </p:cNvSpPr>
          <p:nvPr>
            <p:ph type="sldNum" sz="quarter" idx="12"/>
          </p:nvPr>
        </p:nvSpPr>
        <p:spPr/>
        <p:txBody>
          <a:bodyPr/>
          <a:lstStyle/>
          <a:p>
            <a:fld id="{30DF6D98-59E7-4C24-8F82-0C955617432B}" type="slidenum">
              <a:rPr lang="de-DE" smtClean="0"/>
              <a:pPr/>
              <a:t>13</a:t>
            </a:fld>
            <a:endParaRPr lang="de-DE" dirty="0"/>
          </a:p>
        </p:txBody>
      </p:sp>
      <p:sp>
        <p:nvSpPr>
          <p:cNvPr id="3" name="Textplatzhalter 2">
            <a:extLst>
              <a:ext uri="{FF2B5EF4-FFF2-40B4-BE49-F238E27FC236}">
                <a16:creationId xmlns:a16="http://schemas.microsoft.com/office/drawing/2014/main" id="{DE37F309-FB1A-46FE-BE6A-034DEEE1838B}"/>
              </a:ext>
            </a:extLst>
          </p:cNvPr>
          <p:cNvSpPr>
            <a:spLocks noGrp="1"/>
          </p:cNvSpPr>
          <p:nvPr>
            <p:ph type="body" sz="quarter" idx="13"/>
          </p:nvPr>
        </p:nvSpPr>
        <p:spPr>
          <a:xfrm>
            <a:off x="848616" y="309171"/>
            <a:ext cx="6009384" cy="535531"/>
          </a:xfrm>
        </p:spPr>
        <p:txBody>
          <a:bodyPr/>
          <a:lstStyle/>
          <a:p>
            <a:pPr marL="0" indent="0" algn="ctr">
              <a:buNone/>
            </a:pPr>
            <a:r>
              <a:rPr lang="de-DE" dirty="0"/>
              <a:t>                               AMERICAN</a:t>
            </a:r>
          </a:p>
        </p:txBody>
      </p:sp>
      <p:sp>
        <p:nvSpPr>
          <p:cNvPr id="10" name="Textfeld 9">
            <a:extLst>
              <a:ext uri="{FF2B5EF4-FFF2-40B4-BE49-F238E27FC236}">
                <a16:creationId xmlns:a16="http://schemas.microsoft.com/office/drawing/2014/main" id="{298A9B5A-69E7-4E37-9A27-186761C142E1}"/>
              </a:ext>
            </a:extLst>
          </p:cNvPr>
          <p:cNvSpPr txBox="1"/>
          <p:nvPr/>
        </p:nvSpPr>
        <p:spPr>
          <a:xfrm>
            <a:off x="900759" y="3715668"/>
            <a:ext cx="5888348" cy="6001643"/>
          </a:xfrm>
          <a:prstGeom prst="rect">
            <a:avLst/>
          </a:prstGeom>
          <a:noFill/>
        </p:spPr>
        <p:txBody>
          <a:bodyPr wrap="square" numCol="2" spcCol="180000" rtlCol="0">
            <a:spAutoFit/>
          </a:bodyPr>
          <a:lstStyle/>
          <a:p>
            <a:r>
              <a:rPr lang="de-DE" sz="1200" b="1" dirty="0">
                <a:effectLst/>
                <a:ea typeface="Times New Roman" panose="02020603050405020304" pitchFamily="18" charset="0"/>
              </a:rPr>
              <a:t>Gute Voraussetzungen für das Neue Jahr </a:t>
            </a:r>
            <a:br>
              <a:rPr lang="de-DE" sz="1200" b="1" dirty="0">
                <a:effectLst/>
                <a:ea typeface="Times New Roman" panose="02020603050405020304" pitchFamily="18" charset="0"/>
              </a:rPr>
            </a:br>
            <a:br>
              <a:rPr lang="de-DE" sz="1200" b="1" dirty="0">
                <a:effectLst/>
                <a:ea typeface="Times New Roman" panose="02020603050405020304" pitchFamily="18" charset="0"/>
              </a:rPr>
            </a:br>
            <a:r>
              <a:rPr lang="de-DE" sz="1200" b="1" dirty="0">
                <a:effectLst/>
                <a:ea typeface="Times New Roman" panose="02020603050405020304" pitchFamily="18" charset="0"/>
              </a:rPr>
              <a:t>Nach dem völlig verkorksten Footballjahr 2020 mit lediglich einem einzigen Freundschaftsspiel im September lagen alle Hoffnungen auf der Saison 2021. Doch auch hier zeichnete sich aufgrund der </a:t>
            </a:r>
            <a:r>
              <a:rPr lang="de-DE" sz="1200" b="1" dirty="0" err="1">
                <a:effectLst/>
                <a:ea typeface="Times New Roman" panose="02020603050405020304" pitchFamily="18" charset="0"/>
              </a:rPr>
              <a:t>Coronabeschränkungen</a:t>
            </a:r>
            <a:r>
              <a:rPr lang="de-DE" sz="1200" b="1" dirty="0">
                <a:effectLst/>
                <a:ea typeface="Times New Roman" panose="02020603050405020304" pitchFamily="18" charset="0"/>
              </a:rPr>
              <a:t> schnell ab, dass diese wohl nicht stattfinden kann. Im Mai folgte erneut die Meldung des Verbandes, die Saison wird ausgesetzt. Bereits im Vorfeld liefen allerdings die Planungen für einen bayernweiten Ersatzspielbetrieb an. </a:t>
            </a:r>
          </a:p>
          <a:p>
            <a:r>
              <a:rPr lang="de-DE" sz="1200" b="1" dirty="0">
                <a:effectLst/>
                <a:ea typeface="Times New Roman" panose="02020603050405020304" pitchFamily="18" charset="0"/>
              </a:rPr>
              <a:t>In mehreren Online-Meetings wurde der </a:t>
            </a:r>
            <a:r>
              <a:rPr lang="de-DE" sz="1200" b="1" dirty="0" err="1">
                <a:effectLst/>
                <a:ea typeface="Times New Roman" panose="02020603050405020304" pitchFamily="18" charset="0"/>
              </a:rPr>
              <a:t>Bavarian</a:t>
            </a:r>
            <a:r>
              <a:rPr lang="de-DE" sz="1200" b="1" dirty="0">
                <a:effectLst/>
                <a:ea typeface="Times New Roman" panose="02020603050405020304" pitchFamily="18" charset="0"/>
              </a:rPr>
              <a:t> Bowl ins Leben gerufen. In drei Gruppen sollten jeweils 4 Mannschaften um den Einzug in die Playoffs spielen. Mit den Nürnberg Hawks und den Bayreuth Dragons bekamen wir zwei bekannte Mannschaften zugeteilt. Außerdem starteten unsere direkten Nachbarn, die Herzogenaurach Rhinos in unserer Gruppe. Vorher stand noch ein </a:t>
            </a:r>
            <a:r>
              <a:rPr lang="de-DE" sz="1200" b="1" dirty="0" err="1">
                <a:effectLst/>
                <a:ea typeface="Times New Roman" panose="02020603050405020304" pitchFamily="18" charset="0"/>
              </a:rPr>
              <a:t>Scrimmage</a:t>
            </a:r>
            <a:r>
              <a:rPr lang="de-DE" sz="1200" b="1" dirty="0">
                <a:effectLst/>
                <a:ea typeface="Times New Roman" panose="02020603050405020304" pitchFamily="18" charset="0"/>
              </a:rPr>
              <a:t> gegen die Bamberg Bucks mit anschließendem Spanferkelgrillen auf dem Plan. Nach zwei Niederlagen gegen Bayreuth, zwei Siegen gegen Nürnberg und je einem Sieg und Unentschieden gegen Herzogenaurach schlossen wir die Gruppenphase auf dem 2. Platz ab, die Chance auf den Finaleinzug war damit vergeben. Unsere Fans und Sponsoren sahen spannende Spiele an der Weißen Marter, begleiteten uns aber auch zahlreich zu den Auswärtsspielen. An dieser Stelle ein großer Dank für eure unglaubliche Unterstützung. Als Gesamtsieger gingen die Amberg </a:t>
            </a:r>
            <a:r>
              <a:rPr lang="de-DE" sz="1200" b="1" dirty="0" err="1">
                <a:effectLst/>
                <a:ea typeface="Times New Roman" panose="02020603050405020304" pitchFamily="18" charset="0"/>
              </a:rPr>
              <a:t>Mad</a:t>
            </a:r>
            <a:r>
              <a:rPr lang="de-DE" sz="1200" b="1" dirty="0">
                <a:effectLst/>
                <a:ea typeface="Times New Roman" panose="02020603050405020304" pitchFamily="18" charset="0"/>
              </a:rPr>
              <a:t> Bulldogs nach einem packenden Finale gegen die Franken Knights aus Rothenburg hervor. Ein Pokal ging trotzdem nach Neustadt. Unser Defensive End Fabian Amm konnte sich den Pokal für die meisten Sacks (6 Sacks in 6 Spielen) in der regulären Spielzeit sichern. In den letzten beiden Jahren stießen laufend neue Spieler, auch eine </a:t>
            </a:r>
            <a:r>
              <a:rPr lang="de-DE" sz="1200" b="1" dirty="0" err="1">
                <a:effectLst/>
                <a:ea typeface="Times New Roman" panose="02020603050405020304" pitchFamily="18" charset="0"/>
              </a:rPr>
              <a:t>vielzahl</a:t>
            </a:r>
            <a:r>
              <a:rPr lang="de-DE" sz="1200" b="1" dirty="0">
                <a:effectLst/>
                <a:ea typeface="Times New Roman" panose="02020603050405020304" pitchFamily="18" charset="0"/>
              </a:rPr>
              <a:t> Neueinsteiger, zu den Falcons. </a:t>
            </a:r>
            <a:br>
              <a:rPr lang="de-DE" sz="1200" b="1" dirty="0">
                <a:effectLst/>
                <a:ea typeface="Times New Roman" panose="02020603050405020304" pitchFamily="18" charset="0"/>
              </a:rPr>
            </a:br>
            <a:r>
              <a:rPr lang="de-DE" sz="1200" b="1" dirty="0">
                <a:effectLst/>
                <a:ea typeface="Times New Roman" panose="02020603050405020304" pitchFamily="18" charset="0"/>
              </a:rPr>
              <a:t>Im Laufe des nächsten Jahres stoßen auch bereits einige Jugendspieler zu den Herren, der Dank einer hervorragenden Jugendarbeit um unseren Jugendleiter Thorsten Schwinn. Demgegenüber steht leider der berufsbedingte Abgang unseres bisherigen Topscorers Niklas Gerber.</a:t>
            </a:r>
          </a:p>
          <a:p>
            <a:endParaRPr lang="de-DE" sz="1200" b="1" dirty="0"/>
          </a:p>
          <a:p>
            <a:r>
              <a:rPr lang="de-DE" sz="1200" b="1" dirty="0">
                <a:effectLst/>
                <a:ea typeface="Times New Roman" panose="02020603050405020304" pitchFamily="18" charset="0"/>
              </a:rPr>
              <a:t>Im vergangenen Jahr waren außerdem drei Falcons auf der großen (inter-)nationalen Bühne unterwegs. Christopher Hans schloss sich den Leipzig Kings in der neu gegründeten European League </a:t>
            </a:r>
            <a:r>
              <a:rPr lang="de-DE" sz="1200" b="1" dirty="0" err="1">
                <a:effectLst/>
                <a:ea typeface="Times New Roman" panose="02020603050405020304" pitchFamily="18" charset="0"/>
              </a:rPr>
              <a:t>of</a:t>
            </a:r>
            <a:r>
              <a:rPr lang="de-DE" sz="1200" b="1" dirty="0">
                <a:effectLst/>
                <a:ea typeface="Times New Roman" panose="02020603050405020304" pitchFamily="18" charset="0"/>
              </a:rPr>
              <a:t> Football an und verpasste mit seinem Team nur knapp den Einzug in die Playoffs.</a:t>
            </a:r>
            <a:endParaRPr lang="de-DE" sz="1200" b="1" dirty="0"/>
          </a:p>
        </p:txBody>
      </p:sp>
      <p:pic>
        <p:nvPicPr>
          <p:cNvPr id="13" name="Picture 2" descr="American football - Kostenlose sport Icons">
            <a:extLst>
              <a:ext uri="{FF2B5EF4-FFF2-40B4-BE49-F238E27FC236}">
                <a16:creationId xmlns:a16="http://schemas.microsoft.com/office/drawing/2014/main" id="{5C24C23C-FEC0-4469-A123-E011160AD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4" y="2375450"/>
            <a:ext cx="723129" cy="723129"/>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A83A4D58-AFEC-4487-A9AA-62B80013C36E}"/>
              </a:ext>
            </a:extLst>
          </p:cNvPr>
          <p:cNvPicPr/>
          <p:nvPr/>
        </p:nvPicPr>
        <p:blipFill rotWithShape="1">
          <a:blip r:embed="rId3" r:link="rId4" cstate="print">
            <a:extLst>
              <a:ext uri="{28A0092B-C50C-407E-A947-70E740481C1C}">
                <a14:useLocalDpi xmlns:a14="http://schemas.microsoft.com/office/drawing/2010/main" val="0"/>
              </a:ext>
            </a:extLst>
          </a:blip>
          <a:srcRect t="34017" b="28501"/>
          <a:stretch>
            <a:fillRect/>
          </a:stretch>
        </p:blipFill>
        <p:spPr bwMode="auto">
          <a:xfrm>
            <a:off x="1960225" y="954164"/>
            <a:ext cx="3734721" cy="2639268"/>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9207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1BD775A-9B7E-4FE9-A969-87A0C96FDB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437"/>
          <a:stretch/>
        </p:blipFill>
        <p:spPr>
          <a:xfrm>
            <a:off x="332413" y="8053517"/>
            <a:ext cx="1737377" cy="1737377"/>
          </a:xfrm>
          <a:prstGeom prst="flowChartConnector">
            <a:avLst/>
          </a:prstGeom>
        </p:spPr>
      </p:pic>
      <p:sp>
        <p:nvSpPr>
          <p:cNvPr id="2" name="Foliennummernplatzhalter 1">
            <a:extLst>
              <a:ext uri="{FF2B5EF4-FFF2-40B4-BE49-F238E27FC236}">
                <a16:creationId xmlns:a16="http://schemas.microsoft.com/office/drawing/2014/main" id="{2768EEDF-A57B-4201-AD15-8FB6306DC2B5}"/>
              </a:ext>
            </a:extLst>
          </p:cNvPr>
          <p:cNvSpPr>
            <a:spLocks noGrp="1"/>
          </p:cNvSpPr>
          <p:nvPr>
            <p:ph type="sldNum" sz="quarter" idx="12"/>
          </p:nvPr>
        </p:nvSpPr>
        <p:spPr/>
        <p:txBody>
          <a:bodyPr/>
          <a:lstStyle/>
          <a:p>
            <a:fld id="{30DF6D98-59E7-4C24-8F82-0C955617432B}" type="slidenum">
              <a:rPr lang="de-DE" smtClean="0"/>
              <a:pPr/>
              <a:t>14</a:t>
            </a:fld>
            <a:endParaRPr lang="de-DE" dirty="0"/>
          </a:p>
        </p:txBody>
      </p:sp>
      <p:sp>
        <p:nvSpPr>
          <p:cNvPr id="3" name="Textplatzhalter 2">
            <a:extLst>
              <a:ext uri="{FF2B5EF4-FFF2-40B4-BE49-F238E27FC236}">
                <a16:creationId xmlns:a16="http://schemas.microsoft.com/office/drawing/2014/main" id="{38CCF644-A7EC-40AF-963F-93A96B4B92E9}"/>
              </a:ext>
            </a:extLst>
          </p:cNvPr>
          <p:cNvSpPr>
            <a:spLocks noGrp="1"/>
          </p:cNvSpPr>
          <p:nvPr>
            <p:ph type="body" sz="quarter" idx="13"/>
          </p:nvPr>
        </p:nvSpPr>
        <p:spPr>
          <a:xfrm>
            <a:off x="-1" y="261920"/>
            <a:ext cx="6009971" cy="535531"/>
          </a:xfrm>
        </p:spPr>
        <p:txBody>
          <a:bodyPr/>
          <a:lstStyle/>
          <a:p>
            <a:pPr marL="0" indent="0" algn="l">
              <a:buNone/>
            </a:pPr>
            <a:r>
              <a:rPr lang="de-DE" sz="3200" b="0" dirty="0">
                <a:latin typeface="Eras Bold ITC" panose="020B0907030504020204" pitchFamily="34" charset="0"/>
              </a:rPr>
              <a:t> FOOTBALL</a:t>
            </a:r>
          </a:p>
        </p:txBody>
      </p:sp>
      <p:sp>
        <p:nvSpPr>
          <p:cNvPr id="6" name="Textplatzhalter 5">
            <a:extLst>
              <a:ext uri="{FF2B5EF4-FFF2-40B4-BE49-F238E27FC236}">
                <a16:creationId xmlns:a16="http://schemas.microsoft.com/office/drawing/2014/main" id="{84A949C2-7337-4102-A1D6-8729C421BEC3}"/>
              </a:ext>
            </a:extLst>
          </p:cNvPr>
          <p:cNvSpPr>
            <a:spLocks noGrp="1"/>
          </p:cNvSpPr>
          <p:nvPr>
            <p:ph type="body" sz="quarter" idx="14"/>
          </p:nvPr>
        </p:nvSpPr>
        <p:spPr>
          <a:xfrm>
            <a:off x="1644810" y="8312445"/>
            <a:ext cx="2306279" cy="1222776"/>
          </a:xfrm>
        </p:spPr>
        <p:txBody>
          <a:bodyPr>
            <a:normAutofit/>
          </a:bodyPr>
          <a:lstStyle/>
          <a:p>
            <a:pPr algn="r">
              <a:lnSpc>
                <a:spcPct val="100000"/>
              </a:lnSpc>
            </a:pPr>
            <a:r>
              <a:rPr lang="de-DE" dirty="0"/>
              <a:t>Abteilungsleitung</a:t>
            </a:r>
          </a:p>
          <a:p>
            <a:pPr algn="r">
              <a:lnSpc>
                <a:spcPct val="100000"/>
              </a:lnSpc>
            </a:pPr>
            <a:r>
              <a:rPr lang="de-DE" dirty="0"/>
              <a:t>Gina Tuchen &amp;</a:t>
            </a:r>
          </a:p>
          <a:p>
            <a:pPr algn="r">
              <a:lnSpc>
                <a:spcPct val="100000"/>
              </a:lnSpc>
            </a:pPr>
            <a:r>
              <a:rPr lang="de-DE" dirty="0"/>
              <a:t>Heinz Eibl</a:t>
            </a:r>
          </a:p>
          <a:p>
            <a:pPr algn="r"/>
            <a:r>
              <a:rPr lang="de-DE" b="0" dirty="0"/>
              <a:t>+49 176 72139078</a:t>
            </a:r>
          </a:p>
          <a:p>
            <a:pPr algn="r"/>
            <a:endParaRPr lang="de-DE" dirty="0"/>
          </a:p>
        </p:txBody>
      </p:sp>
      <p:pic>
        <p:nvPicPr>
          <p:cNvPr id="2050" name="Picture 2" descr="American football - Kostenlose sport Icons">
            <a:extLst>
              <a:ext uri="{FF2B5EF4-FFF2-40B4-BE49-F238E27FC236}">
                <a16:creationId xmlns:a16="http://schemas.microsoft.com/office/drawing/2014/main" id="{307AE93E-572B-42D5-8D29-4557D353C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666" y="2375450"/>
            <a:ext cx="723129" cy="7231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973298E-EF73-4F94-8537-CE30C57437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0392"/>
          <a:stretch/>
        </p:blipFill>
        <p:spPr bwMode="auto">
          <a:xfrm>
            <a:off x="3685541" y="2893714"/>
            <a:ext cx="1537857" cy="128996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5D11AAF-777D-4C64-B3CE-EC325B01063C}"/>
              </a:ext>
            </a:extLst>
          </p:cNvPr>
          <p:cNvSpPr txBox="1"/>
          <p:nvPr/>
        </p:nvSpPr>
        <p:spPr>
          <a:xfrm>
            <a:off x="110301" y="1200868"/>
            <a:ext cx="5809685" cy="2517356"/>
          </a:xfrm>
          <a:prstGeom prst="rect">
            <a:avLst/>
          </a:prstGeom>
          <a:noFill/>
        </p:spPr>
        <p:txBody>
          <a:bodyPr wrap="square" numCol="2" spcCol="180000" rtlCol="0">
            <a:spAutoFit/>
          </a:bodyPr>
          <a:lstStyle/>
          <a:p>
            <a:pPr>
              <a:spcAft>
                <a:spcPts val="1200"/>
              </a:spcAft>
            </a:pPr>
            <a:r>
              <a:rPr lang="de-DE" sz="1200" b="1" dirty="0">
                <a:effectLst/>
                <a:ea typeface="Times New Roman" panose="02020603050405020304" pitchFamily="18" charset="0"/>
              </a:rPr>
              <a:t>Jannik Stanke holte mit den Dresden Monarchs den German Bowl und Felix Baudis konnte in seiner ersten Saison bei den Straubing Spiders die </a:t>
            </a:r>
            <a:r>
              <a:rPr lang="de-DE" sz="1200" b="1" dirty="0" err="1">
                <a:effectLst/>
                <a:ea typeface="Times New Roman" panose="02020603050405020304" pitchFamily="18" charset="0"/>
              </a:rPr>
              <a:t>perfect</a:t>
            </a:r>
            <a:r>
              <a:rPr lang="de-DE" sz="1200" b="1" dirty="0">
                <a:effectLst/>
                <a:ea typeface="Times New Roman" panose="02020603050405020304" pitchFamily="18" charset="0"/>
              </a:rPr>
              <a:t> Season und damit den Aufstieg ins Deutsche Football Oberhaus (GFL) feiern. Wir blicken nun positiv gestimmt auf das Jahr 2022 in dem unter allen Umständen eine offizielle Saison stattfinden soll. Mit unserem routinierten Trainerteam und dem breit aufgestellten Kader aus erfahrenen Jungs und Rookies freuen wir uns auf den geplanten Trainingsstart im Januar und fiebern der Saison entgegen. </a:t>
            </a:r>
            <a:endParaRPr lang="de-DE" sz="1200" b="1" dirty="0">
              <a:effectLst/>
              <a:ea typeface="Calibri" panose="020F0502020204030204" pitchFamily="34" charset="0"/>
            </a:endParaRPr>
          </a:p>
          <a:p>
            <a:r>
              <a:rPr lang="de-DE" sz="1200" b="1" dirty="0">
                <a:solidFill>
                  <a:srgbClr val="000000"/>
                </a:solidFill>
                <a:effectLst/>
                <a:ea typeface="Times New Roman" panose="02020603050405020304" pitchFamily="18" charset="0"/>
              </a:rPr>
              <a:t>American Football im TSV ist nicht nur eine Sportart für ausgebildete Footballer, sondern auch Neu- und Seiteneinsteiger können diesen Sport erlernen und betreiben. Interessenten können sehr gerne zum Training vorbeikommen - nehmt einfach Kontakt mit uns auf.</a:t>
            </a:r>
            <a:r>
              <a:rPr lang="de-DE" sz="1200" b="1" dirty="0">
                <a:effectLst/>
                <a:ea typeface="Times New Roman" panose="02020603050405020304" pitchFamily="18" charset="0"/>
              </a:rPr>
              <a:t> </a:t>
            </a:r>
            <a:endParaRPr lang="de-DE" sz="1200" b="1" dirty="0">
              <a:effectLst/>
              <a:ea typeface="Calibri" panose="020F0502020204030204" pitchFamily="34" charset="0"/>
            </a:endParaRPr>
          </a:p>
          <a:p>
            <a:endParaRPr lang="de-DE" sz="1200" dirty="0"/>
          </a:p>
        </p:txBody>
      </p:sp>
      <p:pic>
        <p:nvPicPr>
          <p:cNvPr id="10" name="Grafik 9">
            <a:extLst>
              <a:ext uri="{FF2B5EF4-FFF2-40B4-BE49-F238E27FC236}">
                <a16:creationId xmlns:a16="http://schemas.microsoft.com/office/drawing/2014/main" id="{8B67F1F4-F2C1-44D4-81CB-22FF3C8896BA}"/>
              </a:ext>
            </a:extLst>
          </p:cNvPr>
          <p:cNvPicPr/>
          <p:nvPr/>
        </p:nvPicPr>
        <p:blipFill rotWithShape="1">
          <a:blip r:embed="rId5" r:link="rId6" cstate="print">
            <a:extLst>
              <a:ext uri="{28A0092B-C50C-407E-A947-70E740481C1C}">
                <a14:useLocalDpi xmlns:a14="http://schemas.microsoft.com/office/drawing/2010/main" val="0"/>
              </a:ext>
            </a:extLst>
          </a:blip>
          <a:srcRect t="28137" b="27977"/>
          <a:stretch>
            <a:fillRect/>
          </a:stretch>
        </p:blipFill>
        <p:spPr bwMode="auto">
          <a:xfrm>
            <a:off x="759136" y="4439353"/>
            <a:ext cx="4077626" cy="3151962"/>
          </a:xfrm>
          <a:prstGeom prst="rect">
            <a:avLst/>
          </a:prstGeom>
          <a:noFill/>
          <a:ln>
            <a:noFill/>
          </a:ln>
          <a:effectLst/>
          <a:extLst>
            <a:ext uri="{53640926-AAD7-44D8-BBD7-CCE9431645EC}">
              <a14:shadowObscured xmlns:a14="http://schemas.microsoft.com/office/drawing/2010/main"/>
            </a:ext>
          </a:extLst>
        </p:spPr>
      </p:pic>
      <p:sp>
        <p:nvSpPr>
          <p:cNvPr id="11" name="Rechteck 10">
            <a:extLst>
              <a:ext uri="{FF2B5EF4-FFF2-40B4-BE49-F238E27FC236}">
                <a16:creationId xmlns:a16="http://schemas.microsoft.com/office/drawing/2014/main" id="{9D94AE32-9A13-4431-9F1A-5E555F2C2CBB}"/>
              </a:ext>
            </a:extLst>
          </p:cNvPr>
          <p:cNvSpPr/>
          <p:nvPr/>
        </p:nvSpPr>
        <p:spPr>
          <a:xfrm>
            <a:off x="4602627"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Kreis: nicht ausgefüllt 12">
            <a:extLst>
              <a:ext uri="{FF2B5EF4-FFF2-40B4-BE49-F238E27FC236}">
                <a16:creationId xmlns:a16="http://schemas.microsoft.com/office/drawing/2014/main" id="{20F114C6-1E67-4AC0-9634-4AC0BEB97984}"/>
              </a:ext>
            </a:extLst>
          </p:cNvPr>
          <p:cNvSpPr>
            <a:spLocks noChangeAspect="1"/>
          </p:cNvSpPr>
          <p:nvPr/>
        </p:nvSpPr>
        <p:spPr>
          <a:xfrm>
            <a:off x="4000795"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7" name="Grafik 6" descr="Ein Bild, das Baum, Person, draußen enthält.&#10;&#10;Automatisch generierte Beschreibung">
            <a:extLst>
              <a:ext uri="{FF2B5EF4-FFF2-40B4-BE49-F238E27FC236}">
                <a16:creationId xmlns:a16="http://schemas.microsoft.com/office/drawing/2014/main" id="{CD1626C8-DAE3-4665-93FE-9D59C7745C14}"/>
              </a:ext>
            </a:extLst>
          </p:cNvPr>
          <p:cNvPicPr>
            <a:picLocks noChangeAspect="1"/>
          </p:cNvPicPr>
          <p:nvPr/>
        </p:nvPicPr>
        <p:blipFill rotWithShape="1">
          <a:blip r:embed="rId7">
            <a:extLst>
              <a:ext uri="{28A0092B-C50C-407E-A947-70E740481C1C}">
                <a14:useLocalDpi xmlns:a14="http://schemas.microsoft.com/office/drawing/2010/main" val="0"/>
              </a:ext>
            </a:extLst>
          </a:blip>
          <a:srcRect t="12089" b="20497"/>
          <a:stretch/>
        </p:blipFill>
        <p:spPr>
          <a:xfrm>
            <a:off x="4057392" y="8060800"/>
            <a:ext cx="1711943" cy="17311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601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6C2023A-B91D-4904-86B7-1CC0112E2DD3}"/>
              </a:ext>
            </a:extLst>
          </p:cNvPr>
          <p:cNvSpPr>
            <a:spLocks noGrp="1"/>
          </p:cNvSpPr>
          <p:nvPr>
            <p:ph type="sldNum" sz="quarter" idx="12"/>
          </p:nvPr>
        </p:nvSpPr>
        <p:spPr/>
        <p:txBody>
          <a:bodyPr/>
          <a:lstStyle/>
          <a:p>
            <a:fld id="{30DF6D98-59E7-4C24-8F82-0C955617432B}" type="slidenum">
              <a:rPr lang="de-DE" smtClean="0"/>
              <a:pPr/>
              <a:t>15</a:t>
            </a:fld>
            <a:endParaRPr lang="de-DE" dirty="0"/>
          </a:p>
        </p:txBody>
      </p:sp>
      <p:sp>
        <p:nvSpPr>
          <p:cNvPr id="6" name="Textplatzhalter 5">
            <a:extLst>
              <a:ext uri="{FF2B5EF4-FFF2-40B4-BE49-F238E27FC236}">
                <a16:creationId xmlns:a16="http://schemas.microsoft.com/office/drawing/2014/main" id="{61B1EE15-AC7E-4FC8-B974-B91609356FE6}"/>
              </a:ext>
            </a:extLst>
          </p:cNvPr>
          <p:cNvSpPr>
            <a:spLocks noGrp="1"/>
          </p:cNvSpPr>
          <p:nvPr>
            <p:ph type="body" sz="quarter" idx="13"/>
          </p:nvPr>
        </p:nvSpPr>
        <p:spPr>
          <a:xfrm>
            <a:off x="894665" y="309171"/>
            <a:ext cx="5963335" cy="535531"/>
          </a:xfrm>
        </p:spPr>
        <p:txBody>
          <a:bodyPr/>
          <a:lstStyle/>
          <a:p>
            <a:pPr marL="0" indent="0" algn="ctr">
              <a:buNone/>
            </a:pPr>
            <a:r>
              <a:rPr lang="de-DE" dirty="0"/>
              <a:t>FLAG - JUGEND</a:t>
            </a:r>
          </a:p>
        </p:txBody>
      </p:sp>
      <p:sp>
        <p:nvSpPr>
          <p:cNvPr id="15" name="Textplatzhalter 14">
            <a:extLst>
              <a:ext uri="{FF2B5EF4-FFF2-40B4-BE49-F238E27FC236}">
                <a16:creationId xmlns:a16="http://schemas.microsoft.com/office/drawing/2014/main" id="{218F1CA8-2D41-4FF2-8E4E-824FAC409F53}"/>
              </a:ext>
            </a:extLst>
          </p:cNvPr>
          <p:cNvSpPr>
            <a:spLocks noGrp="1"/>
          </p:cNvSpPr>
          <p:nvPr>
            <p:ph type="body" sz="quarter" idx="14"/>
          </p:nvPr>
        </p:nvSpPr>
        <p:spPr>
          <a:xfrm>
            <a:off x="2942578" y="8307909"/>
            <a:ext cx="2306279" cy="1222776"/>
          </a:xfrm>
        </p:spPr>
        <p:txBody>
          <a:bodyPr/>
          <a:lstStyle/>
          <a:p>
            <a:pPr algn="l">
              <a:lnSpc>
                <a:spcPct val="100000"/>
              </a:lnSpc>
            </a:pPr>
            <a:r>
              <a:rPr lang="de-DE" dirty="0"/>
              <a:t>Trainer / Betreuer</a:t>
            </a:r>
          </a:p>
          <a:p>
            <a:pPr algn="l">
              <a:lnSpc>
                <a:spcPct val="100000"/>
              </a:lnSpc>
            </a:pPr>
            <a:r>
              <a:rPr lang="de-DE" dirty="0"/>
              <a:t>Thorsten Schwinn</a:t>
            </a:r>
          </a:p>
          <a:p>
            <a:pPr algn="l"/>
            <a:r>
              <a:rPr lang="de-DE" b="0" dirty="0"/>
              <a:t>+49 178 4784372</a:t>
            </a:r>
          </a:p>
          <a:p>
            <a:endParaRPr lang="de-DE" dirty="0"/>
          </a:p>
        </p:txBody>
      </p:sp>
      <p:pic>
        <p:nvPicPr>
          <p:cNvPr id="4" name="Picture 2" descr="American football - Kostenlose sport Icons">
            <a:extLst>
              <a:ext uri="{FF2B5EF4-FFF2-40B4-BE49-F238E27FC236}">
                <a16:creationId xmlns:a16="http://schemas.microsoft.com/office/drawing/2014/main" id="{D10BCC5F-9874-459E-A506-52085B0DB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4" y="2375450"/>
            <a:ext cx="723129" cy="723129"/>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BE45D2B9-3CBE-4537-B762-60687806DA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167"/>
          <a:stretch/>
        </p:blipFill>
        <p:spPr bwMode="auto">
          <a:xfrm>
            <a:off x="972109" y="860977"/>
            <a:ext cx="5686788" cy="2343607"/>
          </a:xfrm>
          <a:prstGeom prst="rect">
            <a:avLst/>
          </a:prstGeom>
          <a:noFill/>
          <a:ln>
            <a:noFill/>
          </a:ln>
          <a:effectLst/>
          <a:extLst>
            <a:ext uri="{53640926-AAD7-44D8-BBD7-CCE9431645EC}">
              <a14:shadowObscured xmlns:a14="http://schemas.microsoft.com/office/drawing/2010/main"/>
            </a:ext>
          </a:extLst>
        </p:spPr>
      </p:pic>
      <p:pic>
        <p:nvPicPr>
          <p:cNvPr id="12" name="Picture 4">
            <a:extLst>
              <a:ext uri="{FF2B5EF4-FFF2-40B4-BE49-F238E27FC236}">
                <a16:creationId xmlns:a16="http://schemas.microsoft.com/office/drawing/2014/main" id="{25BCC0CF-300C-4D4B-BCC5-F616A8F9E9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0392"/>
          <a:stretch/>
        </p:blipFill>
        <p:spPr bwMode="auto">
          <a:xfrm>
            <a:off x="985437" y="8059237"/>
            <a:ext cx="1537857" cy="12899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CC59E0ED-00BC-4BED-A30D-C454DC5BFF4C}"/>
              </a:ext>
            </a:extLst>
          </p:cNvPr>
          <p:cNvSpPr txBox="1"/>
          <p:nvPr/>
        </p:nvSpPr>
        <p:spPr>
          <a:xfrm>
            <a:off x="955393" y="3233633"/>
            <a:ext cx="5902607" cy="4800930"/>
          </a:xfrm>
          <a:prstGeom prst="rect">
            <a:avLst/>
          </a:prstGeom>
          <a:noFill/>
        </p:spPr>
        <p:txBody>
          <a:bodyPr wrap="square" numCol="2" spcCol="180000">
            <a:spAutoFit/>
          </a:bodyPr>
          <a:lstStyle/>
          <a:p>
            <a:pPr fontAlgn="base">
              <a:lnSpc>
                <a:spcPts val="1560"/>
              </a:lnSpc>
              <a:spcAft>
                <a:spcPts val="800"/>
              </a:spcAft>
            </a:pPr>
            <a:r>
              <a:rPr lang="de-DE"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Das Jahr 2021 kann man wohl kaum ein gutes Jahr für den Sport oder öffentliche Aktivitäten nennen, alle Abteilungen waren in irgendeiner Form eingeschränkt bezüglich des Trainings oder des Ligabetriebs. So ging es auch der Jugend der Neustadt Falcons. Doch haben wir gekämpft und so oft es geht trainiert und neue Kinder dazu geholt, damit unsere Mannschaft weiterwächst. Zu Beginn des Jahres haben wir massiv Verstärkung in Form unseres neuen Jugendleiters Thorsten Schwinn dazu bekommen. Er hat von den Trainern viel Arbeit abgenommen und kümmert sich um alles im Hintergrund, was den Trainingsbetrieb doch sehr vereinfacht hat. In der Mitte des Jahres haben wir ein gemeinsames Training zusammen mit den Bamberg Bucks gemacht. Hier war klar, dass wir noch viel zu lernen haben, aber bereits auf einem guten Weg sind. Da unsere Kids doch weiter darauf brannten weiterzuspielen und mehrere Mannschaften kennen zu lernen, haben wir die </a:t>
            </a:r>
            <a:r>
              <a:rPr lang="de-DE" sz="12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Herzo</a:t>
            </a:r>
            <a:r>
              <a:rPr lang="de-DE"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Rhinos und die Schweinfurt Hornets zu einem gemeinsamen und erfolgreichen Training eingeladen. Es war ein schöner Tag, alle Mannschaften haben etwas mitnehmen können und ist positiv in Erinnerung geblieben. Abseits davon war unser Trainingsbetrieb nun zu Ende des Jahres aufgrund der Corona Vorschriften eingeschränkt, doch die Jugend hält sich mit Online-Training und Aktionen auf trab und ist heiß darauf nächste Jahr weiter durchzustarten. Um das Wachsen der Jugendabteilung weiter zu gewährleisten, gibt es nun auch eine kleine weitere interne Unterteilung. Die U16 </a:t>
            </a:r>
            <a:r>
              <a:rPr lang="de-DE" sz="12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Flag</a:t>
            </a:r>
            <a:r>
              <a:rPr lang="de-DE"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Jugend wir sich nun in eine U13, von 6 bis 13 und U16, von ca. 12 bis 16, </a:t>
            </a:r>
            <a:r>
              <a:rPr lang="de-DE" sz="12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Flagjugend</a:t>
            </a:r>
            <a:r>
              <a:rPr lang="de-DE"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unterteilen und eine u19 Tackle Jugend wird ab jetzt aufgebaut. Wir sind gespannt auf die kommenden Jahre und schauen zuversichtlich nach vorne. </a:t>
            </a:r>
            <a:endParaRPr lang="de-DE"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a:extLst>
              <a:ext uri="{FF2B5EF4-FFF2-40B4-BE49-F238E27FC236}">
                <a16:creationId xmlns:a16="http://schemas.microsoft.com/office/drawing/2014/main" id="{556BB116-A928-46E7-947D-0831F4F4DFA9}"/>
              </a:ext>
            </a:extLst>
          </p:cNvPr>
          <p:cNvPicPr>
            <a:picLocks noChangeAspect="1"/>
          </p:cNvPicPr>
          <p:nvPr/>
        </p:nvPicPr>
        <p:blipFill rotWithShape="1">
          <a:blip r:embed="rId5">
            <a:extLst>
              <a:ext uri="{28A0092B-C50C-407E-A947-70E740481C1C}">
                <a14:useLocalDpi xmlns:a14="http://schemas.microsoft.com/office/drawing/2010/main" val="0"/>
              </a:ext>
            </a:extLst>
          </a:blip>
          <a:srcRect l="4929" t="2929" r="18572" b="39517"/>
          <a:stretch/>
        </p:blipFill>
        <p:spPr>
          <a:xfrm>
            <a:off x="4952560" y="8072393"/>
            <a:ext cx="1688501" cy="1693808"/>
          </a:xfrm>
          <a:prstGeom prst="flowChartConnector">
            <a:avLst/>
          </a:prstGeom>
        </p:spPr>
      </p:pic>
    </p:spTree>
    <p:extLst>
      <p:ext uri="{BB962C8B-B14F-4D97-AF65-F5344CB8AC3E}">
        <p14:creationId xmlns:p14="http://schemas.microsoft.com/office/powerpoint/2010/main" val="295294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12AE390-6A9D-4BD6-B27C-378ED5E54A50}"/>
              </a:ext>
            </a:extLst>
          </p:cNvPr>
          <p:cNvSpPr>
            <a:spLocks noGrp="1"/>
          </p:cNvSpPr>
          <p:nvPr>
            <p:ph type="sldNum" sz="quarter" idx="12"/>
          </p:nvPr>
        </p:nvSpPr>
        <p:spPr/>
        <p:txBody>
          <a:bodyPr/>
          <a:lstStyle/>
          <a:p>
            <a:fld id="{30DF6D98-59E7-4C24-8F82-0C955617432B}" type="slidenum">
              <a:rPr lang="de-DE" smtClean="0"/>
              <a:pPr/>
              <a:t>16</a:t>
            </a:fld>
            <a:endParaRPr lang="de-DE" dirty="0"/>
          </a:p>
        </p:txBody>
      </p:sp>
      <p:sp>
        <p:nvSpPr>
          <p:cNvPr id="5" name="Textplatzhalter 4">
            <a:extLst>
              <a:ext uri="{FF2B5EF4-FFF2-40B4-BE49-F238E27FC236}">
                <a16:creationId xmlns:a16="http://schemas.microsoft.com/office/drawing/2014/main" id="{A5B26C1D-1E6C-44C1-B115-7E1439DDADE5}"/>
              </a:ext>
            </a:extLst>
          </p:cNvPr>
          <p:cNvSpPr>
            <a:spLocks noGrp="1"/>
          </p:cNvSpPr>
          <p:nvPr>
            <p:ph type="body" sz="quarter" idx="13"/>
          </p:nvPr>
        </p:nvSpPr>
        <p:spPr>
          <a:xfrm>
            <a:off x="-1" y="261920"/>
            <a:ext cx="6009971" cy="535531"/>
          </a:xfrm>
        </p:spPr>
        <p:txBody>
          <a:bodyPr/>
          <a:lstStyle/>
          <a:p>
            <a:pPr marL="0" indent="0" algn="ctr">
              <a:buNone/>
            </a:pPr>
            <a:r>
              <a:rPr lang="de-DE" dirty="0"/>
              <a:t>BADMINTON</a:t>
            </a:r>
          </a:p>
        </p:txBody>
      </p:sp>
      <p:sp>
        <p:nvSpPr>
          <p:cNvPr id="6" name="Textplatzhalter 5">
            <a:extLst>
              <a:ext uri="{FF2B5EF4-FFF2-40B4-BE49-F238E27FC236}">
                <a16:creationId xmlns:a16="http://schemas.microsoft.com/office/drawing/2014/main" id="{58F862C4-FD43-476D-9402-466CED67FDA3}"/>
              </a:ext>
            </a:extLst>
          </p:cNvPr>
          <p:cNvSpPr>
            <a:spLocks noGrp="1"/>
          </p:cNvSpPr>
          <p:nvPr>
            <p:ph type="body" sz="quarter" idx="14"/>
          </p:nvPr>
        </p:nvSpPr>
        <p:spPr>
          <a:xfrm>
            <a:off x="2051556" y="8071718"/>
            <a:ext cx="3691401" cy="1463503"/>
          </a:xfrm>
        </p:spPr>
        <p:txBody>
          <a:bodyPr>
            <a:normAutofit fontScale="92500" lnSpcReduction="20000"/>
          </a:bodyPr>
          <a:lstStyle/>
          <a:p>
            <a:r>
              <a:rPr lang="de-DE" sz="2000" dirty="0"/>
              <a:t>AKTUELL UNBESETZT</a:t>
            </a:r>
          </a:p>
          <a:p>
            <a:r>
              <a:rPr lang="de-DE" sz="2000" b="0" dirty="0"/>
              <a:t>Trainer und Betreuer werden noch dringend gesucht!</a:t>
            </a:r>
          </a:p>
          <a:p>
            <a:endParaRPr lang="de-DE" sz="2000" b="0" dirty="0"/>
          </a:p>
          <a:p>
            <a:r>
              <a:rPr lang="de-DE" sz="2000" b="0" dirty="0"/>
              <a:t>Bei Interesse bitte bei uns melden!</a:t>
            </a:r>
          </a:p>
          <a:p>
            <a:r>
              <a:rPr lang="de-DE" sz="2000" b="0" dirty="0"/>
              <a:t>+49 1708665763</a:t>
            </a:r>
          </a:p>
        </p:txBody>
      </p:sp>
      <p:pic>
        <p:nvPicPr>
          <p:cNvPr id="1026" name="Picture 2" descr="Badminton Icon Images, Stock Photos &amp;amp; Vectors | Shutterstock">
            <a:extLst>
              <a:ext uri="{FF2B5EF4-FFF2-40B4-BE49-F238E27FC236}">
                <a16:creationId xmlns:a16="http://schemas.microsoft.com/office/drawing/2014/main" id="{71C7E74C-C0E9-494E-BE3F-AE4F1410F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07"/>
          <a:stretch/>
        </p:blipFill>
        <p:spPr bwMode="auto">
          <a:xfrm>
            <a:off x="5957490" y="2264346"/>
            <a:ext cx="894879" cy="89329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1D00D1CB-8BCD-4D43-9827-B0559A32EBDA}"/>
              </a:ext>
            </a:extLst>
          </p:cNvPr>
          <p:cNvSpPr txBox="1"/>
          <p:nvPr/>
        </p:nvSpPr>
        <p:spPr>
          <a:xfrm>
            <a:off x="199912" y="2818757"/>
            <a:ext cx="5624722" cy="5078313"/>
          </a:xfrm>
          <a:prstGeom prst="rect">
            <a:avLst/>
          </a:prstGeom>
          <a:noFill/>
        </p:spPr>
        <p:txBody>
          <a:bodyPr wrap="square" numCol="2" spcCol="180000">
            <a:spAutoFit/>
          </a:bodyPr>
          <a:lstStyle/>
          <a:p>
            <a:pPr algn="l"/>
            <a:r>
              <a:rPr lang="de-DE" sz="1200" b="1" i="0" dirty="0">
                <a:effectLst/>
              </a:rPr>
              <a:t>Badminton ist ein </a:t>
            </a:r>
            <a:r>
              <a:rPr lang="de-DE" sz="1200" b="1" i="0" u="none" strike="noStrike" dirty="0">
                <a:effectLst/>
              </a:rPr>
              <a:t>Rückschlagspiel</a:t>
            </a:r>
            <a:r>
              <a:rPr lang="de-DE" sz="1200" b="1" i="0" dirty="0">
                <a:effectLst/>
              </a:rPr>
              <a:t> für zwei Spieler (</a:t>
            </a:r>
            <a:r>
              <a:rPr lang="de-DE" sz="1200" b="1" i="0" u="none" strike="noStrike" dirty="0">
                <a:effectLst/>
              </a:rPr>
              <a:t>Einzel</a:t>
            </a:r>
            <a:r>
              <a:rPr lang="de-DE" sz="1200" b="1" i="0" dirty="0">
                <a:effectLst/>
              </a:rPr>
              <a:t>) oder vier Spieler (</a:t>
            </a:r>
            <a:r>
              <a:rPr lang="de-DE" sz="1200" b="1" i="0" u="none" strike="noStrike" dirty="0">
                <a:effectLst/>
              </a:rPr>
              <a:t>Doppel</a:t>
            </a:r>
            <a:r>
              <a:rPr lang="de-DE" sz="1200" b="1" i="0" dirty="0">
                <a:effectLst/>
              </a:rPr>
              <a:t>).</a:t>
            </a:r>
          </a:p>
          <a:p>
            <a:pPr algn="l"/>
            <a:r>
              <a:rPr lang="de-DE" sz="1200" b="1" i="0" dirty="0">
                <a:effectLst/>
              </a:rPr>
              <a:t>Es hat gewisse Ähnlichkeit mit </a:t>
            </a:r>
            <a:r>
              <a:rPr lang="de-DE" sz="1200" b="1" i="0" u="none" strike="noStrike" dirty="0">
                <a:effectLst/>
              </a:rPr>
              <a:t>Tennis</a:t>
            </a:r>
            <a:r>
              <a:rPr lang="de-DE" sz="1200" b="1" i="0" dirty="0">
                <a:effectLst/>
              </a:rPr>
              <a:t>, unterscheidet sich davon jedoch in grundlegenden spieltechnischen und taktischen Aspekten. Das Badmintonspielfeld ist, verglichen mit dem Tennisspielfeld, deutlich kleiner. Ein Badmintonschläger ist wesentlich leichter als ein Tennisschläger. Der Spielball (</a:t>
            </a:r>
            <a:r>
              <a:rPr lang="de-DE" sz="1200" b="1" i="1" dirty="0">
                <a:effectLst/>
              </a:rPr>
              <a:t>Federball</a:t>
            </a:r>
            <a:r>
              <a:rPr lang="de-DE" sz="1200" b="1" i="0" dirty="0">
                <a:effectLst/>
              </a:rPr>
              <a:t>) darf den Boden nicht berühren. Er ist mit einem Feder- oder Plastikkranz bestückt, wodurch er seine besonderen Flugeigenschaften erhält.</a:t>
            </a:r>
          </a:p>
          <a:p>
            <a:pPr algn="l"/>
            <a:r>
              <a:rPr lang="de-DE" sz="1200" b="1" i="0" dirty="0">
                <a:effectLst/>
              </a:rPr>
              <a:t>Badminton stellt hohe Ansprüche an Reflexe, Grundschnelligkeit und Kondition und erfordert weiterhin für ein gutes Spiel Konzentrationsfähigkeit und taktisches Geschick. Lange Ballwechsel und eine Spieldauer ohne echte Pausen fordern eine gut entwickelte Ausdauer. Die Tatsache, dass durch den leichten Schläger Änderungen in der Schlagrichtung ohne deutliche Ausholbewegungen zu erreichen sind, </a:t>
            </a:r>
            <a:br>
              <a:rPr lang="de-DE" sz="1200" b="1" i="0" dirty="0">
                <a:effectLst/>
              </a:rPr>
            </a:br>
            <a:endParaRPr lang="de-DE" sz="1200" b="1" i="0" dirty="0">
              <a:effectLst/>
            </a:endParaRPr>
          </a:p>
          <a:p>
            <a:pPr algn="l"/>
            <a:r>
              <a:rPr lang="de-DE" sz="1200" b="1" i="0" dirty="0">
                <a:effectLst/>
              </a:rPr>
              <a:t>macht Badminton zu einem extrem raffinierten und täuschungsreichen Spiel. Dem schnellen Angriffsspiel ist nur durch gute Reflexe und sehr bewegliche Laufarbeit zu begegnen. Der Wechsel zwischen hart geschlagenen Angriffsbällen, angetäuschten Finten sowie präzisem, gefühlvollem Spiel am Netz ist es, was die Faszination von Badminton ausmacht.</a:t>
            </a:r>
          </a:p>
        </p:txBody>
      </p:sp>
      <p:pic>
        <p:nvPicPr>
          <p:cNvPr id="4" name="Picture 2" descr="CRIVIT® Badminton, Komplettset, für bis zu 4 Spieler">
            <a:extLst>
              <a:ext uri="{FF2B5EF4-FFF2-40B4-BE49-F238E27FC236}">
                <a16:creationId xmlns:a16="http://schemas.microsoft.com/office/drawing/2014/main" id="{F100A381-1461-48CC-953D-00A5B1B9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579" y="972849"/>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4CFC7888-FF92-4760-BBD0-ED3BC2A4786E}"/>
              </a:ext>
            </a:extLst>
          </p:cNvPr>
          <p:cNvSpPr txBox="1"/>
          <p:nvPr/>
        </p:nvSpPr>
        <p:spPr>
          <a:xfrm>
            <a:off x="199912" y="1111944"/>
            <a:ext cx="2840856" cy="1569660"/>
          </a:xfrm>
          <a:prstGeom prst="rect">
            <a:avLst/>
          </a:prstGeom>
          <a:noFill/>
        </p:spPr>
        <p:txBody>
          <a:bodyPr wrap="square" rtlCol="0">
            <a:spAutoFit/>
          </a:bodyPr>
          <a:lstStyle/>
          <a:p>
            <a:r>
              <a:rPr lang="de-DE" sz="1200" b="1" i="0" dirty="0">
                <a:effectLst/>
              </a:rPr>
              <a:t>Leider liegen die Aktivitäten unserer Badminton-Abteilung zurzeit </a:t>
            </a:r>
            <a:r>
              <a:rPr lang="de-DE" sz="1200" b="1" dirty="0"/>
              <a:t>auf Eis, da sich unser Abteilungsleiter/Betreuer Ali </a:t>
            </a:r>
            <a:r>
              <a:rPr lang="de-DE" sz="1200" b="1" dirty="0" err="1"/>
              <a:t>Farsin</a:t>
            </a:r>
            <a:r>
              <a:rPr lang="de-DE" sz="1200" b="1" dirty="0"/>
              <a:t> aus gesundheitlichen Gründen zurückziehen müsste und kürzer treten soll. Dies soll aber nicht heißen, dass es hier nicht weitergeht.</a:t>
            </a:r>
          </a:p>
          <a:p>
            <a:endParaRPr lang="de-DE" sz="1200" b="1" dirty="0"/>
          </a:p>
        </p:txBody>
      </p:sp>
      <p:pic>
        <p:nvPicPr>
          <p:cNvPr id="1028" name="Picture 4" descr="Badminton - Kangarou Sportcenter und Fitnessstudio Hannover Langenhagen">
            <a:extLst>
              <a:ext uri="{FF2B5EF4-FFF2-40B4-BE49-F238E27FC236}">
                <a16:creationId xmlns:a16="http://schemas.microsoft.com/office/drawing/2014/main" id="{947EC173-8EFE-4EA9-AFDB-74DB396C9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946" y="505916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DF68EE67-E5E8-4478-B3E8-122BA132B52A}"/>
              </a:ext>
            </a:extLst>
          </p:cNvPr>
          <p:cNvPicPr>
            <a:picLocks noChangeAspect="1"/>
          </p:cNvPicPr>
          <p:nvPr/>
        </p:nvPicPr>
        <p:blipFill rotWithShape="1">
          <a:blip r:embed="rId6">
            <a:extLst>
              <a:ext uri="{28A0092B-C50C-407E-A947-70E740481C1C}">
                <a14:useLocalDpi xmlns:a14="http://schemas.microsoft.com/office/drawing/2010/main" val="0"/>
              </a:ext>
            </a:extLst>
          </a:blip>
          <a:srcRect l="5783" r="8849"/>
          <a:stretch/>
        </p:blipFill>
        <p:spPr>
          <a:xfrm>
            <a:off x="339564" y="8056496"/>
            <a:ext cx="1737602" cy="17294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feld 7">
            <a:extLst>
              <a:ext uri="{FF2B5EF4-FFF2-40B4-BE49-F238E27FC236}">
                <a16:creationId xmlns:a16="http://schemas.microsoft.com/office/drawing/2014/main" id="{75099549-BFCA-4C11-B984-30073DFF067E}"/>
              </a:ext>
            </a:extLst>
          </p:cNvPr>
          <p:cNvSpPr txBox="1"/>
          <p:nvPr/>
        </p:nvSpPr>
        <p:spPr>
          <a:xfrm>
            <a:off x="3429000" y="6976889"/>
            <a:ext cx="1916871" cy="646331"/>
          </a:xfrm>
          <a:prstGeom prst="rect">
            <a:avLst/>
          </a:prstGeom>
          <a:noFill/>
        </p:spPr>
        <p:txBody>
          <a:bodyPr wrap="none" rtlCol="0">
            <a:spAutoFit/>
          </a:bodyPr>
          <a:lstStyle/>
          <a:p>
            <a:r>
              <a:rPr lang="de-DE" sz="1200" b="1" dirty="0"/>
              <a:t>Trainingszeiten</a:t>
            </a:r>
          </a:p>
          <a:p>
            <a:r>
              <a:rPr lang="de-DE" sz="1200" b="1" dirty="0"/>
              <a:t>Sonntag, 16.00 – 18.00 Uhr</a:t>
            </a:r>
          </a:p>
          <a:p>
            <a:r>
              <a:rPr lang="de-DE" sz="1200" b="1" dirty="0"/>
              <a:t>Zweifachhalle</a:t>
            </a:r>
          </a:p>
        </p:txBody>
      </p:sp>
    </p:spTree>
    <p:extLst>
      <p:ext uri="{BB962C8B-B14F-4D97-AF65-F5344CB8AC3E}">
        <p14:creationId xmlns:p14="http://schemas.microsoft.com/office/powerpoint/2010/main" val="389810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D7D1C82-E5E7-44FA-BF82-672341E0E9B3}"/>
              </a:ext>
            </a:extLst>
          </p:cNvPr>
          <p:cNvSpPr>
            <a:spLocks noGrp="1"/>
          </p:cNvSpPr>
          <p:nvPr>
            <p:ph type="sldNum" sz="quarter" idx="12"/>
          </p:nvPr>
        </p:nvSpPr>
        <p:spPr/>
        <p:txBody>
          <a:bodyPr/>
          <a:lstStyle/>
          <a:p>
            <a:fld id="{30DF6D98-59E7-4C24-8F82-0C955617432B}" type="slidenum">
              <a:rPr lang="de-DE" smtClean="0"/>
              <a:pPr/>
              <a:t>17</a:t>
            </a:fld>
            <a:endParaRPr lang="de-DE" dirty="0"/>
          </a:p>
        </p:txBody>
      </p:sp>
      <p:sp>
        <p:nvSpPr>
          <p:cNvPr id="5" name="Textplatzhalter 4">
            <a:extLst>
              <a:ext uri="{FF2B5EF4-FFF2-40B4-BE49-F238E27FC236}">
                <a16:creationId xmlns:a16="http://schemas.microsoft.com/office/drawing/2014/main" id="{A675BBCB-2155-4C10-9C25-DC9E7E6301B2}"/>
              </a:ext>
            </a:extLst>
          </p:cNvPr>
          <p:cNvSpPr>
            <a:spLocks noGrp="1"/>
          </p:cNvSpPr>
          <p:nvPr>
            <p:ph type="body" sz="quarter" idx="13"/>
          </p:nvPr>
        </p:nvSpPr>
        <p:spPr>
          <a:xfrm>
            <a:off x="842399" y="309171"/>
            <a:ext cx="6015601" cy="535531"/>
          </a:xfrm>
        </p:spPr>
        <p:txBody>
          <a:bodyPr/>
          <a:lstStyle/>
          <a:p>
            <a:pPr marL="0" indent="0" algn="ctr">
              <a:buNone/>
            </a:pPr>
            <a:r>
              <a:rPr lang="de-DE" dirty="0"/>
              <a:t>CHEERLEADER</a:t>
            </a:r>
          </a:p>
        </p:txBody>
      </p:sp>
      <p:sp>
        <p:nvSpPr>
          <p:cNvPr id="6" name="Textplatzhalter 5">
            <a:extLst>
              <a:ext uri="{FF2B5EF4-FFF2-40B4-BE49-F238E27FC236}">
                <a16:creationId xmlns:a16="http://schemas.microsoft.com/office/drawing/2014/main" id="{A46ECDC7-1E96-49BF-A008-C355A6FD20A9}"/>
              </a:ext>
            </a:extLst>
          </p:cNvPr>
          <p:cNvSpPr>
            <a:spLocks noGrp="1"/>
          </p:cNvSpPr>
          <p:nvPr>
            <p:ph type="body" sz="quarter" idx="14"/>
          </p:nvPr>
        </p:nvSpPr>
        <p:spPr/>
        <p:txBody>
          <a:bodyPr/>
          <a:lstStyle/>
          <a:p>
            <a:pPr>
              <a:lnSpc>
                <a:spcPct val="100000"/>
              </a:lnSpc>
            </a:pPr>
            <a:r>
              <a:rPr lang="de-DE" dirty="0"/>
              <a:t>Abteilungsleiterin</a:t>
            </a:r>
          </a:p>
          <a:p>
            <a:pPr>
              <a:lnSpc>
                <a:spcPct val="100000"/>
              </a:lnSpc>
            </a:pPr>
            <a:r>
              <a:rPr lang="de-DE" dirty="0"/>
              <a:t>Clara Elisa Pfab</a:t>
            </a:r>
          </a:p>
          <a:p>
            <a:r>
              <a:rPr lang="de-DE" b="0" dirty="0"/>
              <a:t>+49 151 57836043</a:t>
            </a:r>
          </a:p>
        </p:txBody>
      </p:sp>
      <p:pic>
        <p:nvPicPr>
          <p:cNvPr id="11266" name="Picture 2" descr="Cheerleader Icons - Download Free Vector Icons | Noun Project">
            <a:extLst>
              <a:ext uri="{FF2B5EF4-FFF2-40B4-BE49-F238E27FC236}">
                <a16:creationId xmlns:a16="http://schemas.microsoft.com/office/drawing/2014/main" id="{B561FFF3-A619-406F-8F7A-AC2F63C32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6" y="2343186"/>
            <a:ext cx="771940" cy="7719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1E3D7DA1-042E-4795-B91C-F5DE1BF0E1E9}"/>
              </a:ext>
            </a:extLst>
          </p:cNvPr>
          <p:cNvSpPr>
            <a:spLocks noChangeArrowheads="1"/>
          </p:cNvSpPr>
          <p:nvPr/>
        </p:nvSpPr>
        <p:spPr bwMode="auto">
          <a:xfrm>
            <a:off x="5671159" y="237467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de-DE"/>
          </a:p>
        </p:txBody>
      </p:sp>
      <p:sp>
        <p:nvSpPr>
          <p:cNvPr id="14" name="Textfeld 13">
            <a:extLst>
              <a:ext uri="{FF2B5EF4-FFF2-40B4-BE49-F238E27FC236}">
                <a16:creationId xmlns:a16="http://schemas.microsoft.com/office/drawing/2014/main" id="{0875F46E-A8B4-46AB-9BA5-62B31B4B64E7}"/>
              </a:ext>
            </a:extLst>
          </p:cNvPr>
          <p:cNvSpPr txBox="1"/>
          <p:nvPr/>
        </p:nvSpPr>
        <p:spPr>
          <a:xfrm>
            <a:off x="1014637" y="3272986"/>
            <a:ext cx="5620734" cy="502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R="0" lvl="0" indent="0" defTabSz="914400" eaLnBrk="0" fontAlgn="base" hangingPunct="0">
              <a:lnSpc>
                <a:spcPct val="100000"/>
              </a:lnSpc>
              <a:spcBef>
                <a:spcPct val="0"/>
              </a:spcBef>
              <a:spcAft>
                <a:spcPct val="0"/>
              </a:spcAft>
              <a:buClrTx/>
              <a:buSzTx/>
              <a:buFontTx/>
              <a:buNone/>
              <a:tabLst/>
              <a:defRPr kumimoji="0" sz="1200" b="0" i="0" u="none" strike="noStrike" cap="none" normalizeH="0" baseline="0">
                <a:ln>
                  <a:noFill/>
                </a:ln>
                <a:solidFill>
                  <a:srgbClr val="666666"/>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Als Unterstützung für unsere </a:t>
            </a:r>
            <a:r>
              <a:rPr kumimoji="0" lang="de-DE" altLang="de-DE" sz="12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Footballmanschaft</a:t>
            </a:r>
            <a:r>
              <a:rPr kumimoji="0" lang="de-DE" altLang="de-DE"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trainieren und studieren unsere Cheerleader verschiedene Choreographien ein</a:t>
            </a:r>
            <a:r>
              <a:rPr kumimoji="0" lang="de-DE" altLang="de-D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kumimoji="0" lang="de-DE" altLang="de-DE" sz="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r>
              <a:rPr lang="de-DE" b="1" u="sng" dirty="0">
                <a:solidFill>
                  <a:schemeClr val="tx1"/>
                </a:solidFill>
              </a:rPr>
              <a:t>Apropos Training:</a:t>
            </a:r>
          </a:p>
          <a:p>
            <a:r>
              <a:rPr lang="de-DE" b="1" dirty="0">
                <a:solidFill>
                  <a:schemeClr val="tx1"/>
                </a:solidFill>
              </a:rPr>
              <a:t>Wir trainieren jeden Donnerstag- und Sonntagabend. Bei uns lernt ihr nicht nur tänzerisch, sondern auch akrobatisch was dazu. </a:t>
            </a:r>
          </a:p>
          <a:p>
            <a:r>
              <a:rPr lang="de-DE" b="1" dirty="0">
                <a:solidFill>
                  <a:schemeClr val="tx1"/>
                </a:solidFill>
              </a:rPr>
              <a:t>Teil unseres Trainingsprogramms sind z.B.:</a:t>
            </a:r>
          </a:p>
          <a:p>
            <a:pPr marL="171450" indent="-171450">
              <a:buFont typeface="Arial" panose="020B0604020202020204" pitchFamily="34" charset="0"/>
              <a:buChar char="•"/>
            </a:pPr>
            <a:r>
              <a:rPr lang="de-DE" b="1" dirty="0">
                <a:solidFill>
                  <a:schemeClr val="tx1"/>
                </a:solidFill>
              </a:rPr>
              <a:t>Hebefiguren, Katapulte</a:t>
            </a:r>
          </a:p>
          <a:p>
            <a:pPr marL="171450" indent="-171450">
              <a:buFont typeface="Arial" panose="020B0604020202020204" pitchFamily="34" charset="0"/>
              <a:buChar char="•"/>
            </a:pPr>
            <a:r>
              <a:rPr lang="en-US" b="1" dirty="0">
                <a:solidFill>
                  <a:schemeClr val="tx1"/>
                </a:solidFill>
              </a:rPr>
              <a:t>Tumbling (Flic-</a:t>
            </a:r>
            <a:r>
              <a:rPr lang="en-US" b="1" dirty="0" err="1">
                <a:solidFill>
                  <a:schemeClr val="tx1"/>
                </a:solidFill>
              </a:rPr>
              <a:t>Flacs</a:t>
            </a:r>
            <a:r>
              <a:rPr lang="en-US" b="1" dirty="0">
                <a:solidFill>
                  <a:schemeClr val="tx1"/>
                </a:solidFill>
              </a:rPr>
              <a:t>, </a:t>
            </a:r>
            <a:r>
              <a:rPr lang="en-US" b="1" dirty="0" err="1">
                <a:solidFill>
                  <a:schemeClr val="tx1"/>
                </a:solidFill>
              </a:rPr>
              <a:t>Saltos</a:t>
            </a:r>
            <a:r>
              <a:rPr lang="en-US" b="1" dirty="0">
                <a:solidFill>
                  <a:schemeClr val="tx1"/>
                </a:solidFill>
              </a:rPr>
              <a:t> etc.)</a:t>
            </a:r>
            <a:endParaRPr lang="de-DE" b="1" dirty="0">
              <a:solidFill>
                <a:schemeClr val="tx1"/>
              </a:solidFill>
            </a:endParaRPr>
          </a:p>
          <a:p>
            <a:pPr marL="171450" indent="-171450">
              <a:buFont typeface="Arial" panose="020B0604020202020204" pitchFamily="34" charset="0"/>
              <a:buChar char="•"/>
            </a:pPr>
            <a:r>
              <a:rPr lang="en-US" b="1" dirty="0">
                <a:solidFill>
                  <a:schemeClr val="tx1"/>
                </a:solidFill>
              </a:rPr>
              <a:t>Workouts und </a:t>
            </a:r>
            <a:r>
              <a:rPr lang="en-US" b="1" dirty="0" err="1">
                <a:solidFill>
                  <a:schemeClr val="tx1"/>
                </a:solidFill>
              </a:rPr>
              <a:t>Konditionstraining</a:t>
            </a:r>
            <a:endParaRPr lang="de-DE" b="1" dirty="0">
              <a:solidFill>
                <a:schemeClr val="tx1"/>
              </a:solidFill>
            </a:endParaRPr>
          </a:p>
          <a:p>
            <a:pPr marL="171450" indent="-171450">
              <a:buFont typeface="Arial" panose="020B0604020202020204" pitchFamily="34" charset="0"/>
              <a:buChar char="•"/>
            </a:pPr>
            <a:r>
              <a:rPr lang="de-DE" b="1" dirty="0">
                <a:solidFill>
                  <a:schemeClr val="tx1"/>
                </a:solidFill>
              </a:rPr>
              <a:t>Dehnen (für Spagate, Grätsche etc.)</a:t>
            </a:r>
          </a:p>
          <a:p>
            <a:pPr marL="171450" indent="-171450">
              <a:buFont typeface="Arial" panose="020B0604020202020204" pitchFamily="34" charset="0"/>
              <a:buChar char="•"/>
            </a:pPr>
            <a:r>
              <a:rPr lang="de-DE" b="1" dirty="0">
                <a:solidFill>
                  <a:schemeClr val="tx1"/>
                </a:solidFill>
              </a:rPr>
              <a:t>Tänze und Cheers (Anfeuerungsrufe)</a:t>
            </a:r>
          </a:p>
          <a:p>
            <a:endParaRPr lang="de-DE" b="1" dirty="0">
              <a:solidFill>
                <a:schemeClr val="tx1"/>
              </a:solidFill>
            </a:endParaRPr>
          </a:p>
          <a:p>
            <a:r>
              <a:rPr lang="de-DE" b="1" dirty="0">
                <a:solidFill>
                  <a:schemeClr val="tx1"/>
                </a:solidFill>
              </a:rPr>
              <a:t>Du kannst keinen Flick-Flic oder Spagat? </a:t>
            </a:r>
          </a:p>
          <a:p>
            <a:r>
              <a:rPr lang="de-DE" b="1" dirty="0">
                <a:solidFill>
                  <a:schemeClr val="tx1"/>
                </a:solidFill>
              </a:rPr>
              <a:t>Kein Problem, wir finden für dich die passende Position!  </a:t>
            </a:r>
            <a:r>
              <a:rPr lang="de-D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Jeder wird bei uns individuell gefördert damit auch du dein persönliches Ziel erreichst.</a:t>
            </a:r>
          </a:p>
          <a:p>
            <a:endParaRPr lang="de-D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fontAlgn="base">
              <a:lnSpc>
                <a:spcPts val="1560"/>
              </a:lnSpc>
              <a:spcAft>
                <a:spcPts val="800"/>
              </a:spcAft>
            </a:pPr>
            <a:r>
              <a:rPr lang="de-DE" sz="12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Zu Dir:</a:t>
            </a:r>
          </a:p>
          <a:p>
            <a:pPr marL="342900" lvl="0" indent="-342900" fontAlgn="base">
              <a:lnSpc>
                <a:spcPts val="1560"/>
              </a:lnSpc>
              <a:buFont typeface="Wingdings" panose="05000000000000000000" pitchFamily="2" charset="2"/>
              <a:buChar char=""/>
            </a:pPr>
            <a:r>
              <a:rPr lang="de-D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 bist teamfähig, hast Lust etwas Neues auszuprobieren und über dich hinauszuwachsen?</a:t>
            </a:r>
            <a:endParaRPr lang="de-D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560"/>
              </a:lnSpc>
              <a:buFont typeface="Wingdings" panose="05000000000000000000" pitchFamily="2" charset="2"/>
              <a:buChar char=""/>
            </a:pPr>
            <a:r>
              <a:rPr lang="de-D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 möchtest sportlich aktiv werden, oder bist es vielleicht schon und hast Spaß am Tanzen und/oder Akrobatik?</a:t>
            </a:r>
            <a:endParaRPr lang="de-D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560"/>
              </a:lnSpc>
              <a:buFont typeface="Wingdings" panose="05000000000000000000" pitchFamily="2" charset="2"/>
              <a:buChar char=""/>
            </a:pPr>
            <a:r>
              <a:rPr lang="de-D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 bist mindestens 16 Jahre alt</a:t>
            </a:r>
            <a:endParaRPr lang="de-D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de-DE" b="1" dirty="0"/>
          </a:p>
        </p:txBody>
      </p:sp>
      <p:pic>
        <p:nvPicPr>
          <p:cNvPr id="4" name="Grafik 3">
            <a:extLst>
              <a:ext uri="{FF2B5EF4-FFF2-40B4-BE49-F238E27FC236}">
                <a16:creationId xmlns:a16="http://schemas.microsoft.com/office/drawing/2014/main" id="{152FF97C-98E0-4F9A-A4A3-98B96157BD07}"/>
              </a:ext>
            </a:extLst>
          </p:cNvPr>
          <p:cNvPicPr>
            <a:picLocks noChangeAspect="1"/>
          </p:cNvPicPr>
          <p:nvPr/>
        </p:nvPicPr>
        <p:blipFill rotWithShape="1">
          <a:blip r:embed="rId3">
            <a:extLst>
              <a:ext uri="{28A0092B-C50C-407E-A947-70E740481C1C}">
                <a14:useLocalDpi xmlns:a14="http://schemas.microsoft.com/office/drawing/2010/main" val="0"/>
              </a:ext>
            </a:extLst>
          </a:blip>
          <a:srcRect l="10348" t="27016" r="5897" b="25707"/>
          <a:stretch/>
        </p:blipFill>
        <p:spPr>
          <a:xfrm>
            <a:off x="1414550" y="1026138"/>
            <a:ext cx="4871297" cy="2062271"/>
          </a:xfrm>
          <a:prstGeom prst="rect">
            <a:avLst/>
          </a:prstGeom>
        </p:spPr>
      </p:pic>
      <p:pic>
        <p:nvPicPr>
          <p:cNvPr id="8" name="Grafik 7">
            <a:extLst>
              <a:ext uri="{FF2B5EF4-FFF2-40B4-BE49-F238E27FC236}">
                <a16:creationId xmlns:a16="http://schemas.microsoft.com/office/drawing/2014/main" id="{494C15A4-B388-4757-A5DF-CCA3330389C2}"/>
              </a:ext>
            </a:extLst>
          </p:cNvPr>
          <p:cNvPicPr>
            <a:picLocks noChangeAspect="1"/>
          </p:cNvPicPr>
          <p:nvPr/>
        </p:nvPicPr>
        <p:blipFill rotWithShape="1">
          <a:blip r:embed="rId4">
            <a:extLst>
              <a:ext uri="{28A0092B-C50C-407E-A947-70E740481C1C}">
                <a14:useLocalDpi xmlns:a14="http://schemas.microsoft.com/office/drawing/2010/main" val="0"/>
              </a:ext>
            </a:extLst>
          </a:blip>
          <a:srcRect t="31997" b="14786"/>
          <a:stretch/>
        </p:blipFill>
        <p:spPr>
          <a:xfrm rot="20072723">
            <a:off x="4965482" y="8085935"/>
            <a:ext cx="1669889" cy="1675796"/>
          </a:xfrm>
          <a:prstGeom prst="ellipse">
            <a:avLst/>
          </a:prstGeom>
        </p:spPr>
      </p:pic>
      <p:sp>
        <p:nvSpPr>
          <p:cNvPr id="12" name="Textfeld 11">
            <a:extLst>
              <a:ext uri="{FF2B5EF4-FFF2-40B4-BE49-F238E27FC236}">
                <a16:creationId xmlns:a16="http://schemas.microsoft.com/office/drawing/2014/main" id="{59C9290A-53F4-470B-A4F7-BF2677331912}"/>
              </a:ext>
            </a:extLst>
          </p:cNvPr>
          <p:cNvSpPr txBox="1"/>
          <p:nvPr/>
        </p:nvSpPr>
        <p:spPr>
          <a:xfrm>
            <a:off x="559733" y="8093370"/>
            <a:ext cx="2506196" cy="717504"/>
          </a:xfrm>
          <a:prstGeom prst="rect">
            <a:avLst/>
          </a:prstGeom>
          <a:noFill/>
        </p:spPr>
        <p:txBody>
          <a:bodyPr wrap="square">
            <a:spAutoFit/>
          </a:bodyPr>
          <a:lstStyle/>
          <a:p>
            <a:pPr marL="457200" fontAlgn="base">
              <a:lnSpc>
                <a:spcPts val="1560"/>
              </a:lnSpc>
              <a:spcAft>
                <a:spcPts val="800"/>
              </a:spcAft>
            </a:pPr>
            <a:r>
              <a:rPr lang="de-DE" sz="1200" b="1" dirty="0">
                <a:effectLst/>
                <a:latin typeface="Calibri" panose="020F0502020204030204" pitchFamily="34" charset="0"/>
                <a:ea typeface="Calibri" panose="020F0502020204030204" pitchFamily="34" charset="0"/>
                <a:cs typeface="Calibri" panose="020F0502020204030204" pitchFamily="34" charset="0"/>
              </a:rPr>
              <a:t>Freu dich auf eine ganze Ladung </a:t>
            </a:r>
            <a:r>
              <a:rPr lang="de-DE" sz="1200" b="1" dirty="0" err="1">
                <a:effectLst/>
                <a:latin typeface="Calibri" panose="020F0502020204030204" pitchFamily="34" charset="0"/>
                <a:ea typeface="Calibri" panose="020F0502020204030204" pitchFamily="34" charset="0"/>
                <a:cs typeface="Calibri" panose="020F0502020204030204" pitchFamily="34" charset="0"/>
              </a:rPr>
              <a:t>Cheerleaderpower</a:t>
            </a:r>
            <a:r>
              <a:rPr lang="de-DE" sz="1200" b="1" dirty="0">
                <a:effectLst/>
                <a:latin typeface="Calibri" panose="020F0502020204030204" pitchFamily="34" charset="0"/>
                <a:ea typeface="Calibri" panose="020F0502020204030204" pitchFamily="34" charset="0"/>
                <a:cs typeface="Calibri" panose="020F0502020204030204" pitchFamily="34" charset="0"/>
              </a:rPr>
              <a:t> und eine tolle </a:t>
            </a:r>
            <a:r>
              <a:rPr lang="de-DE" sz="1200" b="1" dirty="0" err="1">
                <a:effectLst/>
                <a:latin typeface="Calibri" panose="020F0502020204030204" pitchFamily="34" charset="0"/>
                <a:ea typeface="Calibri" panose="020F0502020204030204" pitchFamily="34" charset="0"/>
                <a:cs typeface="Calibri" panose="020F0502020204030204" pitchFamily="34" charset="0"/>
              </a:rPr>
              <a:t>Halftimeshow</a:t>
            </a:r>
            <a:r>
              <a:rPr lang="de-DE" sz="1200" b="1" dirty="0">
                <a:effectLst/>
                <a:latin typeface="Calibri" panose="020F0502020204030204" pitchFamily="34" charset="0"/>
                <a:ea typeface="Calibri" panose="020F0502020204030204" pitchFamily="34" charset="0"/>
                <a:cs typeface="Calibri" panose="020F0502020204030204" pitchFamily="34" charset="0"/>
              </a:rPr>
              <a:t>.</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7144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521AE8-C7D3-41D6-AFDD-0033D82BDBA0}"/>
              </a:ext>
            </a:extLst>
          </p:cNvPr>
          <p:cNvSpPr>
            <a:spLocks noGrp="1"/>
          </p:cNvSpPr>
          <p:nvPr>
            <p:ph type="sldNum" sz="quarter" idx="12"/>
          </p:nvPr>
        </p:nvSpPr>
        <p:spPr/>
        <p:txBody>
          <a:bodyPr/>
          <a:lstStyle/>
          <a:p>
            <a:fld id="{30DF6D98-59E7-4C24-8F82-0C955617432B}" type="slidenum">
              <a:rPr lang="de-DE" smtClean="0"/>
              <a:pPr/>
              <a:t>18</a:t>
            </a:fld>
            <a:endParaRPr lang="de-DE" dirty="0"/>
          </a:p>
        </p:txBody>
      </p:sp>
      <p:sp>
        <p:nvSpPr>
          <p:cNvPr id="5" name="Textplatzhalter 4">
            <a:extLst>
              <a:ext uri="{FF2B5EF4-FFF2-40B4-BE49-F238E27FC236}">
                <a16:creationId xmlns:a16="http://schemas.microsoft.com/office/drawing/2014/main" id="{030E0754-E8F3-4720-B71B-3394A85BA20B}"/>
              </a:ext>
            </a:extLst>
          </p:cNvPr>
          <p:cNvSpPr>
            <a:spLocks noGrp="1"/>
          </p:cNvSpPr>
          <p:nvPr>
            <p:ph type="body" sz="quarter" idx="13"/>
          </p:nvPr>
        </p:nvSpPr>
        <p:spPr>
          <a:xfrm>
            <a:off x="-1" y="261920"/>
            <a:ext cx="6009971" cy="535531"/>
          </a:xfrm>
        </p:spPr>
        <p:txBody>
          <a:bodyPr/>
          <a:lstStyle/>
          <a:p>
            <a:pPr marL="0" indent="0" algn="ctr">
              <a:buNone/>
            </a:pPr>
            <a:r>
              <a:rPr lang="de-DE" dirty="0"/>
              <a:t>DAMENGYMNASTIK</a:t>
            </a:r>
          </a:p>
        </p:txBody>
      </p:sp>
      <p:sp>
        <p:nvSpPr>
          <p:cNvPr id="8" name="Textfeld 7">
            <a:extLst>
              <a:ext uri="{FF2B5EF4-FFF2-40B4-BE49-F238E27FC236}">
                <a16:creationId xmlns:a16="http://schemas.microsoft.com/office/drawing/2014/main" id="{21697B65-C732-4198-8165-FF61C7834C38}"/>
              </a:ext>
            </a:extLst>
          </p:cNvPr>
          <p:cNvSpPr txBox="1"/>
          <p:nvPr/>
        </p:nvSpPr>
        <p:spPr>
          <a:xfrm>
            <a:off x="48256" y="4174489"/>
            <a:ext cx="5888945" cy="3459280"/>
          </a:xfrm>
          <a:prstGeom prst="rect">
            <a:avLst/>
          </a:prstGeom>
          <a:noFill/>
        </p:spPr>
        <p:txBody>
          <a:bodyPr wrap="square" numCol="1" spcCol="180000">
            <a:spAutoFit/>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Die Gymnastik ist die Kunst der Leibesübungen. ... das wissenschaftlich begründete und allseitig ausgebildete System der Pflege, Stärkung und Übung der Körperkräfte sowie.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Dazu gehören die gesundheits- und fitnessorientierte Funktionsgymnastik, die vor- und nachbereitende Dehnungsgymnastik (Stretching), Gymnastik als Beweglichkeitstraining und die tänzerische/rhythmische Gymnastik.</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Wir treffen uns einmal wöchentlich  für ca. 1 Stunde, um uns gesund und fit zu halten bzw. auch, um kleine „Zipperlein“, an denen wir bereits leiden, zu verbessern. Wir sind unterschiedlichen Alters und Kondition und unser Ziel ist es, Freude am Bewegen und am Zusammensein in der Gruppe zu haben!</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Alle Aspekte für einen gesunden Bewegungsapparat werden berücksichtigt. Koordinationsübungen, Kräftigung der Muskulatur, Dehnungs- und Gleichgewichtsübungen, Wirbelsäulengymnastik und Beckenbodenstraffung sind in der breiten Palette enthalten.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Wir freuen uns immer über neue Gesichter, die wir gerne bei uns willkommen heißen. Einfach vorbeikommen – denn ein gezieltes Turnen und eine gute Gemeinschaft hält fit und hilft über viele Zipperlein hinweg.</a:t>
            </a:r>
          </a:p>
          <a:p>
            <a:pPr>
              <a:lnSpc>
                <a:spcPct val="115000"/>
              </a:lnSpc>
              <a:spcAft>
                <a:spcPts val="10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Mit Spaß an der Bewegung und Gemeinschaft laden wir Sie zu dieser Damengymnastik-Stunde ein! Also auf geht`s – denn, „wer rastet der rostet“!</a:t>
            </a:r>
          </a:p>
        </p:txBody>
      </p:sp>
      <p:sp>
        <p:nvSpPr>
          <p:cNvPr id="9" name="Textplatzhalter 3">
            <a:extLst>
              <a:ext uri="{FF2B5EF4-FFF2-40B4-BE49-F238E27FC236}">
                <a16:creationId xmlns:a16="http://schemas.microsoft.com/office/drawing/2014/main" id="{DEA39140-2556-4F32-80E9-686EEF919A19}"/>
              </a:ext>
            </a:extLst>
          </p:cNvPr>
          <p:cNvSpPr txBox="1">
            <a:spLocks/>
          </p:cNvSpPr>
          <p:nvPr/>
        </p:nvSpPr>
        <p:spPr>
          <a:xfrm>
            <a:off x="2043537" y="8111921"/>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dirty="0"/>
              <a:t>Abteilungsleiterin</a:t>
            </a:r>
          </a:p>
          <a:p>
            <a:pPr>
              <a:lnSpc>
                <a:spcPct val="100000"/>
              </a:lnSpc>
            </a:pPr>
            <a:r>
              <a:rPr lang="de-DE" dirty="0"/>
              <a:t>Margit Wallmüller</a:t>
            </a:r>
          </a:p>
          <a:p>
            <a:r>
              <a:rPr lang="de-DE" b="0" dirty="0"/>
              <a:t>09161 / 876718</a:t>
            </a:r>
          </a:p>
        </p:txBody>
      </p:sp>
      <p:pic>
        <p:nvPicPr>
          <p:cNvPr id="4" name="Grafik 3" descr="Ein Bild, das Person, Wand, drinnen, Frau enthält.&#10;&#10;Automatisch generierte Beschreibung">
            <a:extLst>
              <a:ext uri="{FF2B5EF4-FFF2-40B4-BE49-F238E27FC236}">
                <a16:creationId xmlns:a16="http://schemas.microsoft.com/office/drawing/2014/main" id="{E1EEF9A0-6A5F-405F-BD7C-DBC34A1171E8}"/>
              </a:ext>
            </a:extLst>
          </p:cNvPr>
          <p:cNvPicPr>
            <a:picLocks noChangeAspect="1"/>
          </p:cNvPicPr>
          <p:nvPr/>
        </p:nvPicPr>
        <p:blipFill rotWithShape="1">
          <a:blip r:embed="rId2">
            <a:extLst>
              <a:ext uri="{28A0092B-C50C-407E-A947-70E740481C1C}">
                <a14:useLocalDpi xmlns:a14="http://schemas.microsoft.com/office/drawing/2010/main" val="0"/>
              </a:ext>
            </a:extLst>
          </a:blip>
          <a:srcRect t="24036" b="30790"/>
          <a:stretch/>
        </p:blipFill>
        <p:spPr>
          <a:xfrm>
            <a:off x="353800" y="8068514"/>
            <a:ext cx="1694386" cy="17009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Herzlich Willkommen zur Damengymnastik! - Sportfreunde 03 Pasing e.V.">
            <a:extLst>
              <a:ext uri="{FF2B5EF4-FFF2-40B4-BE49-F238E27FC236}">
                <a16:creationId xmlns:a16="http://schemas.microsoft.com/office/drawing/2014/main" id="{5DADDFCB-B7D7-4C37-B6DE-6EF326988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119" y="2276727"/>
            <a:ext cx="604587" cy="937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ortfreunde Zeilarn 1970e.V. - Damengymnastik des Sportfreunde Zeilarn  1970 e.V.">
            <a:extLst>
              <a:ext uri="{FF2B5EF4-FFF2-40B4-BE49-F238E27FC236}">
                <a16:creationId xmlns:a16="http://schemas.microsoft.com/office/drawing/2014/main" id="{0A22B5D8-3DBF-40C5-89F4-1FCB9C364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32" y="1019345"/>
            <a:ext cx="4479158" cy="298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54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40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59B6860-1B8C-4389-803A-C6ACD9356799}"/>
              </a:ext>
            </a:extLst>
          </p:cNvPr>
          <p:cNvSpPr>
            <a:spLocks noGrp="1"/>
          </p:cNvSpPr>
          <p:nvPr>
            <p:ph type="sldNum" sz="quarter" idx="12"/>
          </p:nvPr>
        </p:nvSpPr>
        <p:spPr/>
        <p:txBody>
          <a:bodyPr/>
          <a:lstStyle/>
          <a:p>
            <a:fld id="{30DF6D98-59E7-4C24-8F82-0C955617432B}" type="slidenum">
              <a:rPr lang="de-DE" smtClean="0"/>
              <a:pPr/>
              <a:t>20</a:t>
            </a:fld>
            <a:endParaRPr lang="de-DE" dirty="0"/>
          </a:p>
        </p:txBody>
      </p:sp>
      <p:sp>
        <p:nvSpPr>
          <p:cNvPr id="3" name="Textplatzhalter 2">
            <a:extLst>
              <a:ext uri="{FF2B5EF4-FFF2-40B4-BE49-F238E27FC236}">
                <a16:creationId xmlns:a16="http://schemas.microsoft.com/office/drawing/2014/main" id="{2337B55D-0C15-4239-A496-BB6255C28D2A}"/>
              </a:ext>
            </a:extLst>
          </p:cNvPr>
          <p:cNvSpPr>
            <a:spLocks noGrp="1"/>
          </p:cNvSpPr>
          <p:nvPr>
            <p:ph type="body" sz="quarter" idx="13"/>
          </p:nvPr>
        </p:nvSpPr>
        <p:spPr>
          <a:xfrm>
            <a:off x="0" y="261920"/>
            <a:ext cx="5957344" cy="535531"/>
          </a:xfrm>
        </p:spPr>
        <p:txBody>
          <a:bodyPr/>
          <a:lstStyle/>
          <a:p>
            <a:pPr marL="0" indent="0" algn="ctr">
              <a:buNone/>
            </a:pPr>
            <a:r>
              <a:rPr lang="de-DE" dirty="0"/>
              <a:t>KORONAR-ABTEILUNG</a:t>
            </a:r>
          </a:p>
        </p:txBody>
      </p:sp>
      <p:sp>
        <p:nvSpPr>
          <p:cNvPr id="4" name="Textplatzhalter 3">
            <a:extLst>
              <a:ext uri="{FF2B5EF4-FFF2-40B4-BE49-F238E27FC236}">
                <a16:creationId xmlns:a16="http://schemas.microsoft.com/office/drawing/2014/main" id="{75206051-71C3-49D7-9384-54FC8CB7AF40}"/>
              </a:ext>
            </a:extLst>
          </p:cNvPr>
          <p:cNvSpPr>
            <a:spLocks noGrp="1"/>
          </p:cNvSpPr>
          <p:nvPr>
            <p:ph type="body" sz="quarter" idx="14"/>
          </p:nvPr>
        </p:nvSpPr>
        <p:spPr/>
        <p:txBody>
          <a:bodyPr/>
          <a:lstStyle/>
          <a:p>
            <a:pPr>
              <a:lnSpc>
                <a:spcPct val="100000"/>
              </a:lnSpc>
            </a:pPr>
            <a:r>
              <a:rPr lang="de-DE" dirty="0"/>
              <a:t>Abteilungsleiter</a:t>
            </a:r>
          </a:p>
          <a:p>
            <a:pPr>
              <a:lnSpc>
                <a:spcPct val="100000"/>
              </a:lnSpc>
            </a:pPr>
            <a:r>
              <a:rPr lang="de-DE" dirty="0"/>
              <a:t>Richard </a:t>
            </a:r>
            <a:r>
              <a:rPr lang="de-DE" dirty="0" err="1"/>
              <a:t>Zeinar</a:t>
            </a:r>
            <a:endParaRPr lang="de-DE" dirty="0"/>
          </a:p>
          <a:p>
            <a:pPr fontAlgn="base"/>
            <a:r>
              <a:rPr lang="de-DE" b="0" dirty="0"/>
              <a:t>+49 175 860818</a:t>
            </a:r>
          </a:p>
          <a:p>
            <a:pPr fontAlgn="base"/>
            <a:r>
              <a:rPr lang="de-DE" b="0" dirty="0"/>
              <a:t>09161 / 9502</a:t>
            </a:r>
          </a:p>
          <a:p>
            <a:endParaRPr lang="de-DE" dirty="0"/>
          </a:p>
        </p:txBody>
      </p:sp>
      <p:sp>
        <p:nvSpPr>
          <p:cNvPr id="6" name="Textfeld 5">
            <a:extLst>
              <a:ext uri="{FF2B5EF4-FFF2-40B4-BE49-F238E27FC236}">
                <a16:creationId xmlns:a16="http://schemas.microsoft.com/office/drawing/2014/main" id="{221E51E9-D8D1-4139-9FA4-4E339A0007BC}"/>
              </a:ext>
            </a:extLst>
          </p:cNvPr>
          <p:cNvSpPr txBox="1"/>
          <p:nvPr/>
        </p:nvSpPr>
        <p:spPr>
          <a:xfrm>
            <a:off x="33693" y="3370647"/>
            <a:ext cx="5957345" cy="4832798"/>
          </a:xfrm>
          <a:prstGeom prst="rect">
            <a:avLst/>
          </a:prstGeom>
          <a:noFill/>
        </p:spPr>
        <p:txBody>
          <a:bodyPr wrap="square" numCol="2" spcCol="180000">
            <a:spAutoFit/>
          </a:bodyPr>
          <a:lstStyle/>
          <a:p>
            <a:pP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Im TSV gibt es seit 15 Jahren eine Koronar-Abteilung. Mit vier gesondert ausgebildeten Übungsleitern Elke </a:t>
            </a:r>
            <a:r>
              <a:rPr lang="de-DE" sz="1200" b="1" dirty="0" err="1">
                <a:effectLst/>
                <a:latin typeface="Calibri" panose="020F0502020204030204" pitchFamily="34" charset="0"/>
                <a:ea typeface="Times New Roman" panose="02020603050405020304" pitchFamily="18" charset="0"/>
              </a:rPr>
              <a:t>Himmer</a:t>
            </a:r>
            <a:r>
              <a:rPr lang="de-DE" sz="1200" b="1" dirty="0">
                <a:effectLst/>
                <a:latin typeface="Calibri" panose="020F0502020204030204" pitchFamily="34" charset="0"/>
                <a:ea typeface="Times New Roman" panose="02020603050405020304" pitchFamily="18" charset="0"/>
              </a:rPr>
              <a:t>, Renate </a:t>
            </a:r>
            <a:r>
              <a:rPr lang="de-DE" sz="1200" b="1" dirty="0" err="1">
                <a:effectLst/>
                <a:latin typeface="Calibri" panose="020F0502020204030204" pitchFamily="34" charset="0"/>
                <a:ea typeface="Times New Roman" panose="02020603050405020304" pitchFamily="18" charset="0"/>
              </a:rPr>
              <a:t>Heindel</a:t>
            </a:r>
            <a:r>
              <a:rPr lang="de-DE" sz="1200" b="1" dirty="0">
                <a:effectLst/>
                <a:latin typeface="Calibri" panose="020F0502020204030204" pitchFamily="34" charset="0"/>
                <a:ea typeface="Times New Roman" panose="02020603050405020304" pitchFamily="18" charset="0"/>
              </a:rPr>
              <a:t>, Iris Reichel und Peter Dippold finden speziell auf die Zielgruppe „Herz-Kreislauf-Patienten“ ausgerichtete Therapiestunden statt. Es ist die ständige Anwesenheit eines Arztes erforderlich. Dr. Wolfgang Burkert hat diese Aufgabe mit großem Engagement übernommen, unterstützt wird er von Frau Dr. Michaela Rotter und Dr. Carolyn Kunze. Eine ambulante Herzsportgruppe ist eine Gruppe von Personen mit koronarer Herzkrankheit oder anderen für die Übungstherapie geeigneten Herzkrankheiten. Gemeinsam wird durch Bewegungstherapie (z.B. Wirbelsäulen-Gymnastik, Rückenschule, Spiele, …) sowie durch Entspannungsübungen und Gruppengesprächen versucht, die Folgen der Herzkrankheit zu kompensieren und Rückfällen vorzubeugen.</a:t>
            </a:r>
            <a:endParaRPr lang="de-DE" sz="1200" b="1" dirty="0">
              <a:effectLst/>
              <a:latin typeface="Times New Roman" panose="02020603050405020304" pitchFamily="18" charset="0"/>
              <a:ea typeface="Times New Roman" panose="02020603050405020304" pitchFamily="18" charset="0"/>
            </a:endParaRPr>
          </a:p>
          <a:p>
            <a:pPr fontAlgn="base">
              <a:spcBef>
                <a:spcPts val="1020"/>
              </a:spcBef>
              <a:spcAft>
                <a:spcPts val="1020"/>
              </a:spcAft>
            </a:pPr>
            <a:endParaRPr lang="de-DE" sz="1200" b="1" dirty="0">
              <a:effectLst/>
              <a:latin typeface="Calibri" panose="020F0502020204030204" pitchFamily="34" charset="0"/>
              <a:ea typeface="Times New Roman" panose="02020603050405020304" pitchFamily="18" charset="0"/>
            </a:endParaRPr>
          </a:p>
          <a:p>
            <a:pP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Die vier Gruppen treffen sich wöchentlich immer mittwochs von 15.00 bis 17.00 Uhr in der Markgrafenhalle. Begonnen wird mit Blutdruckmessen und Informationsgesprächen, dann werden die Übungseinheiten durchgeführt.</a:t>
            </a:r>
            <a:endParaRPr lang="de-DE" sz="1200" b="1" dirty="0">
              <a:effectLst/>
              <a:latin typeface="Times New Roman" panose="02020603050405020304" pitchFamily="18" charset="0"/>
              <a:ea typeface="Times New Roman" panose="02020603050405020304" pitchFamily="18" charset="0"/>
            </a:endParaRPr>
          </a:p>
          <a:p>
            <a:pP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Auch das Gruppenerlebnis soll gefördert werden: Es gibt einen regelmäßigen Stammtisch, weiterhin werden gemeinsame Ausflüge und Wanderungen durchgeführt.</a:t>
            </a:r>
            <a:endParaRPr lang="de-DE" sz="1200" b="1" dirty="0">
              <a:effectLst/>
              <a:latin typeface="Times New Roman" panose="02020603050405020304" pitchFamily="18" charset="0"/>
              <a:ea typeface="Times New Roman" panose="02020603050405020304" pitchFamily="18" charset="0"/>
            </a:endParaRPr>
          </a:p>
          <a:p>
            <a:pP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Notwendig zur Teilnahme am Herz-Sport ist eine „ärztliche Verordnung für Rehabilitationssport“ (= Verschreibung durch den Arzt), damit eine Förderung über die Krankenkasse des einzelnen Teilnehmers erfolgen kann. Das Rezept läuft meist auf 24 Monate, fast immer kann eine Verlängerung erfolgen, ansonsten kann weiter mit einer kleinen Zuzahlung Koronarsport betrieben werden.</a:t>
            </a:r>
            <a:endParaRPr lang="de-DE" sz="1200" b="1" dirty="0">
              <a:effectLst/>
              <a:latin typeface="Times New Roman" panose="02020603050405020304" pitchFamily="18" charset="0"/>
              <a:ea typeface="Times New Roman" panose="02020603050405020304" pitchFamily="18" charset="0"/>
            </a:endParaRPr>
          </a:p>
        </p:txBody>
      </p:sp>
      <p:pic>
        <p:nvPicPr>
          <p:cNvPr id="12290" name="Picture 2" descr="Fitness, Gesundheit, Reha - MTG-Horst.de">
            <a:extLst>
              <a:ext uri="{FF2B5EF4-FFF2-40B4-BE49-F238E27FC236}">
                <a16:creationId xmlns:a16="http://schemas.microsoft.com/office/drawing/2014/main" id="{53ACCEC3-74C5-4431-8817-37CAB1002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544" y="2361156"/>
            <a:ext cx="841412" cy="68381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C00AA14D-ACBB-4B1B-AB55-9A0A658E8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86" y="1132217"/>
            <a:ext cx="2829094" cy="2059073"/>
          </a:xfrm>
          <a:prstGeom prst="rect">
            <a:avLst/>
          </a:prstGeom>
          <a:effectLst/>
        </p:spPr>
      </p:pic>
      <p:pic>
        <p:nvPicPr>
          <p:cNvPr id="9" name="Grafik 8">
            <a:extLst>
              <a:ext uri="{FF2B5EF4-FFF2-40B4-BE49-F238E27FC236}">
                <a16:creationId xmlns:a16="http://schemas.microsoft.com/office/drawing/2014/main" id="{F99CCC47-CAE5-49B1-916D-0E62C4E84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15654" y="1117157"/>
            <a:ext cx="2829095" cy="2120959"/>
          </a:xfrm>
          <a:prstGeom prst="rect">
            <a:avLst/>
          </a:prstGeom>
          <a:effectLst/>
        </p:spPr>
      </p:pic>
      <p:pic>
        <p:nvPicPr>
          <p:cNvPr id="7" name="Grafik 6">
            <a:extLst>
              <a:ext uri="{FF2B5EF4-FFF2-40B4-BE49-F238E27FC236}">
                <a16:creationId xmlns:a16="http://schemas.microsoft.com/office/drawing/2014/main" id="{C37DAB69-2838-4F10-BBD0-D76C444FDD4D}"/>
              </a:ext>
            </a:extLst>
          </p:cNvPr>
          <p:cNvPicPr>
            <a:picLocks noChangeAspect="1"/>
          </p:cNvPicPr>
          <p:nvPr/>
        </p:nvPicPr>
        <p:blipFill rotWithShape="1">
          <a:blip r:embed="rId5">
            <a:extLst>
              <a:ext uri="{28A0092B-C50C-407E-A947-70E740481C1C}">
                <a14:useLocalDpi xmlns:a14="http://schemas.microsoft.com/office/drawing/2010/main" val="0"/>
              </a:ext>
            </a:extLst>
          </a:blip>
          <a:srcRect l="22929" t="15330" r="20919" b="14414"/>
          <a:stretch/>
        </p:blipFill>
        <p:spPr>
          <a:xfrm rot="5400000">
            <a:off x="354105" y="8098558"/>
            <a:ext cx="1688559" cy="16505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895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49F549A-934A-4D50-90A0-5E9019B10B1E}"/>
              </a:ext>
            </a:extLst>
          </p:cNvPr>
          <p:cNvPicPr>
            <a:picLocks noChangeAspect="1"/>
          </p:cNvPicPr>
          <p:nvPr/>
        </p:nvPicPr>
        <p:blipFill rotWithShape="1">
          <a:blip r:embed="rId3"/>
          <a:srcRect l="31944" t="20947" r="36457" b="47937"/>
          <a:stretch/>
        </p:blipFill>
        <p:spPr>
          <a:xfrm>
            <a:off x="2517323" y="2279156"/>
            <a:ext cx="3976878" cy="2202756"/>
          </a:xfrm>
          <a:prstGeom prst="rect">
            <a:avLst/>
          </a:prstGeom>
        </p:spPr>
      </p:pic>
      <p:sp>
        <p:nvSpPr>
          <p:cNvPr id="2" name="Foliennummernplatzhalter 1">
            <a:extLst>
              <a:ext uri="{FF2B5EF4-FFF2-40B4-BE49-F238E27FC236}">
                <a16:creationId xmlns:a16="http://schemas.microsoft.com/office/drawing/2014/main" id="{15B767EE-5D04-41BA-9B27-F1D15FB75E34}"/>
              </a:ext>
            </a:extLst>
          </p:cNvPr>
          <p:cNvSpPr>
            <a:spLocks noGrp="1"/>
          </p:cNvSpPr>
          <p:nvPr>
            <p:ph type="sldNum" sz="quarter" idx="12"/>
          </p:nvPr>
        </p:nvSpPr>
        <p:spPr/>
        <p:txBody>
          <a:bodyPr/>
          <a:lstStyle/>
          <a:p>
            <a:fld id="{30DF6D98-59E7-4C24-8F82-0C955617432B}" type="slidenum">
              <a:rPr lang="de-DE" smtClean="0"/>
              <a:pPr/>
              <a:t>21</a:t>
            </a:fld>
            <a:endParaRPr lang="de-DE" dirty="0"/>
          </a:p>
        </p:txBody>
      </p:sp>
      <p:sp>
        <p:nvSpPr>
          <p:cNvPr id="5" name="Textplatzhalter 4">
            <a:extLst>
              <a:ext uri="{FF2B5EF4-FFF2-40B4-BE49-F238E27FC236}">
                <a16:creationId xmlns:a16="http://schemas.microsoft.com/office/drawing/2014/main" id="{64FFBFA3-3ABD-4B0F-9FDE-EF18F7527C05}"/>
              </a:ext>
            </a:extLst>
          </p:cNvPr>
          <p:cNvSpPr>
            <a:spLocks noGrp="1"/>
          </p:cNvSpPr>
          <p:nvPr>
            <p:ph type="body" sz="quarter" idx="13"/>
          </p:nvPr>
        </p:nvSpPr>
        <p:spPr/>
        <p:txBody>
          <a:bodyPr/>
          <a:lstStyle/>
          <a:p>
            <a:pPr marL="0" indent="0" algn="ctr">
              <a:buNone/>
            </a:pPr>
            <a:r>
              <a:rPr lang="de-DE" dirty="0"/>
              <a:t>FAUSTBALL</a:t>
            </a:r>
          </a:p>
        </p:txBody>
      </p:sp>
      <p:sp>
        <p:nvSpPr>
          <p:cNvPr id="6" name="Textplatzhalter 5">
            <a:extLst>
              <a:ext uri="{FF2B5EF4-FFF2-40B4-BE49-F238E27FC236}">
                <a16:creationId xmlns:a16="http://schemas.microsoft.com/office/drawing/2014/main" id="{80E29CB7-C470-4BD9-805D-EA2CF0CD261E}"/>
              </a:ext>
            </a:extLst>
          </p:cNvPr>
          <p:cNvSpPr>
            <a:spLocks noGrp="1"/>
          </p:cNvSpPr>
          <p:nvPr>
            <p:ph type="body" sz="quarter" idx="14"/>
          </p:nvPr>
        </p:nvSpPr>
        <p:spPr/>
        <p:txBody>
          <a:bodyPr/>
          <a:lstStyle/>
          <a:p>
            <a:pPr>
              <a:lnSpc>
                <a:spcPct val="100000"/>
              </a:lnSpc>
            </a:pPr>
            <a:r>
              <a:rPr lang="de-DE" dirty="0"/>
              <a:t>Abteilungsleiter</a:t>
            </a:r>
          </a:p>
          <a:p>
            <a:pPr>
              <a:lnSpc>
                <a:spcPct val="100000"/>
              </a:lnSpc>
            </a:pPr>
            <a:r>
              <a:rPr lang="de-DE" dirty="0"/>
              <a:t>Ralf Schindler</a:t>
            </a:r>
          </a:p>
          <a:p>
            <a:r>
              <a:rPr lang="de-DE" sz="1800" b="0" dirty="0">
                <a:solidFill>
                  <a:srgbClr val="666666"/>
                </a:solidFill>
                <a:effectLst/>
                <a:latin typeface="Calibri" panose="020F0502020204030204" pitchFamily="34" charset="0"/>
                <a:ea typeface="Calibri" panose="020F0502020204030204" pitchFamily="34" charset="0"/>
              </a:rPr>
              <a:t>09161 / 7115</a:t>
            </a:r>
          </a:p>
          <a:p>
            <a:r>
              <a:rPr lang="de-DE" b="0" dirty="0">
                <a:solidFill>
                  <a:srgbClr val="666666"/>
                </a:solidFill>
                <a:latin typeface="Calibri" panose="020F0502020204030204" pitchFamily="34" charset="0"/>
              </a:rPr>
              <a:t>+49 172 8204755</a:t>
            </a:r>
            <a:endParaRPr lang="de-DE" b="0" dirty="0"/>
          </a:p>
        </p:txBody>
      </p:sp>
      <p:sp>
        <p:nvSpPr>
          <p:cNvPr id="8" name="Textfeld 7">
            <a:extLst>
              <a:ext uri="{FF2B5EF4-FFF2-40B4-BE49-F238E27FC236}">
                <a16:creationId xmlns:a16="http://schemas.microsoft.com/office/drawing/2014/main" id="{C94150D4-CAD7-4CEE-90BB-15410872A502}"/>
              </a:ext>
            </a:extLst>
          </p:cNvPr>
          <p:cNvSpPr txBox="1"/>
          <p:nvPr/>
        </p:nvSpPr>
        <p:spPr>
          <a:xfrm>
            <a:off x="1004921" y="1016827"/>
            <a:ext cx="5844958" cy="1350306"/>
          </a:xfrm>
          <a:prstGeom prst="rect">
            <a:avLst/>
          </a:prstGeom>
          <a:noFill/>
        </p:spPr>
        <p:txBody>
          <a:bodyPr wrap="square">
            <a:spAutoFit/>
          </a:bodyPr>
          <a:lstStyle/>
          <a:p>
            <a:pPr fontAlgn="base">
              <a:lnSpc>
                <a:spcPts val="1980"/>
              </a:lnSpc>
              <a:spcBef>
                <a:spcPts val="1020"/>
              </a:spcBef>
              <a:spcAft>
                <a:spcPts val="1020"/>
              </a:spcAft>
            </a:pPr>
            <a:r>
              <a:rPr lang="de-DE" sz="1200" b="1" dirty="0">
                <a:effectLst/>
                <a:latin typeface="Calibri" panose="020F0502020204030204" pitchFamily="34" charset="0"/>
                <a:ea typeface="Times New Roman" panose="02020603050405020304" pitchFamily="18" charset="0"/>
              </a:rPr>
              <a:t>Die Faustballabteilung des TSV Neustadt/Aisch entstand im Jahre 1966 aus einer Betriebssportgruppe der Polizei Neustadt/Aisch und des ortsansässigen Zollamtes. Zum Abteilungsleiter wurde Ernst Rank vom Zollamt Neustadt/Aisch gewählt, der dieses Amt bis zu seinem Tode im Herbst 1983 ausführte. Sein Nachfolger wurde Hans </a:t>
            </a:r>
            <a:r>
              <a:rPr lang="de-DE" sz="1200" b="1" dirty="0" err="1">
                <a:effectLst/>
                <a:latin typeface="Calibri" panose="020F0502020204030204" pitchFamily="34" charset="0"/>
                <a:ea typeface="Times New Roman" panose="02020603050405020304" pitchFamily="18" charset="0"/>
              </a:rPr>
              <a:t>Gürtner</a:t>
            </a:r>
            <a:r>
              <a:rPr lang="de-DE" sz="1200" b="1" dirty="0">
                <a:effectLst/>
                <a:latin typeface="Calibri" panose="020F0502020204030204" pitchFamily="34" charset="0"/>
                <a:ea typeface="Times New Roman" panose="02020603050405020304" pitchFamily="18" charset="0"/>
              </a:rPr>
              <a:t>, der die Position November 2004 ausführte. Seitdem ist Ralf Schindler Abteilungsleiter.</a:t>
            </a:r>
            <a:endParaRPr lang="de-DE" sz="1200" b="1" dirty="0">
              <a:effectLst/>
              <a:latin typeface="Times New Roman" panose="02020603050405020304" pitchFamily="18" charset="0"/>
              <a:ea typeface="Times New Roman" panose="02020603050405020304" pitchFamily="18" charset="0"/>
            </a:endParaRPr>
          </a:p>
        </p:txBody>
      </p:sp>
      <p:pic>
        <p:nvPicPr>
          <p:cNvPr id="9" name="Grafik 8">
            <a:extLst>
              <a:ext uri="{FF2B5EF4-FFF2-40B4-BE49-F238E27FC236}">
                <a16:creationId xmlns:a16="http://schemas.microsoft.com/office/drawing/2014/main" id="{CA2D4A17-154B-4DCF-A600-417C81B4A2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199"/>
          <a:stretch/>
        </p:blipFill>
        <p:spPr bwMode="auto">
          <a:xfrm>
            <a:off x="4952739" y="8068967"/>
            <a:ext cx="1684298" cy="1709732"/>
          </a:xfrm>
          <a:prstGeom prst="flowChartConnector">
            <a:avLst/>
          </a:prstGeom>
          <a:noFill/>
          <a:ln>
            <a:noFill/>
          </a:ln>
          <a:effectLst/>
        </p:spPr>
      </p:pic>
      <p:pic>
        <p:nvPicPr>
          <p:cNvPr id="13314" name="Picture 2" descr="Faustball">
            <a:extLst>
              <a:ext uri="{FF2B5EF4-FFF2-40B4-BE49-F238E27FC236}">
                <a16:creationId xmlns:a16="http://schemas.microsoft.com/office/drawing/2014/main" id="{0FD622B0-4EE5-428F-8934-03407C1F5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1" y="2327995"/>
            <a:ext cx="848355" cy="7524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E2D90A56-48B2-43E7-8F9B-F4A4222CD489}"/>
              </a:ext>
            </a:extLst>
          </p:cNvPr>
          <p:cNvSpPr txBox="1"/>
          <p:nvPr/>
        </p:nvSpPr>
        <p:spPr>
          <a:xfrm>
            <a:off x="1347609" y="4397849"/>
            <a:ext cx="4965125" cy="3580532"/>
          </a:xfrm>
          <a:prstGeom prst="rect">
            <a:avLst/>
          </a:prstGeom>
          <a:noFill/>
        </p:spPr>
        <p:txBody>
          <a:bodyPr wrap="square">
            <a:spAutoFit/>
          </a:bodyPr>
          <a:lstStyle/>
          <a:p>
            <a:pPr fontAlgn="base">
              <a:lnSpc>
                <a:spcPts val="3000"/>
              </a:lnSpc>
              <a:spcBef>
                <a:spcPts val="100"/>
              </a:spcBef>
              <a:spcAft>
                <a:spcPts val="100"/>
              </a:spcAft>
            </a:pPr>
            <a:r>
              <a:rPr lang="de-DE" sz="3600" b="1" dirty="0">
                <a:effectLst/>
                <a:ea typeface="Times New Roman" panose="02020603050405020304" pitchFamily="18" charset="0"/>
              </a:rPr>
              <a:t>FAUSTBALL</a:t>
            </a:r>
            <a:br>
              <a:rPr lang="de-DE" sz="3600" b="1" dirty="0">
                <a:effectLst/>
                <a:ea typeface="Times New Roman" panose="02020603050405020304" pitchFamily="18" charset="0"/>
              </a:rPr>
            </a:br>
            <a:r>
              <a:rPr lang="de-DE" sz="3600" b="1" dirty="0">
                <a:effectLst/>
                <a:ea typeface="Times New Roman" panose="02020603050405020304" pitchFamily="18" charset="0"/>
              </a:rPr>
              <a:t>	</a:t>
            </a:r>
            <a:r>
              <a:rPr lang="de-DE" sz="3600" b="1" dirty="0">
                <a:ea typeface="Times New Roman" panose="02020603050405020304" pitchFamily="18" charset="0"/>
              </a:rPr>
              <a:t>A</a:t>
            </a:r>
            <a:r>
              <a:rPr lang="de-DE" sz="2000" b="1" dirty="0">
                <a:ea typeface="Times New Roman" panose="02020603050405020304" pitchFamily="18" charset="0"/>
              </a:rPr>
              <a:t>ttraktiv</a:t>
            </a:r>
            <a:br>
              <a:rPr lang="de-DE" sz="3600" b="1" dirty="0">
                <a:ea typeface="Times New Roman" panose="02020603050405020304" pitchFamily="18" charset="0"/>
              </a:rPr>
            </a:br>
            <a:r>
              <a:rPr lang="de-DE" sz="3600" b="1" dirty="0">
                <a:ea typeface="Times New Roman" panose="02020603050405020304" pitchFamily="18" charset="0"/>
              </a:rPr>
              <a:t>		U</a:t>
            </a:r>
            <a:r>
              <a:rPr lang="de-DE" sz="2000" b="1" dirty="0">
                <a:ea typeface="Times New Roman" panose="02020603050405020304" pitchFamily="18" charset="0"/>
              </a:rPr>
              <a:t>nwiderstehlich</a:t>
            </a:r>
            <a:br>
              <a:rPr lang="de-DE" sz="3600" b="1" dirty="0">
                <a:ea typeface="Times New Roman" panose="02020603050405020304" pitchFamily="18" charset="0"/>
              </a:rPr>
            </a:br>
            <a:r>
              <a:rPr lang="de-DE" sz="3600" b="1" dirty="0">
                <a:ea typeface="Times New Roman" panose="02020603050405020304" pitchFamily="18" charset="0"/>
              </a:rPr>
              <a:t>			S</a:t>
            </a:r>
            <a:r>
              <a:rPr lang="de-DE" sz="2000" b="1" dirty="0">
                <a:ea typeface="Times New Roman" panose="02020603050405020304" pitchFamily="18" charset="0"/>
              </a:rPr>
              <a:t>pitze</a:t>
            </a:r>
            <a:br>
              <a:rPr lang="de-DE" sz="3600" b="1" dirty="0">
                <a:ea typeface="Times New Roman" panose="02020603050405020304" pitchFamily="18" charset="0"/>
              </a:rPr>
            </a:br>
            <a:r>
              <a:rPr lang="de-DE" sz="3600" b="1" dirty="0">
                <a:ea typeface="Times New Roman" panose="02020603050405020304" pitchFamily="18" charset="0"/>
              </a:rPr>
              <a:t>				T</a:t>
            </a:r>
            <a:r>
              <a:rPr lang="de-DE" sz="2000" b="1" dirty="0">
                <a:ea typeface="Times New Roman" panose="02020603050405020304" pitchFamily="18" charset="0"/>
              </a:rPr>
              <a:t>emperamentvoll</a:t>
            </a:r>
            <a:br>
              <a:rPr lang="de-DE" sz="3600" b="1" dirty="0">
                <a:ea typeface="Times New Roman" panose="02020603050405020304" pitchFamily="18" charset="0"/>
              </a:rPr>
            </a:br>
            <a:r>
              <a:rPr lang="de-DE" sz="3600" b="1" dirty="0">
                <a:ea typeface="Times New Roman" panose="02020603050405020304" pitchFamily="18" charset="0"/>
              </a:rPr>
              <a:t>					B</a:t>
            </a:r>
            <a:r>
              <a:rPr lang="de-DE" sz="2000" b="1" dirty="0">
                <a:ea typeface="Times New Roman" panose="02020603050405020304" pitchFamily="18" charset="0"/>
              </a:rPr>
              <a:t>ewegungsreich</a:t>
            </a:r>
            <a:br>
              <a:rPr lang="de-DE" sz="3600" b="1" dirty="0">
                <a:ea typeface="Times New Roman" panose="02020603050405020304" pitchFamily="18" charset="0"/>
              </a:rPr>
            </a:br>
            <a:r>
              <a:rPr lang="de-DE" sz="3600" b="1" dirty="0">
                <a:ea typeface="Times New Roman" panose="02020603050405020304" pitchFamily="18" charset="0"/>
              </a:rPr>
              <a:t>						A</a:t>
            </a:r>
            <a:r>
              <a:rPr lang="de-DE" sz="2000" b="1" dirty="0">
                <a:ea typeface="Times New Roman" panose="02020603050405020304" pitchFamily="18" charset="0"/>
              </a:rPr>
              <a:t>gil</a:t>
            </a:r>
            <a:br>
              <a:rPr lang="de-DE" sz="3600" b="1" dirty="0">
                <a:ea typeface="Times New Roman" panose="02020603050405020304" pitchFamily="18" charset="0"/>
              </a:rPr>
            </a:br>
            <a:r>
              <a:rPr lang="de-DE" sz="3600" b="1" dirty="0">
                <a:ea typeface="Times New Roman" panose="02020603050405020304" pitchFamily="18" charset="0"/>
              </a:rPr>
              <a:t>							L</a:t>
            </a:r>
            <a:r>
              <a:rPr lang="de-DE" sz="2000" b="1" dirty="0">
                <a:ea typeface="Times New Roman" panose="02020603050405020304" pitchFamily="18" charset="0"/>
              </a:rPr>
              <a:t>ocker</a:t>
            </a:r>
            <a:br>
              <a:rPr lang="de-DE" sz="3600" b="1" dirty="0">
                <a:ea typeface="Times New Roman" panose="02020603050405020304" pitchFamily="18" charset="0"/>
              </a:rPr>
            </a:br>
            <a:r>
              <a:rPr lang="de-DE" sz="3600" b="1" dirty="0">
                <a:ea typeface="Times New Roman" panose="02020603050405020304" pitchFamily="18" charset="0"/>
              </a:rPr>
              <a:t>								L</a:t>
            </a:r>
            <a:r>
              <a:rPr lang="de-DE" sz="2000" b="1" dirty="0">
                <a:ea typeface="Times New Roman" panose="02020603050405020304" pitchFamily="18" charset="0"/>
              </a:rPr>
              <a:t>ebendig</a:t>
            </a:r>
            <a:endParaRPr lang="de-DE" sz="3600" b="1" dirty="0">
              <a:ea typeface="Times New Roman" panose="02020603050405020304" pitchFamily="18" charset="0"/>
            </a:endParaRPr>
          </a:p>
        </p:txBody>
      </p:sp>
      <p:sp>
        <p:nvSpPr>
          <p:cNvPr id="3" name="Textfeld 2">
            <a:extLst>
              <a:ext uri="{FF2B5EF4-FFF2-40B4-BE49-F238E27FC236}">
                <a16:creationId xmlns:a16="http://schemas.microsoft.com/office/drawing/2014/main" id="{7FBF5B79-8A6B-45CC-8586-C4E4A288902E}"/>
              </a:ext>
            </a:extLst>
          </p:cNvPr>
          <p:cNvSpPr txBox="1"/>
          <p:nvPr/>
        </p:nvSpPr>
        <p:spPr>
          <a:xfrm>
            <a:off x="956382" y="6346006"/>
            <a:ext cx="2306279" cy="1200329"/>
          </a:xfrm>
          <a:prstGeom prst="rect">
            <a:avLst/>
          </a:prstGeom>
          <a:noFill/>
        </p:spPr>
        <p:txBody>
          <a:bodyPr wrap="square" rtlCol="0">
            <a:spAutoFit/>
          </a:bodyPr>
          <a:lstStyle/>
          <a:p>
            <a:r>
              <a:rPr lang="de-DE" sz="1200" b="1" dirty="0"/>
              <a:t>Rektionsgeschwindigkeit, Körperbeherrschung und ein gutes Ballgefühl sind wichtig bei dieser fairen Sportart. Ein idealer Sport für Jugendliche und Erwachsene.</a:t>
            </a:r>
          </a:p>
        </p:txBody>
      </p:sp>
      <p:sp>
        <p:nvSpPr>
          <p:cNvPr id="17" name="Textfeld 16">
            <a:extLst>
              <a:ext uri="{FF2B5EF4-FFF2-40B4-BE49-F238E27FC236}">
                <a16:creationId xmlns:a16="http://schemas.microsoft.com/office/drawing/2014/main" id="{7DC24821-CA5E-45B7-84AE-2955637229FB}"/>
              </a:ext>
            </a:extLst>
          </p:cNvPr>
          <p:cNvSpPr txBox="1"/>
          <p:nvPr/>
        </p:nvSpPr>
        <p:spPr>
          <a:xfrm>
            <a:off x="984465" y="7978381"/>
            <a:ext cx="2306279" cy="1569660"/>
          </a:xfrm>
          <a:prstGeom prst="rect">
            <a:avLst/>
          </a:prstGeom>
          <a:noFill/>
        </p:spPr>
        <p:txBody>
          <a:bodyPr wrap="square" rtlCol="0">
            <a:spAutoFit/>
          </a:bodyPr>
          <a:lstStyle/>
          <a:p>
            <a:r>
              <a:rPr lang="de-DE" sz="1200" b="1" dirty="0"/>
              <a:t>Du hast Lust diesen faszinierenden Sport kennen zu lernen?</a:t>
            </a:r>
          </a:p>
          <a:p>
            <a:r>
              <a:rPr lang="de-DE" sz="1200" b="1" dirty="0"/>
              <a:t>Dann melde dich gerne bei </a:t>
            </a:r>
            <a:br>
              <a:rPr lang="de-DE" sz="1200" b="1" dirty="0"/>
            </a:br>
            <a:r>
              <a:rPr lang="de-DE" sz="1200" b="1" dirty="0"/>
              <a:t>Ralf Schindler und schaue bei einem unserer Trainings vorbei.</a:t>
            </a:r>
          </a:p>
          <a:p>
            <a:br>
              <a:rPr lang="de-DE" sz="1200" b="1" dirty="0"/>
            </a:br>
            <a:r>
              <a:rPr lang="de-DE" sz="1200" b="1" dirty="0"/>
              <a:t>Wir freuen uns auf dich! </a:t>
            </a:r>
          </a:p>
        </p:txBody>
      </p:sp>
      <p:sp>
        <p:nvSpPr>
          <p:cNvPr id="4" name="Textfeld 3">
            <a:extLst>
              <a:ext uri="{FF2B5EF4-FFF2-40B4-BE49-F238E27FC236}">
                <a16:creationId xmlns:a16="http://schemas.microsoft.com/office/drawing/2014/main" id="{3B289C3C-0021-42AC-8A7A-01902567F77B}"/>
              </a:ext>
            </a:extLst>
          </p:cNvPr>
          <p:cNvSpPr txBox="1"/>
          <p:nvPr/>
        </p:nvSpPr>
        <p:spPr>
          <a:xfrm>
            <a:off x="1114663" y="2918869"/>
            <a:ext cx="1292918" cy="923330"/>
          </a:xfrm>
          <a:prstGeom prst="rect">
            <a:avLst/>
          </a:prstGeom>
          <a:noFill/>
        </p:spPr>
        <p:txBody>
          <a:bodyPr wrap="none" rtlCol="0">
            <a:spAutoFit/>
          </a:bodyPr>
          <a:lstStyle/>
          <a:p>
            <a:r>
              <a:rPr lang="de-DE" dirty="0">
                <a:solidFill>
                  <a:srgbClr val="FF0000"/>
                </a:solidFill>
              </a:rPr>
              <a:t>T</a:t>
            </a:r>
            <a:r>
              <a:rPr lang="de-DE" dirty="0"/>
              <a:t> </a:t>
            </a:r>
            <a:r>
              <a:rPr lang="de-DE" dirty="0" err="1"/>
              <a:t>opfit</a:t>
            </a:r>
            <a:endParaRPr lang="de-DE" dirty="0"/>
          </a:p>
          <a:p>
            <a:r>
              <a:rPr lang="de-DE" dirty="0">
                <a:solidFill>
                  <a:srgbClr val="FF0000"/>
                </a:solidFill>
              </a:rPr>
              <a:t>S </a:t>
            </a:r>
            <a:r>
              <a:rPr lang="de-DE" dirty="0" err="1"/>
              <a:t>uper</a:t>
            </a:r>
            <a:endParaRPr lang="de-DE" dirty="0"/>
          </a:p>
          <a:p>
            <a:r>
              <a:rPr lang="de-DE" dirty="0">
                <a:solidFill>
                  <a:srgbClr val="FF0000"/>
                </a:solidFill>
              </a:rPr>
              <a:t>V</a:t>
            </a:r>
            <a:r>
              <a:rPr lang="de-DE" dirty="0"/>
              <a:t> </a:t>
            </a:r>
            <a:r>
              <a:rPr lang="de-DE" dirty="0" err="1"/>
              <a:t>erlockend</a:t>
            </a:r>
            <a:endParaRPr lang="de-DE" dirty="0"/>
          </a:p>
        </p:txBody>
      </p:sp>
    </p:spTree>
    <p:extLst>
      <p:ext uri="{BB962C8B-B14F-4D97-AF65-F5344CB8AC3E}">
        <p14:creationId xmlns:p14="http://schemas.microsoft.com/office/powerpoint/2010/main" val="268239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0F88759-EE69-47FC-87CE-61137DEC870A}"/>
              </a:ext>
            </a:extLst>
          </p:cNvPr>
          <p:cNvSpPr>
            <a:spLocks noGrp="1"/>
          </p:cNvSpPr>
          <p:nvPr>
            <p:ph type="body" sz="quarter" idx="13"/>
          </p:nvPr>
        </p:nvSpPr>
        <p:spPr>
          <a:xfrm>
            <a:off x="-1" y="261920"/>
            <a:ext cx="6009971" cy="535531"/>
          </a:xfrm>
        </p:spPr>
        <p:txBody>
          <a:bodyPr/>
          <a:lstStyle/>
          <a:p>
            <a:pPr marL="0" indent="0" algn="ctr">
              <a:buNone/>
            </a:pPr>
            <a:r>
              <a:rPr lang="de-DE" dirty="0"/>
              <a:t>IMPRESSIONEN</a:t>
            </a:r>
          </a:p>
        </p:txBody>
      </p:sp>
      <p:sp>
        <p:nvSpPr>
          <p:cNvPr id="3" name="Foliennummernplatzhalter 2">
            <a:extLst>
              <a:ext uri="{FF2B5EF4-FFF2-40B4-BE49-F238E27FC236}">
                <a16:creationId xmlns:a16="http://schemas.microsoft.com/office/drawing/2014/main" id="{D5FCC565-812B-4306-A075-D538E17924E5}"/>
              </a:ext>
            </a:extLst>
          </p:cNvPr>
          <p:cNvSpPr>
            <a:spLocks noGrp="1"/>
          </p:cNvSpPr>
          <p:nvPr>
            <p:ph type="sldNum" sz="quarter" idx="12"/>
          </p:nvPr>
        </p:nvSpPr>
        <p:spPr/>
        <p:txBody>
          <a:bodyPr/>
          <a:lstStyle/>
          <a:p>
            <a:fld id="{30DF6D98-59E7-4C24-8F82-0C955617432B}" type="slidenum">
              <a:rPr lang="de-DE" smtClean="0"/>
              <a:pPr/>
              <a:t>22</a:t>
            </a:fld>
            <a:endParaRPr lang="de-DE" dirty="0"/>
          </a:p>
        </p:txBody>
      </p:sp>
      <p:pic>
        <p:nvPicPr>
          <p:cNvPr id="2050" name="Picture 2">
            <a:extLst>
              <a:ext uri="{FF2B5EF4-FFF2-40B4-BE49-F238E27FC236}">
                <a16:creationId xmlns:a16="http://schemas.microsoft.com/office/drawing/2014/main" id="{9DCF946B-124C-4C0D-98D3-74E83D278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161" y="6137525"/>
            <a:ext cx="2389595" cy="1930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317892-4C75-4DB2-95B7-43ADA329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419" y="6113441"/>
            <a:ext cx="2232744" cy="18042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EBB1B0-3F50-4E32-BB8D-EB79E143F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14" y="8014866"/>
            <a:ext cx="2232744" cy="180423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ED0C4E6F-31BC-4666-9EAB-4490FE31E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656" y="4143598"/>
            <a:ext cx="2156363" cy="1212954"/>
          </a:xfrm>
          <a:prstGeom prst="rect">
            <a:avLst/>
          </a:prstGeom>
        </p:spPr>
      </p:pic>
      <p:pic>
        <p:nvPicPr>
          <p:cNvPr id="10" name="Grafik 9">
            <a:extLst>
              <a:ext uri="{FF2B5EF4-FFF2-40B4-BE49-F238E27FC236}">
                <a16:creationId xmlns:a16="http://schemas.microsoft.com/office/drawing/2014/main" id="{AFDA9678-264D-4CE8-A0C7-7E4A61968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833" y="8167834"/>
            <a:ext cx="2781686" cy="1564699"/>
          </a:xfrm>
          <a:prstGeom prst="rect">
            <a:avLst/>
          </a:prstGeom>
        </p:spPr>
      </p:pic>
      <p:pic>
        <p:nvPicPr>
          <p:cNvPr id="12" name="Grafik 11">
            <a:extLst>
              <a:ext uri="{FF2B5EF4-FFF2-40B4-BE49-F238E27FC236}">
                <a16:creationId xmlns:a16="http://schemas.microsoft.com/office/drawing/2014/main" id="{C426CAD3-0FDD-49EF-9D53-0CD2B16B15C4}"/>
              </a:ext>
            </a:extLst>
          </p:cNvPr>
          <p:cNvPicPr>
            <a:picLocks noChangeAspect="1"/>
          </p:cNvPicPr>
          <p:nvPr/>
        </p:nvPicPr>
        <p:blipFill rotWithShape="1">
          <a:blip r:embed="rId7">
            <a:extLst>
              <a:ext uri="{28A0092B-C50C-407E-A947-70E740481C1C}">
                <a14:useLocalDpi xmlns:a14="http://schemas.microsoft.com/office/drawing/2010/main" val="0"/>
              </a:ext>
            </a:extLst>
          </a:blip>
          <a:srcRect t="5833" b="24254"/>
          <a:stretch/>
        </p:blipFill>
        <p:spPr>
          <a:xfrm>
            <a:off x="148900" y="1959495"/>
            <a:ext cx="2205119" cy="2055532"/>
          </a:xfrm>
          <a:prstGeom prst="rect">
            <a:avLst/>
          </a:prstGeom>
        </p:spPr>
      </p:pic>
      <p:pic>
        <p:nvPicPr>
          <p:cNvPr id="8" name="Grafik 7">
            <a:extLst>
              <a:ext uri="{FF2B5EF4-FFF2-40B4-BE49-F238E27FC236}">
                <a16:creationId xmlns:a16="http://schemas.microsoft.com/office/drawing/2014/main" id="{F17E4634-B1F2-4EC5-A338-CB15298F009F}"/>
              </a:ext>
            </a:extLst>
          </p:cNvPr>
          <p:cNvPicPr>
            <a:picLocks noChangeAspect="1"/>
          </p:cNvPicPr>
          <p:nvPr/>
        </p:nvPicPr>
        <p:blipFill rotWithShape="1">
          <a:blip r:embed="rId8">
            <a:extLst>
              <a:ext uri="{28A0092B-C50C-407E-A947-70E740481C1C}">
                <a14:useLocalDpi xmlns:a14="http://schemas.microsoft.com/office/drawing/2010/main" val="0"/>
              </a:ext>
            </a:extLst>
          </a:blip>
          <a:srcRect l="34337" r="39776"/>
          <a:stretch/>
        </p:blipFill>
        <p:spPr>
          <a:xfrm>
            <a:off x="2890381" y="2450298"/>
            <a:ext cx="1077238" cy="2340740"/>
          </a:xfrm>
          <a:prstGeom prst="rect">
            <a:avLst/>
          </a:prstGeom>
        </p:spPr>
      </p:pic>
      <p:sp>
        <p:nvSpPr>
          <p:cNvPr id="13" name="Textfeld 12">
            <a:extLst>
              <a:ext uri="{FF2B5EF4-FFF2-40B4-BE49-F238E27FC236}">
                <a16:creationId xmlns:a16="http://schemas.microsoft.com/office/drawing/2014/main" id="{4937F104-A4EA-4297-8A3D-A23F64BA90B3}"/>
              </a:ext>
            </a:extLst>
          </p:cNvPr>
          <p:cNvSpPr txBox="1"/>
          <p:nvPr/>
        </p:nvSpPr>
        <p:spPr>
          <a:xfrm>
            <a:off x="1937519" y="800026"/>
            <a:ext cx="2507289" cy="400110"/>
          </a:xfrm>
          <a:prstGeom prst="rect">
            <a:avLst/>
          </a:prstGeom>
          <a:noFill/>
        </p:spPr>
        <p:txBody>
          <a:bodyPr wrap="none" rtlCol="0">
            <a:spAutoFit/>
          </a:bodyPr>
          <a:lstStyle/>
          <a:p>
            <a:r>
              <a:rPr lang="de-DE" sz="2000" b="1" dirty="0"/>
              <a:t>GEMEINSAM  STARK!</a:t>
            </a:r>
          </a:p>
        </p:txBody>
      </p:sp>
      <p:pic>
        <p:nvPicPr>
          <p:cNvPr id="2056" name="Picture 8">
            <a:extLst>
              <a:ext uri="{FF2B5EF4-FFF2-40B4-BE49-F238E27FC236}">
                <a16:creationId xmlns:a16="http://schemas.microsoft.com/office/drawing/2014/main" id="{D94CC5C8-DF9E-498C-BB66-320D4F69CE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565" r="30490" b="46517"/>
          <a:stretch/>
        </p:blipFill>
        <p:spPr bwMode="auto">
          <a:xfrm>
            <a:off x="4132093" y="2450298"/>
            <a:ext cx="1804738" cy="2340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79708272-8AC6-4A4F-9572-6DB8DD46F493}"/>
              </a:ext>
            </a:extLst>
          </p:cNvPr>
          <p:cNvSpPr txBox="1"/>
          <p:nvPr/>
        </p:nvSpPr>
        <p:spPr>
          <a:xfrm>
            <a:off x="612985" y="5646923"/>
            <a:ext cx="4617739" cy="369332"/>
          </a:xfrm>
          <a:prstGeom prst="rect">
            <a:avLst/>
          </a:prstGeom>
          <a:noFill/>
        </p:spPr>
        <p:txBody>
          <a:bodyPr wrap="none" rtlCol="0">
            <a:spAutoFit/>
          </a:bodyPr>
          <a:lstStyle/>
          <a:p>
            <a:r>
              <a:rPr lang="de-DE" b="1" i="1" dirty="0"/>
              <a:t>Arbeitseinsatz am 02.10.2021 am TSV Gelände</a:t>
            </a:r>
          </a:p>
        </p:txBody>
      </p:sp>
      <p:sp>
        <p:nvSpPr>
          <p:cNvPr id="14" name="Textfeld 13">
            <a:extLst>
              <a:ext uri="{FF2B5EF4-FFF2-40B4-BE49-F238E27FC236}">
                <a16:creationId xmlns:a16="http://schemas.microsoft.com/office/drawing/2014/main" id="{49999CBD-2706-4DF3-8774-AF1795C9C9A6}"/>
              </a:ext>
            </a:extLst>
          </p:cNvPr>
          <p:cNvSpPr txBox="1"/>
          <p:nvPr/>
        </p:nvSpPr>
        <p:spPr>
          <a:xfrm>
            <a:off x="81859" y="1444814"/>
            <a:ext cx="2567691" cy="646331"/>
          </a:xfrm>
          <a:prstGeom prst="rect">
            <a:avLst/>
          </a:prstGeom>
          <a:noFill/>
        </p:spPr>
        <p:txBody>
          <a:bodyPr wrap="none" rtlCol="0">
            <a:spAutoFit/>
          </a:bodyPr>
          <a:lstStyle/>
          <a:p>
            <a:r>
              <a:rPr lang="de-DE" b="1" i="1" dirty="0"/>
              <a:t>Neuanstrich fürs </a:t>
            </a:r>
          </a:p>
          <a:p>
            <a:r>
              <a:rPr lang="de-DE" b="1" i="1" dirty="0"/>
              <a:t>Vereinsheim &amp; Container</a:t>
            </a:r>
          </a:p>
        </p:txBody>
      </p:sp>
      <p:sp>
        <p:nvSpPr>
          <p:cNvPr id="15" name="Textfeld 14">
            <a:extLst>
              <a:ext uri="{FF2B5EF4-FFF2-40B4-BE49-F238E27FC236}">
                <a16:creationId xmlns:a16="http://schemas.microsoft.com/office/drawing/2014/main" id="{66B88B67-708F-4D27-B7B9-ECF5AFB81FD1}"/>
              </a:ext>
            </a:extLst>
          </p:cNvPr>
          <p:cNvSpPr txBox="1"/>
          <p:nvPr/>
        </p:nvSpPr>
        <p:spPr>
          <a:xfrm>
            <a:off x="3191164" y="1975176"/>
            <a:ext cx="2275046" cy="369332"/>
          </a:xfrm>
          <a:prstGeom prst="rect">
            <a:avLst/>
          </a:prstGeom>
          <a:noFill/>
        </p:spPr>
        <p:txBody>
          <a:bodyPr wrap="none" rtlCol="0">
            <a:spAutoFit/>
          </a:bodyPr>
          <a:lstStyle/>
          <a:p>
            <a:r>
              <a:rPr lang="de-DE" b="1" i="1" dirty="0"/>
              <a:t>Instandsetzung Plätze</a:t>
            </a:r>
          </a:p>
        </p:txBody>
      </p:sp>
    </p:spTree>
    <p:extLst>
      <p:ext uri="{BB962C8B-B14F-4D97-AF65-F5344CB8AC3E}">
        <p14:creationId xmlns:p14="http://schemas.microsoft.com/office/powerpoint/2010/main" val="371902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1C8B802-B018-4393-8C5E-8AB801B209F2}"/>
              </a:ext>
            </a:extLst>
          </p:cNvPr>
          <p:cNvSpPr>
            <a:spLocks noGrp="1"/>
          </p:cNvSpPr>
          <p:nvPr>
            <p:ph type="sldNum" sz="quarter" idx="12"/>
          </p:nvPr>
        </p:nvSpPr>
        <p:spPr/>
        <p:txBody>
          <a:bodyPr/>
          <a:lstStyle/>
          <a:p>
            <a:fld id="{30DF6D98-59E7-4C24-8F82-0C955617432B}" type="slidenum">
              <a:rPr lang="de-DE" smtClean="0"/>
              <a:pPr/>
              <a:t>23</a:t>
            </a:fld>
            <a:endParaRPr lang="de-DE" dirty="0"/>
          </a:p>
        </p:txBody>
      </p:sp>
      <p:sp>
        <p:nvSpPr>
          <p:cNvPr id="3" name="Textplatzhalter 2">
            <a:extLst>
              <a:ext uri="{FF2B5EF4-FFF2-40B4-BE49-F238E27FC236}">
                <a16:creationId xmlns:a16="http://schemas.microsoft.com/office/drawing/2014/main" id="{054B202D-070E-4399-92D9-AEACBC5E23A4}"/>
              </a:ext>
            </a:extLst>
          </p:cNvPr>
          <p:cNvSpPr>
            <a:spLocks noGrp="1"/>
          </p:cNvSpPr>
          <p:nvPr>
            <p:ph type="body" sz="quarter" idx="13"/>
          </p:nvPr>
        </p:nvSpPr>
        <p:spPr>
          <a:xfrm>
            <a:off x="1432092" y="309171"/>
            <a:ext cx="5425908" cy="887422"/>
          </a:xfrm>
        </p:spPr>
        <p:txBody>
          <a:bodyPr/>
          <a:lstStyle/>
          <a:p>
            <a:pPr marL="0" indent="0" algn="ctr">
              <a:buNone/>
            </a:pPr>
            <a:r>
              <a:rPr lang="de-DE" dirty="0"/>
              <a:t>FUSSBALL</a:t>
            </a:r>
          </a:p>
          <a:p>
            <a:pPr marL="0" indent="0" algn="ctr">
              <a:buNone/>
            </a:pPr>
            <a:r>
              <a:rPr lang="de-DE" sz="1800" dirty="0"/>
              <a:t>SENIORENBEREICH</a:t>
            </a:r>
          </a:p>
        </p:txBody>
      </p:sp>
      <p:sp>
        <p:nvSpPr>
          <p:cNvPr id="4" name="Textplatzhalter 3">
            <a:extLst>
              <a:ext uri="{FF2B5EF4-FFF2-40B4-BE49-F238E27FC236}">
                <a16:creationId xmlns:a16="http://schemas.microsoft.com/office/drawing/2014/main" id="{7570DF34-CDA4-4D42-B287-F955A28F7F8A}"/>
              </a:ext>
            </a:extLst>
          </p:cNvPr>
          <p:cNvSpPr>
            <a:spLocks noGrp="1"/>
          </p:cNvSpPr>
          <p:nvPr>
            <p:ph type="body" sz="quarter" idx="14"/>
          </p:nvPr>
        </p:nvSpPr>
        <p:spPr/>
        <p:txBody>
          <a:bodyPr/>
          <a:lstStyle/>
          <a:p>
            <a:pPr>
              <a:lnSpc>
                <a:spcPct val="100000"/>
              </a:lnSpc>
            </a:pPr>
            <a:r>
              <a:rPr lang="de-DE" dirty="0"/>
              <a:t>Abteilungsleiter</a:t>
            </a:r>
          </a:p>
          <a:p>
            <a:pPr>
              <a:lnSpc>
                <a:spcPct val="100000"/>
              </a:lnSpc>
            </a:pPr>
            <a:r>
              <a:rPr lang="de-DE" dirty="0"/>
              <a:t>Jan Winkler</a:t>
            </a:r>
          </a:p>
          <a:p>
            <a:pPr>
              <a:lnSpc>
                <a:spcPct val="100000"/>
              </a:lnSpc>
            </a:pPr>
            <a:r>
              <a:rPr lang="de-DE" b="0" dirty="0"/>
              <a:t>+49 179 1406073</a:t>
            </a:r>
          </a:p>
        </p:txBody>
      </p:sp>
      <p:pic>
        <p:nvPicPr>
          <p:cNvPr id="14338" name="Picture 2" descr="Piktogramm Fussball : Fussball Fan Block-&amp;gt; Talkrunde für Bundesliga,  Nationalelf, Pokal, CL, UEFA etc. : andyrx : #202785276">
            <a:extLst>
              <a:ext uri="{FF2B5EF4-FFF2-40B4-BE49-F238E27FC236}">
                <a16:creationId xmlns:a16="http://schemas.microsoft.com/office/drawing/2014/main" id="{EC96E6D9-C699-403F-8ED1-60FA71CDB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3" y="2287495"/>
            <a:ext cx="879996" cy="91811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91994C01-D11E-4578-BB07-03CB7CC68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759" y="8065554"/>
            <a:ext cx="1687491" cy="168749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49199C36-8FA9-49C6-A021-D1A167277ED1}"/>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281265" y="1443484"/>
            <a:ext cx="2147735" cy="2704766"/>
          </a:xfrm>
          <a:prstGeom prst="rect">
            <a:avLst/>
          </a:prstGeom>
          <a:noFill/>
          <a:ln>
            <a:noFill/>
          </a:ln>
          <a:effectLst/>
        </p:spPr>
      </p:pic>
      <p:sp>
        <p:nvSpPr>
          <p:cNvPr id="9" name="Textfeld 8">
            <a:extLst>
              <a:ext uri="{FF2B5EF4-FFF2-40B4-BE49-F238E27FC236}">
                <a16:creationId xmlns:a16="http://schemas.microsoft.com/office/drawing/2014/main" id="{40EBA93D-6669-4564-AA3E-21C8D5B554AD}"/>
              </a:ext>
            </a:extLst>
          </p:cNvPr>
          <p:cNvSpPr txBox="1"/>
          <p:nvPr/>
        </p:nvSpPr>
        <p:spPr>
          <a:xfrm>
            <a:off x="3659688" y="1381399"/>
            <a:ext cx="2988562" cy="2862322"/>
          </a:xfrm>
          <a:prstGeom prst="rect">
            <a:avLst/>
          </a:prstGeom>
          <a:noFill/>
        </p:spPr>
        <p:txBody>
          <a:bodyPr wrap="square" rtlCol="0">
            <a:spAutoFit/>
          </a:bodyPr>
          <a:lstStyle/>
          <a:p>
            <a:r>
              <a:rPr lang="de-DE" sz="1200" b="1" dirty="0">
                <a:solidFill>
                  <a:srgbClr val="000000"/>
                </a:solidFill>
                <a:effectLst/>
              </a:rPr>
              <a:t>Bereits Ende 2019 beschlossen einige Akteure gemeinsam mit Trainer Tom Guter, Sven Kraft (2.Abteilungsleiter) und meiner Person zu Ihrer alten Heimat dem TSV Neustadt </a:t>
            </a:r>
            <a:r>
              <a:rPr lang="de-DE" sz="1200" b="1" dirty="0" err="1">
                <a:solidFill>
                  <a:srgbClr val="000000"/>
                </a:solidFill>
                <a:effectLst/>
              </a:rPr>
              <a:t>a.d.</a:t>
            </a:r>
            <a:r>
              <a:rPr lang="de-DE" sz="1200" b="1" dirty="0">
                <a:solidFill>
                  <a:srgbClr val="000000"/>
                </a:solidFill>
                <a:effectLst/>
              </a:rPr>
              <a:t> Aisch zurückzukehren. Man hatte die letzten Jahre der mittlerweile als SG startenden Mannschaft und den damit verbundenen Absturz in die B-Klasse 5 natürlich verfolgt und wollte gemeinsam an alter Wirkungsstätte wieder etwas aufbauen. Auch die Zusage von Bürgermeister Klaus Meier für "eine volle Unterstützung des Projektes" seitens der Stadt waren sicherlich ein ausschlaggebender Punkt. </a:t>
            </a:r>
            <a:endParaRPr lang="de-DE" sz="1200" b="1" dirty="0"/>
          </a:p>
        </p:txBody>
      </p:sp>
      <p:sp>
        <p:nvSpPr>
          <p:cNvPr id="10" name="Textfeld 9">
            <a:extLst>
              <a:ext uri="{FF2B5EF4-FFF2-40B4-BE49-F238E27FC236}">
                <a16:creationId xmlns:a16="http://schemas.microsoft.com/office/drawing/2014/main" id="{548D999E-80BB-4B68-ACB1-54B4D4487D64}"/>
              </a:ext>
            </a:extLst>
          </p:cNvPr>
          <p:cNvSpPr txBox="1"/>
          <p:nvPr/>
        </p:nvSpPr>
        <p:spPr>
          <a:xfrm>
            <a:off x="1006175" y="4243862"/>
            <a:ext cx="5582906" cy="1200329"/>
          </a:xfrm>
          <a:prstGeom prst="rect">
            <a:avLst/>
          </a:prstGeom>
          <a:noFill/>
        </p:spPr>
        <p:txBody>
          <a:bodyPr wrap="square" rtlCol="0">
            <a:spAutoFit/>
          </a:bodyPr>
          <a:lstStyle/>
          <a:p>
            <a:r>
              <a:rPr lang="de-DE" sz="1200" b="1" i="0" dirty="0">
                <a:solidFill>
                  <a:srgbClr val="000000"/>
                </a:solidFill>
                <a:effectLst/>
              </a:rPr>
              <a:t>Unsere </a:t>
            </a:r>
            <a:r>
              <a:rPr lang="de-DE" sz="1200" b="1" i="0" dirty="0" err="1">
                <a:solidFill>
                  <a:srgbClr val="000000"/>
                </a:solidFill>
                <a:effectLst/>
              </a:rPr>
              <a:t>Fussballabteilung</a:t>
            </a:r>
            <a:r>
              <a:rPr lang="de-DE" sz="1200" b="1" i="0" dirty="0">
                <a:solidFill>
                  <a:srgbClr val="000000"/>
                </a:solidFill>
                <a:effectLst/>
              </a:rPr>
              <a:t> war sicherlich über viele Jahre hinweg eine Top-Adresse im bayrischen </a:t>
            </a:r>
            <a:r>
              <a:rPr lang="de-DE" sz="1200" b="1" i="0" dirty="0" err="1">
                <a:solidFill>
                  <a:srgbClr val="000000"/>
                </a:solidFill>
                <a:effectLst/>
              </a:rPr>
              <a:t>Amateurfussball</a:t>
            </a:r>
            <a:r>
              <a:rPr lang="de-DE" sz="1200" b="1" i="0" dirty="0">
                <a:solidFill>
                  <a:srgbClr val="000000"/>
                </a:solidFill>
                <a:effectLst/>
              </a:rPr>
              <a:t>. Durch das Engagement von Emil Gressel und Peter Ullrich war man über 20 Jahre lang Bestandteil der Landesliga und hat sich einen hervorragenden Ruf weit über die Landkreisgrenzen hinaus erarbeitet. Dies alles sind allerdings Erzählungen aus vergangenen Tagen die uns für die Zukunft nicht mehr viel weiterhelfen. Nach dem Beginn des Neuaufbaus mitten in der Coronazeit haben wir</a:t>
            </a:r>
            <a:endParaRPr lang="de-DE" sz="1200" b="1" dirty="0"/>
          </a:p>
        </p:txBody>
      </p:sp>
      <p:pic>
        <p:nvPicPr>
          <p:cNvPr id="5122" name="Picture 2" descr="SG TSV Neustadt/Aisch/Franken Neustadt - Fussball - Home | Facebook">
            <a:extLst>
              <a:ext uri="{FF2B5EF4-FFF2-40B4-BE49-F238E27FC236}">
                <a16:creationId xmlns:a16="http://schemas.microsoft.com/office/drawing/2014/main" id="{F35FFAB7-C193-4008-88FA-8D1EFC4779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85" t="27041"/>
          <a:stretch/>
        </p:blipFill>
        <p:spPr bwMode="auto">
          <a:xfrm>
            <a:off x="4396944" y="5485695"/>
            <a:ext cx="2192137" cy="214589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8608EDBE-137F-46C0-A8CA-D5E16A5D1418}"/>
              </a:ext>
            </a:extLst>
          </p:cNvPr>
          <p:cNvSpPr/>
          <p:nvPr/>
        </p:nvSpPr>
        <p:spPr>
          <a:xfrm>
            <a:off x="4389228" y="5396359"/>
            <a:ext cx="981288" cy="1063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50F19ED8-DA58-4BDE-BBAB-F69D76C12227}"/>
              </a:ext>
            </a:extLst>
          </p:cNvPr>
          <p:cNvSpPr txBox="1"/>
          <p:nvPr/>
        </p:nvSpPr>
        <p:spPr>
          <a:xfrm>
            <a:off x="1024138" y="5347876"/>
            <a:ext cx="4403527" cy="4339650"/>
          </a:xfrm>
          <a:prstGeom prst="rect">
            <a:avLst/>
          </a:prstGeom>
          <a:noFill/>
        </p:spPr>
        <p:txBody>
          <a:bodyPr wrap="square" rtlCol="0">
            <a:spAutoFit/>
          </a:bodyPr>
          <a:lstStyle/>
          <a:p>
            <a:r>
              <a:rPr lang="de-DE" sz="1200" b="1" i="0" dirty="0">
                <a:solidFill>
                  <a:srgbClr val="000000"/>
                </a:solidFill>
                <a:effectLst/>
              </a:rPr>
              <a:t>viele ehemalige Neustädter für unser Projekt begeistern können und haben direkt die Meisterschaft in der B-Klasse 5 gefeiert. In der aktuellen Saison belegen wir die Tabellenspitze der A-Klasse 5 und verfolgen eifrig unser Ziel bereits 2022 in der Kreisklasse zu spielen. </a:t>
            </a:r>
          </a:p>
          <a:p>
            <a:endParaRPr lang="de-DE" sz="1200" b="1" dirty="0">
              <a:solidFill>
                <a:srgbClr val="000000"/>
              </a:solidFill>
            </a:endParaRPr>
          </a:p>
          <a:p>
            <a:r>
              <a:rPr lang="de-DE" sz="1200" b="1" i="0" dirty="0">
                <a:solidFill>
                  <a:srgbClr val="000000"/>
                </a:solidFill>
                <a:effectLst/>
              </a:rPr>
              <a:t>Auch hervorzuheben ist die im Jahr 2021 aus dem</a:t>
            </a:r>
          </a:p>
          <a:p>
            <a:r>
              <a:rPr lang="de-DE" sz="1200" b="1" i="0" dirty="0">
                <a:solidFill>
                  <a:srgbClr val="000000"/>
                </a:solidFill>
                <a:effectLst/>
              </a:rPr>
              <a:t>Boden gestampfte 2. Mannschaft die auf Anhieb in</a:t>
            </a:r>
          </a:p>
          <a:p>
            <a:r>
              <a:rPr lang="de-DE" sz="1200" b="1" i="0" dirty="0">
                <a:solidFill>
                  <a:srgbClr val="000000"/>
                </a:solidFill>
                <a:effectLst/>
              </a:rPr>
              <a:t>der Spitzengruppe der B-Klasse mitspielt. Auch</a:t>
            </a:r>
          </a:p>
          <a:p>
            <a:r>
              <a:rPr lang="de-DE" sz="1200" b="1" i="0" dirty="0">
                <a:solidFill>
                  <a:srgbClr val="000000"/>
                </a:solidFill>
                <a:effectLst/>
              </a:rPr>
              <a:t>wenn es sportlich natürlich aktuell wieder besser </a:t>
            </a:r>
          </a:p>
          <a:p>
            <a:r>
              <a:rPr lang="de-DE" sz="1200" b="1" i="0" dirty="0">
                <a:solidFill>
                  <a:srgbClr val="000000"/>
                </a:solidFill>
                <a:effectLst/>
              </a:rPr>
              <a:t>läuft, müssen wir als Abteilung natürlich mit </a:t>
            </a:r>
          </a:p>
          <a:p>
            <a:r>
              <a:rPr lang="de-DE" sz="1200" b="1" i="0" dirty="0">
                <a:solidFill>
                  <a:srgbClr val="000000"/>
                </a:solidFill>
                <a:effectLst/>
              </a:rPr>
              <a:t>Hochgeschwindigkeit an der Zukunft arbeiten. </a:t>
            </a:r>
          </a:p>
          <a:p>
            <a:r>
              <a:rPr lang="de-DE" sz="1200" b="1" i="0" dirty="0">
                <a:solidFill>
                  <a:srgbClr val="000000"/>
                </a:solidFill>
                <a:effectLst/>
              </a:rPr>
              <a:t>Die Konkurrenz um uns herum schläft nicht, hat</a:t>
            </a:r>
          </a:p>
          <a:p>
            <a:r>
              <a:rPr lang="de-DE" sz="1200" b="1" i="0" dirty="0">
                <a:solidFill>
                  <a:srgbClr val="000000"/>
                </a:solidFill>
                <a:effectLst/>
              </a:rPr>
              <a:t>finanziell nahezu endlose Mittel und die Mitgliedszahlen im Fußballsport sinken, umso älter die Mitglieder werden. </a:t>
            </a:r>
            <a:br>
              <a:rPr lang="de-DE" sz="1200" b="1" i="0" dirty="0">
                <a:solidFill>
                  <a:srgbClr val="000000"/>
                </a:solidFill>
                <a:effectLst/>
              </a:rPr>
            </a:br>
            <a:r>
              <a:rPr lang="de-DE" sz="1200" b="1" i="0" dirty="0">
                <a:solidFill>
                  <a:srgbClr val="000000"/>
                </a:solidFill>
                <a:effectLst/>
              </a:rPr>
              <a:t>Unser anfängliches Ziel in </a:t>
            </a:r>
            <a:br>
              <a:rPr lang="de-DE" sz="1200" b="1" i="0" dirty="0">
                <a:solidFill>
                  <a:srgbClr val="000000"/>
                </a:solidFill>
                <a:effectLst/>
              </a:rPr>
            </a:br>
            <a:r>
              <a:rPr lang="de-DE" sz="1200" b="1" i="0" dirty="0">
                <a:solidFill>
                  <a:srgbClr val="000000"/>
                </a:solidFill>
                <a:effectLst/>
              </a:rPr>
              <a:t>Neustadt wieder etwas zu </a:t>
            </a:r>
            <a:br>
              <a:rPr lang="de-DE" sz="1200" b="1" i="0" dirty="0">
                <a:solidFill>
                  <a:srgbClr val="000000"/>
                </a:solidFill>
                <a:effectLst/>
              </a:rPr>
            </a:br>
            <a:r>
              <a:rPr lang="de-DE" sz="1200" b="1" i="0" dirty="0">
                <a:solidFill>
                  <a:srgbClr val="000000"/>
                </a:solidFill>
                <a:effectLst/>
              </a:rPr>
              <a:t>bewegen haben wir meines </a:t>
            </a:r>
            <a:br>
              <a:rPr lang="de-DE" sz="1200" b="1" i="0" dirty="0">
                <a:solidFill>
                  <a:srgbClr val="000000"/>
                </a:solidFill>
                <a:effectLst/>
              </a:rPr>
            </a:br>
            <a:r>
              <a:rPr lang="de-DE" sz="1200" b="1" i="0" dirty="0">
                <a:solidFill>
                  <a:srgbClr val="000000"/>
                </a:solidFill>
                <a:effectLst/>
              </a:rPr>
              <a:t>Erachtens erfüllt, jetzt gilt</a:t>
            </a:r>
          </a:p>
          <a:p>
            <a:r>
              <a:rPr lang="de-DE" sz="1200" b="1" i="0" dirty="0">
                <a:solidFill>
                  <a:srgbClr val="000000"/>
                </a:solidFill>
                <a:effectLst/>
              </a:rPr>
              <a:t>es jedoch die nächsten </a:t>
            </a:r>
            <a:br>
              <a:rPr lang="de-DE" sz="1200" b="1" i="0" dirty="0">
                <a:solidFill>
                  <a:srgbClr val="000000"/>
                </a:solidFill>
                <a:effectLst/>
              </a:rPr>
            </a:br>
            <a:r>
              <a:rPr lang="de-DE" sz="1200" b="1" i="0" dirty="0">
                <a:solidFill>
                  <a:srgbClr val="000000"/>
                </a:solidFill>
                <a:effectLst/>
              </a:rPr>
              <a:t>Schritte</a:t>
            </a:r>
            <a:r>
              <a:rPr lang="de-DE" sz="1200" b="1" dirty="0">
                <a:solidFill>
                  <a:srgbClr val="000000"/>
                </a:solidFill>
              </a:rPr>
              <a:t> </a:t>
            </a:r>
            <a:r>
              <a:rPr lang="de-DE" sz="1200" b="1" i="0" dirty="0">
                <a:solidFill>
                  <a:srgbClr val="000000"/>
                </a:solidFill>
                <a:effectLst/>
              </a:rPr>
              <a:t>zu gehen und alles </a:t>
            </a:r>
            <a:br>
              <a:rPr lang="de-DE" sz="1200" b="1" i="0" dirty="0">
                <a:solidFill>
                  <a:srgbClr val="000000"/>
                </a:solidFill>
                <a:effectLst/>
              </a:rPr>
            </a:br>
            <a:r>
              <a:rPr lang="de-DE" sz="1200" b="1" i="0" dirty="0">
                <a:solidFill>
                  <a:srgbClr val="000000"/>
                </a:solidFill>
                <a:effectLst/>
              </a:rPr>
              <a:t>auf eine erfolgreiche Zukunft</a:t>
            </a:r>
          </a:p>
          <a:p>
            <a:r>
              <a:rPr lang="de-DE" sz="1200" b="1" i="0" dirty="0">
                <a:solidFill>
                  <a:srgbClr val="000000"/>
                </a:solidFill>
                <a:effectLst/>
              </a:rPr>
              <a:t>auszurichten. </a:t>
            </a:r>
            <a:endParaRPr lang="de-DE" sz="1200" b="1" dirty="0"/>
          </a:p>
        </p:txBody>
      </p:sp>
    </p:spTree>
    <p:extLst>
      <p:ext uri="{BB962C8B-B14F-4D97-AF65-F5344CB8AC3E}">
        <p14:creationId xmlns:p14="http://schemas.microsoft.com/office/powerpoint/2010/main" val="2267245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D5441431-6A9F-4CB9-B300-AD1E79693694}"/>
              </a:ext>
            </a:extLst>
          </p:cNvPr>
          <p:cNvSpPr/>
          <p:nvPr/>
        </p:nvSpPr>
        <p:spPr>
          <a:xfrm>
            <a:off x="883312" y="4479812"/>
            <a:ext cx="630000" cy="34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oliennummernplatzhalter 1">
            <a:extLst>
              <a:ext uri="{FF2B5EF4-FFF2-40B4-BE49-F238E27FC236}">
                <a16:creationId xmlns:a16="http://schemas.microsoft.com/office/drawing/2014/main" id="{78798199-D696-4CC0-A2D5-A284C3CFF9C0}"/>
              </a:ext>
            </a:extLst>
          </p:cNvPr>
          <p:cNvSpPr>
            <a:spLocks noGrp="1"/>
          </p:cNvSpPr>
          <p:nvPr>
            <p:ph type="sldNum" sz="quarter" idx="12"/>
          </p:nvPr>
        </p:nvSpPr>
        <p:spPr/>
        <p:txBody>
          <a:bodyPr/>
          <a:lstStyle/>
          <a:p>
            <a:fld id="{30DF6D98-59E7-4C24-8F82-0C955617432B}" type="slidenum">
              <a:rPr lang="de-DE" smtClean="0"/>
              <a:pPr/>
              <a:t>24</a:t>
            </a:fld>
            <a:endParaRPr lang="de-DE" dirty="0"/>
          </a:p>
        </p:txBody>
      </p:sp>
      <p:sp>
        <p:nvSpPr>
          <p:cNvPr id="5" name="Textplatzhalter 4">
            <a:extLst>
              <a:ext uri="{FF2B5EF4-FFF2-40B4-BE49-F238E27FC236}">
                <a16:creationId xmlns:a16="http://schemas.microsoft.com/office/drawing/2014/main" id="{EB20FA68-F9D8-4A98-BAA9-4E8D6306FD53}"/>
              </a:ext>
            </a:extLst>
          </p:cNvPr>
          <p:cNvSpPr>
            <a:spLocks noGrp="1"/>
          </p:cNvSpPr>
          <p:nvPr>
            <p:ph type="body" sz="quarter" idx="13"/>
          </p:nvPr>
        </p:nvSpPr>
        <p:spPr>
          <a:xfrm>
            <a:off x="0" y="261920"/>
            <a:ext cx="5984296" cy="535531"/>
          </a:xfrm>
        </p:spPr>
        <p:txBody>
          <a:bodyPr/>
          <a:lstStyle/>
          <a:p>
            <a:pPr marL="0" indent="0" algn="ctr">
              <a:buNone/>
            </a:pPr>
            <a:r>
              <a:rPr lang="de-DE" dirty="0"/>
              <a:t>FUSSBALL</a:t>
            </a:r>
          </a:p>
          <a:p>
            <a:pPr marL="0" indent="0" algn="ctr">
              <a:buNone/>
            </a:pPr>
            <a:r>
              <a:rPr lang="de-DE" sz="1800" dirty="0"/>
              <a:t> Integrationssport / AH-Mannschaft</a:t>
            </a:r>
          </a:p>
        </p:txBody>
      </p:sp>
      <p:sp>
        <p:nvSpPr>
          <p:cNvPr id="3" name="Textplatzhalter 2">
            <a:extLst>
              <a:ext uri="{FF2B5EF4-FFF2-40B4-BE49-F238E27FC236}">
                <a16:creationId xmlns:a16="http://schemas.microsoft.com/office/drawing/2014/main" id="{8A9711C8-C192-446D-A946-4BDF7E226A04}"/>
              </a:ext>
            </a:extLst>
          </p:cNvPr>
          <p:cNvSpPr>
            <a:spLocks noGrp="1"/>
          </p:cNvSpPr>
          <p:nvPr>
            <p:ph type="body" sz="quarter" idx="14"/>
          </p:nvPr>
        </p:nvSpPr>
        <p:spPr>
          <a:xfrm>
            <a:off x="2073419" y="8448355"/>
            <a:ext cx="2306279" cy="1222776"/>
          </a:xfrm>
        </p:spPr>
        <p:txBody>
          <a:bodyPr/>
          <a:lstStyle/>
          <a:p>
            <a:r>
              <a:rPr lang="de-DE" sz="1800" dirty="0"/>
              <a:t>Uwe </a:t>
            </a:r>
            <a:r>
              <a:rPr lang="de-DE" sz="1800" dirty="0" err="1"/>
              <a:t>Kollatsch</a:t>
            </a:r>
            <a:endParaRPr lang="de-DE" dirty="0"/>
          </a:p>
          <a:p>
            <a:r>
              <a:rPr lang="de-DE" sz="1800" dirty="0"/>
              <a:t>AH</a:t>
            </a:r>
          </a:p>
          <a:p>
            <a:r>
              <a:rPr lang="de-DE" sz="1800" b="0" dirty="0"/>
              <a:t>+49 172 2656202</a:t>
            </a:r>
          </a:p>
          <a:p>
            <a:endParaRPr lang="de-DE" dirty="0"/>
          </a:p>
        </p:txBody>
      </p:sp>
      <p:pic>
        <p:nvPicPr>
          <p:cNvPr id="7" name="Picture 2" descr="Piktogramm Fussball : Fussball Fan Block-&amp;gt; Talkrunde für Bundesliga,  Nationalelf, Pokal, CL, UEFA etc. : andyrx : #202785276">
            <a:extLst>
              <a:ext uri="{FF2B5EF4-FFF2-40B4-BE49-F238E27FC236}">
                <a16:creationId xmlns:a16="http://schemas.microsoft.com/office/drawing/2014/main" id="{6D3DDD1A-8199-4EF8-8739-F471A458A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374" y="2290620"/>
            <a:ext cx="879996" cy="91811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582E583-F913-4A0A-AEE9-D8D66BEF9049}"/>
              </a:ext>
            </a:extLst>
          </p:cNvPr>
          <p:cNvSpPr txBox="1"/>
          <p:nvPr/>
        </p:nvSpPr>
        <p:spPr>
          <a:xfrm>
            <a:off x="205060" y="1179822"/>
            <a:ext cx="5673147" cy="2677656"/>
          </a:xfrm>
          <a:prstGeom prst="rect">
            <a:avLst/>
          </a:prstGeom>
          <a:noFill/>
        </p:spPr>
        <p:txBody>
          <a:bodyPr wrap="square" rtlCol="0">
            <a:spAutoFit/>
          </a:bodyPr>
          <a:lstStyle/>
          <a:p>
            <a:pPr algn="l"/>
            <a:r>
              <a:rPr lang="de-DE" sz="1200" b="1" i="0" dirty="0">
                <a:solidFill>
                  <a:srgbClr val="000000"/>
                </a:solidFill>
                <a:effectLst/>
              </a:rPr>
              <a:t>Mit unserer AH - Mannschaft haben wir eines der aktivsten "Seniorenteams" im Landkreis. Die Mannschaft um Uwe </a:t>
            </a:r>
            <a:r>
              <a:rPr lang="de-DE" sz="1200" b="1" i="0" dirty="0" err="1">
                <a:solidFill>
                  <a:srgbClr val="000000"/>
                </a:solidFill>
                <a:effectLst/>
              </a:rPr>
              <a:t>Kollatsch</a:t>
            </a:r>
            <a:r>
              <a:rPr lang="de-DE" sz="1200" b="1" i="0" dirty="0">
                <a:solidFill>
                  <a:srgbClr val="000000"/>
                </a:solidFill>
                <a:effectLst/>
              </a:rPr>
              <a:t> nimmt an keiner offiziellen Spielrunde des BFV teil, bestreitet aber dennoch regelmäßig Freundschaftsspiele. Das Training findet bis auf wenige Ausnahmen das ganze Jahr über statt. </a:t>
            </a:r>
          </a:p>
          <a:p>
            <a:pPr algn="l"/>
            <a:r>
              <a:rPr lang="de-DE" sz="1200" b="1" i="0" dirty="0">
                <a:solidFill>
                  <a:srgbClr val="000000"/>
                </a:solidFill>
                <a:effectLst/>
              </a:rPr>
              <a:t>Auch ein fester Bestandteil an unserem Gelände ist seit vielen Jahren unser Integrationssport, die Betreuung und Organisation wird von Fedor Leist geleitet. Hier treffen sich Freizeitkicker aus allen Ländern am Sonntagvormittag zur aktiven Integration durch </a:t>
            </a:r>
            <a:r>
              <a:rPr lang="de-DE" sz="1200" b="1" i="0" dirty="0" err="1">
                <a:solidFill>
                  <a:srgbClr val="000000"/>
                </a:solidFill>
                <a:effectLst/>
              </a:rPr>
              <a:t>Fussball</a:t>
            </a:r>
            <a:r>
              <a:rPr lang="de-DE" sz="1200" b="1" i="0" dirty="0">
                <a:solidFill>
                  <a:srgbClr val="000000"/>
                </a:solidFill>
                <a:effectLst/>
              </a:rPr>
              <a:t>. </a:t>
            </a:r>
          </a:p>
          <a:p>
            <a:pPr algn="l"/>
            <a:r>
              <a:rPr lang="de-DE" sz="1200" b="1" i="0" dirty="0">
                <a:solidFill>
                  <a:srgbClr val="000000"/>
                </a:solidFill>
                <a:effectLst/>
              </a:rPr>
              <a:t> </a:t>
            </a:r>
          </a:p>
          <a:p>
            <a:pPr algn="l"/>
            <a:r>
              <a:rPr lang="de-DE" sz="1200" b="1" i="0" dirty="0">
                <a:solidFill>
                  <a:srgbClr val="000000"/>
                </a:solidFill>
                <a:effectLst/>
              </a:rPr>
              <a:t>Beide Gruppen sind immer offen für neue </a:t>
            </a:r>
            <a:r>
              <a:rPr lang="de-DE" sz="1200" b="1" i="0" dirty="0" err="1">
                <a:solidFill>
                  <a:srgbClr val="000000"/>
                </a:solidFill>
                <a:effectLst/>
              </a:rPr>
              <a:t>Fussballer</a:t>
            </a:r>
            <a:r>
              <a:rPr lang="de-DE" sz="1200" b="1" i="0" dirty="0">
                <a:solidFill>
                  <a:srgbClr val="000000"/>
                </a:solidFill>
                <a:effectLst/>
              </a:rPr>
              <a:t> und beleben unsere Abteilung mit einem Angebot außerhalb des Wettkampfsportes für Erwachsene.</a:t>
            </a:r>
          </a:p>
          <a:p>
            <a:endParaRPr lang="de-DE" sz="1200" b="1" dirty="0"/>
          </a:p>
          <a:p>
            <a:r>
              <a:rPr lang="de-DE" sz="1200" b="1" dirty="0"/>
              <a:t>Trainingszeiten:	AH-Mannschaft - Montag, ab 19.30 Uhr</a:t>
            </a:r>
          </a:p>
          <a:p>
            <a:r>
              <a:rPr lang="de-DE" sz="1200" b="1" dirty="0"/>
              <a:t>			Integration – Sonntag, ab 10.00 Uhr </a:t>
            </a:r>
          </a:p>
        </p:txBody>
      </p:sp>
      <p:sp>
        <p:nvSpPr>
          <p:cNvPr id="11" name="Textfeld 10">
            <a:extLst>
              <a:ext uri="{FF2B5EF4-FFF2-40B4-BE49-F238E27FC236}">
                <a16:creationId xmlns:a16="http://schemas.microsoft.com/office/drawing/2014/main" id="{D28D27EF-8E7D-408D-B058-B4E6957F8242}"/>
              </a:ext>
            </a:extLst>
          </p:cNvPr>
          <p:cNvSpPr txBox="1"/>
          <p:nvPr/>
        </p:nvSpPr>
        <p:spPr>
          <a:xfrm>
            <a:off x="1568671" y="3980690"/>
            <a:ext cx="3272050" cy="369332"/>
          </a:xfrm>
          <a:prstGeom prst="rect">
            <a:avLst/>
          </a:prstGeom>
          <a:noFill/>
        </p:spPr>
        <p:txBody>
          <a:bodyPr wrap="none" rtlCol="0">
            <a:spAutoFit/>
          </a:bodyPr>
          <a:lstStyle/>
          <a:p>
            <a:r>
              <a:rPr lang="de-DE" dirty="0">
                <a:latin typeface="Eras Bold ITC" panose="020B0907030504020204" pitchFamily="34" charset="0"/>
              </a:rPr>
              <a:t>Trainer-</a:t>
            </a:r>
            <a:r>
              <a:rPr lang="de-DE" b="1" dirty="0"/>
              <a:t> </a:t>
            </a:r>
            <a:r>
              <a:rPr lang="de-DE" dirty="0">
                <a:latin typeface="Eras Bold ITC" panose="020B0907030504020204" pitchFamily="34" charset="0"/>
              </a:rPr>
              <a:t>und</a:t>
            </a:r>
            <a:r>
              <a:rPr lang="de-DE" b="1" dirty="0"/>
              <a:t> </a:t>
            </a:r>
            <a:r>
              <a:rPr lang="de-DE" dirty="0">
                <a:latin typeface="Eras Bold ITC" panose="020B0907030504020204" pitchFamily="34" charset="0"/>
              </a:rPr>
              <a:t>Betreuerteam</a:t>
            </a:r>
          </a:p>
        </p:txBody>
      </p:sp>
      <p:pic>
        <p:nvPicPr>
          <p:cNvPr id="16" name="Grafik 15" descr="Ein Bild, das Text, Visitenkarte, Umschlag enthält.&#10;&#10;Automatisch generierte Beschreibung">
            <a:extLst>
              <a:ext uri="{FF2B5EF4-FFF2-40B4-BE49-F238E27FC236}">
                <a16:creationId xmlns:a16="http://schemas.microsoft.com/office/drawing/2014/main" id="{6930D6F2-237A-4A6B-92F1-8A1F7BF87936}"/>
              </a:ext>
            </a:extLst>
          </p:cNvPr>
          <p:cNvPicPr>
            <a:picLocks noChangeAspect="1"/>
          </p:cNvPicPr>
          <p:nvPr/>
        </p:nvPicPr>
        <p:blipFill rotWithShape="1">
          <a:blip r:embed="rId3">
            <a:extLst>
              <a:ext uri="{28A0092B-C50C-407E-A947-70E740481C1C}">
                <a14:useLocalDpi xmlns:a14="http://schemas.microsoft.com/office/drawing/2010/main" val="0"/>
              </a:ext>
            </a:extLst>
          </a:blip>
          <a:srcRect l="26723" t="23434" r="34643" b="43680"/>
          <a:stretch/>
        </p:blipFill>
        <p:spPr>
          <a:xfrm>
            <a:off x="379272" y="8078983"/>
            <a:ext cx="1654357" cy="168664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0" name="Grafik 19" descr="Ein Bild, das Person, Mann, Wand, drinnen enthält.&#10;&#10;Automatisch generierte Beschreibung">
            <a:extLst>
              <a:ext uri="{FF2B5EF4-FFF2-40B4-BE49-F238E27FC236}">
                <a16:creationId xmlns:a16="http://schemas.microsoft.com/office/drawing/2014/main" id="{3118A220-F263-464F-96B7-2DBB48D9A841}"/>
              </a:ext>
            </a:extLst>
          </p:cNvPr>
          <p:cNvPicPr>
            <a:picLocks noChangeAspect="1"/>
          </p:cNvPicPr>
          <p:nvPr/>
        </p:nvPicPr>
        <p:blipFill rotWithShape="1">
          <a:blip r:embed="rId4">
            <a:extLst>
              <a:ext uri="{28A0092B-C50C-407E-A947-70E740481C1C}">
                <a14:useLocalDpi xmlns:a14="http://schemas.microsoft.com/office/drawing/2010/main" val="0"/>
              </a:ext>
            </a:extLst>
          </a:blip>
          <a:srcRect b="25441"/>
          <a:stretch/>
        </p:blipFill>
        <p:spPr>
          <a:xfrm>
            <a:off x="363239" y="5782712"/>
            <a:ext cx="1700760" cy="16907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9" name="Rechteck 18">
            <a:extLst>
              <a:ext uri="{FF2B5EF4-FFF2-40B4-BE49-F238E27FC236}">
                <a16:creationId xmlns:a16="http://schemas.microsoft.com/office/drawing/2014/main" id="{8BB547BE-70F3-4B38-A8BB-73A37BE7F980}"/>
              </a:ext>
            </a:extLst>
          </p:cNvPr>
          <p:cNvSpPr/>
          <p:nvPr/>
        </p:nvSpPr>
        <p:spPr>
          <a:xfrm>
            <a:off x="4641583" y="4473234"/>
            <a:ext cx="628650" cy="54327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Kreis: nicht ausgefüllt 20">
            <a:extLst>
              <a:ext uri="{FF2B5EF4-FFF2-40B4-BE49-F238E27FC236}">
                <a16:creationId xmlns:a16="http://schemas.microsoft.com/office/drawing/2014/main" id="{BA26F151-F195-4882-A661-DF05A98CFAC5}"/>
              </a:ext>
            </a:extLst>
          </p:cNvPr>
          <p:cNvSpPr>
            <a:spLocks noChangeAspect="1"/>
          </p:cNvSpPr>
          <p:nvPr/>
        </p:nvSpPr>
        <p:spPr>
          <a:xfrm>
            <a:off x="4055795" y="6935017"/>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8" name="Grafik 7" descr="Ein Bild, das Text, Person, Mann, Wand enthält.&#10;&#10;Automatisch generierte Beschreibung">
            <a:extLst>
              <a:ext uri="{FF2B5EF4-FFF2-40B4-BE49-F238E27FC236}">
                <a16:creationId xmlns:a16="http://schemas.microsoft.com/office/drawing/2014/main" id="{5E7CDBDA-4F62-4737-9B82-D15E232E13BA}"/>
              </a:ext>
            </a:extLst>
          </p:cNvPr>
          <p:cNvPicPr>
            <a:picLocks noChangeAspect="1"/>
          </p:cNvPicPr>
          <p:nvPr/>
        </p:nvPicPr>
        <p:blipFill rotWithShape="1">
          <a:blip r:embed="rId5">
            <a:extLst>
              <a:ext uri="{28A0092B-C50C-407E-A947-70E740481C1C}">
                <a14:useLocalDpi xmlns:a14="http://schemas.microsoft.com/office/drawing/2010/main" val="0"/>
              </a:ext>
            </a:extLst>
          </a:blip>
          <a:srcRect l="15317" t="12947" r="14755" b="8135"/>
          <a:stretch/>
        </p:blipFill>
        <p:spPr>
          <a:xfrm>
            <a:off x="4128675" y="6991488"/>
            <a:ext cx="1663445" cy="16728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3" name="Kreis: nicht ausgefüllt 22">
            <a:extLst>
              <a:ext uri="{FF2B5EF4-FFF2-40B4-BE49-F238E27FC236}">
                <a16:creationId xmlns:a16="http://schemas.microsoft.com/office/drawing/2014/main" id="{98DAE62C-C831-4073-B0C2-466612590804}"/>
              </a:ext>
            </a:extLst>
          </p:cNvPr>
          <p:cNvSpPr>
            <a:spLocks noChangeAspect="1"/>
          </p:cNvSpPr>
          <p:nvPr/>
        </p:nvSpPr>
        <p:spPr>
          <a:xfrm>
            <a:off x="298312" y="5743869"/>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Kreis: nicht ausgefüllt 23">
            <a:extLst>
              <a:ext uri="{FF2B5EF4-FFF2-40B4-BE49-F238E27FC236}">
                <a16:creationId xmlns:a16="http://schemas.microsoft.com/office/drawing/2014/main" id="{56088079-4884-45F6-89D6-C1E370E0256D}"/>
              </a:ext>
            </a:extLst>
          </p:cNvPr>
          <p:cNvSpPr>
            <a:spLocks noChangeAspect="1"/>
          </p:cNvSpPr>
          <p:nvPr/>
        </p:nvSpPr>
        <p:spPr>
          <a:xfrm>
            <a:off x="4047207" y="4655555"/>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Textplatzhalter 2">
            <a:extLst>
              <a:ext uri="{FF2B5EF4-FFF2-40B4-BE49-F238E27FC236}">
                <a16:creationId xmlns:a16="http://schemas.microsoft.com/office/drawing/2014/main" id="{C1DC1507-A5D8-4E54-844A-47662532086A}"/>
              </a:ext>
            </a:extLst>
          </p:cNvPr>
          <p:cNvSpPr txBox="1">
            <a:spLocks/>
          </p:cNvSpPr>
          <p:nvPr/>
        </p:nvSpPr>
        <p:spPr>
          <a:xfrm>
            <a:off x="2072587" y="6194796"/>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dirty="0"/>
              <a:t>Özkan Cetin</a:t>
            </a:r>
          </a:p>
          <a:p>
            <a:r>
              <a:rPr lang="de-DE" dirty="0"/>
              <a:t>Trainer 2. Herren</a:t>
            </a:r>
          </a:p>
          <a:p>
            <a:r>
              <a:rPr lang="de-DE" b="0" dirty="0"/>
              <a:t>+49 157 58807733</a:t>
            </a:r>
          </a:p>
          <a:p>
            <a:endParaRPr lang="de-DE" dirty="0"/>
          </a:p>
        </p:txBody>
      </p:sp>
      <p:sp>
        <p:nvSpPr>
          <p:cNvPr id="26" name="Textplatzhalter 2">
            <a:extLst>
              <a:ext uri="{FF2B5EF4-FFF2-40B4-BE49-F238E27FC236}">
                <a16:creationId xmlns:a16="http://schemas.microsoft.com/office/drawing/2014/main" id="{B6280609-54A9-40DA-A151-7D9991D4B853}"/>
              </a:ext>
            </a:extLst>
          </p:cNvPr>
          <p:cNvSpPr txBox="1">
            <a:spLocks/>
          </p:cNvSpPr>
          <p:nvPr/>
        </p:nvSpPr>
        <p:spPr>
          <a:xfrm>
            <a:off x="1740928" y="7257978"/>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de-DE" dirty="0"/>
              <a:t>Fedor Leist</a:t>
            </a:r>
          </a:p>
          <a:p>
            <a:pPr algn="r"/>
            <a:r>
              <a:rPr lang="de-DE" dirty="0"/>
              <a:t>Integrationssport</a:t>
            </a:r>
          </a:p>
          <a:p>
            <a:pPr algn="r"/>
            <a:r>
              <a:rPr lang="de-DE" b="0" dirty="0"/>
              <a:t>+49 152 5894177 </a:t>
            </a:r>
          </a:p>
          <a:p>
            <a:pPr algn="r"/>
            <a:endParaRPr lang="de-DE" dirty="0"/>
          </a:p>
        </p:txBody>
      </p:sp>
      <p:sp>
        <p:nvSpPr>
          <p:cNvPr id="27" name="Textplatzhalter 2">
            <a:extLst>
              <a:ext uri="{FF2B5EF4-FFF2-40B4-BE49-F238E27FC236}">
                <a16:creationId xmlns:a16="http://schemas.microsoft.com/office/drawing/2014/main" id="{9ED7D772-5634-4BBD-BB83-2313C76B4A32}"/>
              </a:ext>
            </a:extLst>
          </p:cNvPr>
          <p:cNvSpPr txBox="1">
            <a:spLocks/>
          </p:cNvSpPr>
          <p:nvPr/>
        </p:nvSpPr>
        <p:spPr>
          <a:xfrm>
            <a:off x="1775434" y="5153165"/>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de-DE" dirty="0"/>
              <a:t>Tom Guter</a:t>
            </a:r>
          </a:p>
          <a:p>
            <a:pPr algn="r"/>
            <a:r>
              <a:rPr lang="de-DE" dirty="0"/>
              <a:t>Trainer 1. Herren</a:t>
            </a:r>
          </a:p>
          <a:p>
            <a:pPr algn="r"/>
            <a:r>
              <a:rPr lang="de-DE" b="0" dirty="0"/>
              <a:t>+49 178 7144167 </a:t>
            </a:r>
          </a:p>
          <a:p>
            <a:endParaRPr lang="de-DE" dirty="0"/>
          </a:p>
        </p:txBody>
      </p:sp>
      <p:pic>
        <p:nvPicPr>
          <p:cNvPr id="4098" name="Picture 2" descr="TSV Neustadt/Aisch: Thomas Guter wird Trainer - fussballn.de">
            <a:extLst>
              <a:ext uri="{FF2B5EF4-FFF2-40B4-BE49-F238E27FC236}">
                <a16:creationId xmlns:a16="http://schemas.microsoft.com/office/drawing/2014/main" id="{2499813C-6942-4EB0-AC34-3E9751CD2F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242" r="64918" b="14419"/>
          <a:stretch/>
        </p:blipFill>
        <p:spPr bwMode="auto">
          <a:xfrm>
            <a:off x="4116219" y="4716864"/>
            <a:ext cx="1649879" cy="165907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Parallelogramm 27">
            <a:extLst>
              <a:ext uri="{FF2B5EF4-FFF2-40B4-BE49-F238E27FC236}">
                <a16:creationId xmlns:a16="http://schemas.microsoft.com/office/drawing/2014/main" id="{4A850D9C-2B20-44D0-BB38-A53CACDF6367}"/>
              </a:ext>
            </a:extLst>
          </p:cNvPr>
          <p:cNvSpPr/>
          <p:nvPr/>
        </p:nvSpPr>
        <p:spPr>
          <a:xfrm rot="2907822" flipH="1">
            <a:off x="662437" y="4996877"/>
            <a:ext cx="1069676" cy="45719"/>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9" name="Parallelogramm 28">
            <a:extLst>
              <a:ext uri="{FF2B5EF4-FFF2-40B4-BE49-F238E27FC236}">
                <a16:creationId xmlns:a16="http://schemas.microsoft.com/office/drawing/2014/main" id="{3115257C-D456-43B5-8CFB-6A9DFEA7199C}"/>
              </a:ext>
            </a:extLst>
          </p:cNvPr>
          <p:cNvSpPr/>
          <p:nvPr/>
        </p:nvSpPr>
        <p:spPr>
          <a:xfrm rot="2907822" flipH="1">
            <a:off x="699826" y="5070099"/>
            <a:ext cx="991769" cy="45719"/>
          </a:xfrm>
          <a:prstGeom prst="parallelogram">
            <a:avLst>
              <a:gd name="adj" fmla="val 117631"/>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0" name="Parallelogramm 29">
            <a:extLst>
              <a:ext uri="{FF2B5EF4-FFF2-40B4-BE49-F238E27FC236}">
                <a16:creationId xmlns:a16="http://schemas.microsoft.com/office/drawing/2014/main" id="{C366C5BA-9FBC-4DD0-B364-99E5CD306BFD}"/>
              </a:ext>
            </a:extLst>
          </p:cNvPr>
          <p:cNvSpPr/>
          <p:nvPr/>
        </p:nvSpPr>
        <p:spPr>
          <a:xfrm rot="2907822" flipH="1">
            <a:off x="5772596" y="8539291"/>
            <a:ext cx="1336722" cy="36000"/>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1" name="Parallelogramm 30">
            <a:extLst>
              <a:ext uri="{FF2B5EF4-FFF2-40B4-BE49-F238E27FC236}">
                <a16:creationId xmlns:a16="http://schemas.microsoft.com/office/drawing/2014/main" id="{EA5196FA-D19C-4886-8CAC-3A9449424D7E}"/>
              </a:ext>
            </a:extLst>
          </p:cNvPr>
          <p:cNvSpPr/>
          <p:nvPr/>
        </p:nvSpPr>
        <p:spPr>
          <a:xfrm rot="2907822" flipH="1">
            <a:off x="5774997" y="8343779"/>
            <a:ext cx="1332360" cy="36000"/>
          </a:xfrm>
          <a:prstGeom prst="parallelogram">
            <a:avLst>
              <a:gd name="adj" fmla="val 117631"/>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2" name="Parallelogramm 31">
            <a:extLst>
              <a:ext uri="{FF2B5EF4-FFF2-40B4-BE49-F238E27FC236}">
                <a16:creationId xmlns:a16="http://schemas.microsoft.com/office/drawing/2014/main" id="{7EB0797D-1E1E-478C-A412-D71F2F782197}"/>
              </a:ext>
            </a:extLst>
          </p:cNvPr>
          <p:cNvSpPr/>
          <p:nvPr/>
        </p:nvSpPr>
        <p:spPr>
          <a:xfrm rot="2907822" flipH="1">
            <a:off x="4421101" y="9370985"/>
            <a:ext cx="1069676" cy="45719"/>
          </a:xfrm>
          <a:prstGeom prst="parallelogram">
            <a:avLst>
              <a:gd name="adj" fmla="val 117631"/>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3" name="Parallelogramm 32">
            <a:extLst>
              <a:ext uri="{FF2B5EF4-FFF2-40B4-BE49-F238E27FC236}">
                <a16:creationId xmlns:a16="http://schemas.microsoft.com/office/drawing/2014/main" id="{6692D9D2-BA7E-47E5-876A-AEF465A86C73}"/>
              </a:ext>
            </a:extLst>
          </p:cNvPr>
          <p:cNvSpPr/>
          <p:nvPr/>
        </p:nvSpPr>
        <p:spPr>
          <a:xfrm rot="2907822" flipH="1">
            <a:off x="4458490" y="9444207"/>
            <a:ext cx="991769" cy="45719"/>
          </a:xfrm>
          <a:prstGeom prst="parallelogram">
            <a:avLst>
              <a:gd name="adj" fmla="val 117631"/>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99225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580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Gerade Verbindung mit Pfeil 22">
            <a:extLst>
              <a:ext uri="{FF2B5EF4-FFF2-40B4-BE49-F238E27FC236}">
                <a16:creationId xmlns:a16="http://schemas.microsoft.com/office/drawing/2014/main" id="{C767380A-47C7-48C3-9553-89D5DD1D6C39}"/>
              </a:ext>
            </a:extLst>
          </p:cNvPr>
          <p:cNvCxnSpPr>
            <a:cxnSpLocks/>
            <a:stCxn id="10" idx="6"/>
          </p:cNvCxnSpPr>
          <p:nvPr/>
        </p:nvCxnSpPr>
        <p:spPr>
          <a:xfrm>
            <a:off x="2013364" y="8925888"/>
            <a:ext cx="211654" cy="192429"/>
          </a:xfrm>
          <a:prstGeom prst="straightConnector1">
            <a:avLst/>
          </a:prstGeom>
          <a:ln w="50800" cap="flat" cmpd="sng" algn="ctr">
            <a:solidFill>
              <a:schemeClr val="tx1"/>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14" name="Rechteck 13">
            <a:extLst>
              <a:ext uri="{FF2B5EF4-FFF2-40B4-BE49-F238E27FC236}">
                <a16:creationId xmlns:a16="http://schemas.microsoft.com/office/drawing/2014/main" id="{3A179B7C-040A-4106-85CD-ABF342817CB9}"/>
              </a:ext>
            </a:extLst>
          </p:cNvPr>
          <p:cNvSpPr/>
          <p:nvPr/>
        </p:nvSpPr>
        <p:spPr>
          <a:xfrm>
            <a:off x="4668269"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lussdiagramm: Verbinder 14">
            <a:extLst>
              <a:ext uri="{FF2B5EF4-FFF2-40B4-BE49-F238E27FC236}">
                <a16:creationId xmlns:a16="http://schemas.microsoft.com/office/drawing/2014/main" id="{CE6F1EBB-4515-44A6-BA20-746506DC8C5A}"/>
              </a:ext>
            </a:extLst>
          </p:cNvPr>
          <p:cNvSpPr>
            <a:spLocks noChangeAspect="1"/>
          </p:cNvSpPr>
          <p:nvPr/>
        </p:nvSpPr>
        <p:spPr>
          <a:xfrm>
            <a:off x="4077719"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D6955822-84E0-40D6-B8DE-98C131A49689}"/>
              </a:ext>
            </a:extLst>
          </p:cNvPr>
          <p:cNvSpPr>
            <a:spLocks noGrp="1"/>
          </p:cNvSpPr>
          <p:nvPr>
            <p:ph type="sldNum" sz="quarter" idx="12"/>
          </p:nvPr>
        </p:nvSpPr>
        <p:spPr/>
        <p:txBody>
          <a:bodyPr/>
          <a:lstStyle/>
          <a:p>
            <a:fld id="{30DF6D98-59E7-4C24-8F82-0C955617432B}" type="slidenum">
              <a:rPr lang="de-DE" smtClean="0"/>
              <a:pPr/>
              <a:t>26</a:t>
            </a:fld>
            <a:endParaRPr lang="de-DE" dirty="0"/>
          </a:p>
        </p:txBody>
      </p:sp>
      <p:sp>
        <p:nvSpPr>
          <p:cNvPr id="4" name="Textplatzhalter 3">
            <a:extLst>
              <a:ext uri="{FF2B5EF4-FFF2-40B4-BE49-F238E27FC236}">
                <a16:creationId xmlns:a16="http://schemas.microsoft.com/office/drawing/2014/main" id="{92B79C9A-3D6F-4B8C-9B08-4320F4438AA7}"/>
              </a:ext>
            </a:extLst>
          </p:cNvPr>
          <p:cNvSpPr>
            <a:spLocks noGrp="1"/>
          </p:cNvSpPr>
          <p:nvPr>
            <p:ph type="body" sz="quarter" idx="14"/>
          </p:nvPr>
        </p:nvSpPr>
        <p:spPr>
          <a:xfrm>
            <a:off x="2053668" y="7923128"/>
            <a:ext cx="2028813" cy="2070554"/>
          </a:xfrm>
        </p:spPr>
        <p:txBody>
          <a:bodyPr>
            <a:normAutofit/>
          </a:bodyPr>
          <a:lstStyle/>
          <a:p>
            <a:pPr algn="r"/>
            <a:r>
              <a:rPr lang="de-DE" sz="1400" dirty="0"/>
              <a:t>A-Jugendbetreuer</a:t>
            </a:r>
          </a:p>
          <a:p>
            <a:pPr algn="r"/>
            <a:r>
              <a:rPr lang="de-DE" sz="1400" dirty="0"/>
              <a:t>Stefan Schmidt</a:t>
            </a:r>
          </a:p>
          <a:p>
            <a:pPr algn="r"/>
            <a:r>
              <a:rPr lang="de-DE" sz="1400" b="0" dirty="0"/>
              <a:t>+ 49 177 8837964</a:t>
            </a:r>
          </a:p>
          <a:p>
            <a:endParaRPr lang="de-DE" dirty="0"/>
          </a:p>
          <a:p>
            <a:r>
              <a:rPr lang="de-DE" dirty="0"/>
              <a:t>     </a:t>
            </a:r>
            <a:r>
              <a:rPr lang="de-DE" sz="1400" dirty="0"/>
              <a:t>A-Jugendtrainer</a:t>
            </a:r>
          </a:p>
          <a:p>
            <a:r>
              <a:rPr lang="de-DE" sz="1400" dirty="0"/>
              <a:t>      Peter Schrumpf</a:t>
            </a:r>
          </a:p>
          <a:p>
            <a:r>
              <a:rPr lang="de-DE" sz="1400" b="0" dirty="0"/>
              <a:t>      +49 17641913064</a:t>
            </a:r>
            <a:endParaRPr lang="de-DE" dirty="0"/>
          </a:p>
          <a:p>
            <a:endParaRPr lang="de-DE" dirty="0"/>
          </a:p>
        </p:txBody>
      </p:sp>
      <p:sp>
        <p:nvSpPr>
          <p:cNvPr id="6" name="Textplatzhalter 2">
            <a:extLst>
              <a:ext uri="{FF2B5EF4-FFF2-40B4-BE49-F238E27FC236}">
                <a16:creationId xmlns:a16="http://schemas.microsoft.com/office/drawing/2014/main" id="{C68C888A-78A2-44CB-A17E-510C755B6B21}"/>
              </a:ext>
            </a:extLst>
          </p:cNvPr>
          <p:cNvSpPr>
            <a:spLocks noGrp="1"/>
          </p:cNvSpPr>
          <p:nvPr>
            <p:ph type="body" sz="quarter" idx="13"/>
          </p:nvPr>
        </p:nvSpPr>
        <p:spPr>
          <a:xfrm>
            <a:off x="-1" y="261920"/>
            <a:ext cx="6009971" cy="915122"/>
          </a:xfrm>
        </p:spPr>
        <p:txBody>
          <a:bodyPr/>
          <a:lstStyle/>
          <a:p>
            <a:pPr marL="0" indent="0" algn="ctr">
              <a:buNone/>
            </a:pPr>
            <a:r>
              <a:rPr lang="de-DE" dirty="0"/>
              <a:t>FUSSBALL</a:t>
            </a:r>
          </a:p>
          <a:p>
            <a:pPr marL="0" indent="0" algn="ctr">
              <a:buNone/>
            </a:pPr>
            <a:r>
              <a:rPr lang="de-DE" sz="1800" dirty="0"/>
              <a:t>U19 / Jugend</a:t>
            </a:r>
          </a:p>
        </p:txBody>
      </p:sp>
      <p:pic>
        <p:nvPicPr>
          <p:cNvPr id="5" name="Picture 2" descr="Piktogramm Fussball : Fussball Fan Block-&amp;gt; Talkrunde für Bundesliga,  Nationalelf, Pokal, CL, UEFA etc. : andyrx : #202785276">
            <a:extLst>
              <a:ext uri="{FF2B5EF4-FFF2-40B4-BE49-F238E27FC236}">
                <a16:creationId xmlns:a16="http://schemas.microsoft.com/office/drawing/2014/main" id="{5CCDBD00-0D18-415A-BFA2-85E3C89FF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374" y="2267760"/>
            <a:ext cx="879996" cy="91811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F75EEC8-3ADA-4FF2-8522-38C046917824}"/>
              </a:ext>
            </a:extLst>
          </p:cNvPr>
          <p:cNvSpPr txBox="1"/>
          <p:nvPr/>
        </p:nvSpPr>
        <p:spPr>
          <a:xfrm>
            <a:off x="117710" y="3336318"/>
            <a:ext cx="5677786" cy="2123658"/>
          </a:xfrm>
          <a:prstGeom prst="rect">
            <a:avLst/>
          </a:prstGeom>
          <a:noFill/>
        </p:spPr>
        <p:txBody>
          <a:bodyPr wrap="square" rtlCol="0">
            <a:spAutoFit/>
          </a:bodyPr>
          <a:lstStyle/>
          <a:p>
            <a:pPr algn="l"/>
            <a:r>
              <a:rPr lang="de-DE" sz="1200" b="1" i="0" dirty="0">
                <a:solidFill>
                  <a:srgbClr val="000000"/>
                </a:solidFill>
                <a:effectLst/>
              </a:rPr>
              <a:t>Ab Januar 2022 ist es dem TSV wieder möglich eine eigene U19 Mannschaft zu stellen. Peter Schrumpf und Stefan Schmidt haben hier über Ihre Kontakte eine Mannschaft zusammengestellt und gehen zunächst für 6 Monate außer Konkurrenz an den Start. </a:t>
            </a:r>
          </a:p>
          <a:p>
            <a:pPr algn="l"/>
            <a:r>
              <a:rPr lang="de-DE" sz="1200" b="1" i="0" dirty="0">
                <a:solidFill>
                  <a:srgbClr val="000000"/>
                </a:solidFill>
                <a:effectLst/>
              </a:rPr>
              <a:t>Wir werden mit dem Schwung der neuen U19 und Kooperationspartnern schnellstmöglich - am besten ab dem Sommer 2022- wieder versuchen so viel Altersklassen wie möglich anbieten zu können. Wir brauchen eine qualitativ hochwertige, aber vor allem erfolgreiche Jugendarbeit um unsere Herrenmannschaften für die Zukunft mit Nachschub zu versorgen. </a:t>
            </a:r>
          </a:p>
          <a:p>
            <a:pPr algn="l"/>
            <a:r>
              <a:rPr lang="de-DE" sz="1200" b="1" i="0" dirty="0">
                <a:solidFill>
                  <a:srgbClr val="000000"/>
                </a:solidFill>
                <a:effectLst/>
              </a:rPr>
              <a:t> </a:t>
            </a:r>
          </a:p>
          <a:p>
            <a:pPr algn="l"/>
            <a:r>
              <a:rPr lang="de-DE" sz="1200" b="1" i="0" dirty="0">
                <a:solidFill>
                  <a:srgbClr val="000000"/>
                </a:solidFill>
                <a:effectLst/>
              </a:rPr>
              <a:t> </a:t>
            </a:r>
          </a:p>
          <a:p>
            <a:endParaRPr lang="de-DE" sz="1200" b="1" dirty="0"/>
          </a:p>
        </p:txBody>
      </p:sp>
      <p:sp>
        <p:nvSpPr>
          <p:cNvPr id="3" name="Textfeld 2">
            <a:extLst>
              <a:ext uri="{FF2B5EF4-FFF2-40B4-BE49-F238E27FC236}">
                <a16:creationId xmlns:a16="http://schemas.microsoft.com/office/drawing/2014/main" id="{7ACD3D4D-C1E2-4C7E-85F3-569D34C16335}"/>
              </a:ext>
            </a:extLst>
          </p:cNvPr>
          <p:cNvSpPr txBox="1"/>
          <p:nvPr/>
        </p:nvSpPr>
        <p:spPr>
          <a:xfrm>
            <a:off x="137646" y="5097082"/>
            <a:ext cx="3067050" cy="2308324"/>
          </a:xfrm>
          <a:prstGeom prst="rect">
            <a:avLst/>
          </a:prstGeom>
          <a:noFill/>
        </p:spPr>
        <p:txBody>
          <a:bodyPr wrap="square" rtlCol="0">
            <a:spAutoFit/>
          </a:bodyPr>
          <a:lstStyle/>
          <a:p>
            <a:r>
              <a:rPr lang="de-DE" sz="1200" b="1" i="0" dirty="0">
                <a:solidFill>
                  <a:srgbClr val="000000"/>
                </a:solidFill>
                <a:effectLst/>
              </a:rPr>
              <a:t>Im Sommer fand in Zusammenarbeit mit einem Sportartikelhersteller ein 5-tägiges </a:t>
            </a:r>
            <a:r>
              <a:rPr lang="de-DE" sz="1200" b="1" i="0" dirty="0" err="1">
                <a:solidFill>
                  <a:srgbClr val="000000"/>
                </a:solidFill>
                <a:effectLst/>
              </a:rPr>
              <a:t>Fussballcamp</a:t>
            </a:r>
            <a:r>
              <a:rPr lang="de-DE" sz="1200" b="1" i="0" dirty="0">
                <a:solidFill>
                  <a:srgbClr val="000000"/>
                </a:solidFill>
                <a:effectLst/>
              </a:rPr>
              <a:t> an der weißen Marter statt. Aufgrund des großen Erfolges und des tollen Feedbacks der Teilnehmer und Eltern werden wir es natürlich auch für das Jahr 2022 durchführen (</a:t>
            </a:r>
            <a:r>
              <a:rPr lang="de-DE" sz="1200" b="1" dirty="0">
                <a:solidFill>
                  <a:srgbClr val="000000"/>
                </a:solidFill>
              </a:rPr>
              <a:t>siehe Seite 21</a:t>
            </a:r>
            <a:r>
              <a:rPr lang="de-DE" sz="1200" b="1" i="0" dirty="0">
                <a:solidFill>
                  <a:srgbClr val="000000"/>
                </a:solidFill>
                <a:effectLst/>
              </a:rPr>
              <a:t>). Hier geht es um 5 Tage Spaß &amp; Bewegung für Kinder im Alter ab 4 Jahren. Ich würde mich freuen wenn wir viele lachende Kinder an der weißen Marter begrüßen dürfen!</a:t>
            </a:r>
          </a:p>
          <a:p>
            <a:endParaRPr lang="de-DE" sz="1200" b="1" dirty="0"/>
          </a:p>
        </p:txBody>
      </p:sp>
      <p:pic>
        <p:nvPicPr>
          <p:cNvPr id="3076" name="Picture 4" descr="Neustadt/Aisch fordert Klärung: Ein geplatzter Kuhhandel mit Türkgücü  München? - fussballn.de">
            <a:extLst>
              <a:ext uri="{FF2B5EF4-FFF2-40B4-BE49-F238E27FC236}">
                <a16:creationId xmlns:a16="http://schemas.microsoft.com/office/drawing/2014/main" id="{CEB6509D-14F4-4FA3-AB17-AB7D35EBF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1724"/>
            <a:ext cx="4133850" cy="1990372"/>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Ein Bild, das Person, Wand, Mann, drinnen enthält.&#10;&#10;Automatisch generierte Beschreibung">
            <a:extLst>
              <a:ext uri="{FF2B5EF4-FFF2-40B4-BE49-F238E27FC236}">
                <a16:creationId xmlns:a16="http://schemas.microsoft.com/office/drawing/2014/main" id="{32B5C169-519F-41CA-BEAB-2355AEE87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22" y="8099828"/>
            <a:ext cx="1649257" cy="164292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 name="Grafik 9" descr="Ein Bild, das Text, Person, Mann, Hut enthält.&#10;&#10;Automatisch generierte Beschreibung">
            <a:extLst>
              <a:ext uri="{FF2B5EF4-FFF2-40B4-BE49-F238E27FC236}">
                <a16:creationId xmlns:a16="http://schemas.microsoft.com/office/drawing/2014/main" id="{90914A6F-56BA-4291-B1D3-B2A9D9833B05}"/>
              </a:ext>
            </a:extLst>
          </p:cNvPr>
          <p:cNvPicPr>
            <a:picLocks noChangeAspect="1"/>
          </p:cNvPicPr>
          <p:nvPr/>
        </p:nvPicPr>
        <p:blipFill rotWithShape="1">
          <a:blip r:embed="rId5">
            <a:extLst>
              <a:ext uri="{28A0092B-C50C-407E-A947-70E740481C1C}">
                <a14:useLocalDpi xmlns:a14="http://schemas.microsoft.com/office/drawing/2010/main" val="0"/>
              </a:ext>
            </a:extLst>
          </a:blip>
          <a:srcRect b="20634"/>
          <a:stretch/>
        </p:blipFill>
        <p:spPr>
          <a:xfrm>
            <a:off x="385383" y="8064511"/>
            <a:ext cx="1627981" cy="17227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6" name="Kreis: nicht ausgefüllt 15">
            <a:extLst>
              <a:ext uri="{FF2B5EF4-FFF2-40B4-BE49-F238E27FC236}">
                <a16:creationId xmlns:a16="http://schemas.microsoft.com/office/drawing/2014/main" id="{F4DD4CD0-F79C-4429-A65B-80199232F974}"/>
              </a:ext>
            </a:extLst>
          </p:cNvPr>
          <p:cNvSpPr>
            <a:spLocks noChangeAspect="1"/>
          </p:cNvSpPr>
          <p:nvPr/>
        </p:nvSpPr>
        <p:spPr>
          <a:xfrm>
            <a:off x="4082481"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9" name="Gerade Verbindung mit Pfeil 8">
            <a:extLst>
              <a:ext uri="{FF2B5EF4-FFF2-40B4-BE49-F238E27FC236}">
                <a16:creationId xmlns:a16="http://schemas.microsoft.com/office/drawing/2014/main" id="{B92716FA-D9B1-4FF6-8AAB-5ADA97888D03}"/>
              </a:ext>
            </a:extLst>
          </p:cNvPr>
          <p:cNvCxnSpPr>
            <a:cxnSpLocks/>
            <a:stCxn id="16" idx="1"/>
          </p:cNvCxnSpPr>
          <p:nvPr/>
        </p:nvCxnSpPr>
        <p:spPr>
          <a:xfrm flipH="1" flipV="1">
            <a:off x="4147260" y="8223022"/>
            <a:ext cx="198825" cy="64415"/>
          </a:xfrm>
          <a:prstGeom prst="straightConnector1">
            <a:avLst/>
          </a:prstGeom>
          <a:ln w="50800" cap="flat" cmpd="sng" algn="ctr">
            <a:solidFill>
              <a:schemeClr val="tx1"/>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8" name="Picture 2" descr="TSV Neustadt an der Aisch">
            <a:extLst>
              <a:ext uri="{FF2B5EF4-FFF2-40B4-BE49-F238E27FC236}">
                <a16:creationId xmlns:a16="http://schemas.microsoft.com/office/drawing/2014/main" id="{A3E1AE9E-CEB9-4B3E-AC00-6D7BD4C1EF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84" t="26521" r="12713" b="12456"/>
          <a:stretch/>
        </p:blipFill>
        <p:spPr bwMode="auto">
          <a:xfrm>
            <a:off x="3237229" y="5435232"/>
            <a:ext cx="2737791" cy="138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9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57D932-E37E-4AA1-B631-311EB0E25349}"/>
              </a:ext>
            </a:extLst>
          </p:cNvPr>
          <p:cNvSpPr>
            <a:spLocks noGrp="1"/>
          </p:cNvSpPr>
          <p:nvPr>
            <p:ph type="sldNum" sz="quarter" idx="12"/>
          </p:nvPr>
        </p:nvSpPr>
        <p:spPr/>
        <p:txBody>
          <a:bodyPr/>
          <a:lstStyle/>
          <a:p>
            <a:fld id="{30DF6D98-59E7-4C24-8F82-0C955617432B}" type="slidenum">
              <a:rPr lang="de-DE" smtClean="0"/>
              <a:pPr/>
              <a:t>27</a:t>
            </a:fld>
            <a:endParaRPr lang="de-DE" dirty="0"/>
          </a:p>
        </p:txBody>
      </p:sp>
      <p:sp>
        <p:nvSpPr>
          <p:cNvPr id="5" name="Textplatzhalter 4">
            <a:extLst>
              <a:ext uri="{FF2B5EF4-FFF2-40B4-BE49-F238E27FC236}">
                <a16:creationId xmlns:a16="http://schemas.microsoft.com/office/drawing/2014/main" id="{E03B14DA-A46A-4A2B-B095-FD440E21D784}"/>
              </a:ext>
            </a:extLst>
          </p:cNvPr>
          <p:cNvSpPr>
            <a:spLocks noGrp="1"/>
          </p:cNvSpPr>
          <p:nvPr>
            <p:ph type="body" sz="quarter" idx="13"/>
          </p:nvPr>
        </p:nvSpPr>
        <p:spPr>
          <a:xfrm>
            <a:off x="842399" y="309171"/>
            <a:ext cx="6015601" cy="535531"/>
          </a:xfrm>
        </p:spPr>
        <p:txBody>
          <a:bodyPr/>
          <a:lstStyle/>
          <a:p>
            <a:pPr algn="ctr"/>
            <a:r>
              <a:rPr lang="de-DE" dirty="0"/>
              <a:t>HANDBALL</a:t>
            </a:r>
          </a:p>
        </p:txBody>
      </p:sp>
      <p:sp>
        <p:nvSpPr>
          <p:cNvPr id="6" name="Textplatzhalter 5">
            <a:extLst>
              <a:ext uri="{FF2B5EF4-FFF2-40B4-BE49-F238E27FC236}">
                <a16:creationId xmlns:a16="http://schemas.microsoft.com/office/drawing/2014/main" id="{4E2388FA-3021-47A5-B6AB-8E5FDA51059F}"/>
              </a:ext>
            </a:extLst>
          </p:cNvPr>
          <p:cNvSpPr>
            <a:spLocks noGrp="1"/>
          </p:cNvSpPr>
          <p:nvPr>
            <p:ph type="body" sz="quarter" idx="14"/>
          </p:nvPr>
        </p:nvSpPr>
        <p:spPr/>
        <p:txBody>
          <a:bodyPr/>
          <a:lstStyle/>
          <a:p>
            <a:pPr>
              <a:lnSpc>
                <a:spcPct val="100000"/>
              </a:lnSpc>
            </a:pPr>
            <a:r>
              <a:rPr lang="de-DE" dirty="0"/>
              <a:t>Abteilungsleiter</a:t>
            </a:r>
          </a:p>
          <a:p>
            <a:pPr>
              <a:lnSpc>
                <a:spcPct val="100000"/>
              </a:lnSpc>
            </a:pPr>
            <a:r>
              <a:rPr lang="de-DE" dirty="0"/>
              <a:t>Rainer Lechner</a:t>
            </a:r>
          </a:p>
          <a:p>
            <a:pPr>
              <a:lnSpc>
                <a:spcPct val="100000"/>
              </a:lnSpc>
            </a:pPr>
            <a:r>
              <a:rPr lang="de-DE" b="0" dirty="0"/>
              <a:t>+49 178 1832599</a:t>
            </a:r>
          </a:p>
          <a:p>
            <a:pPr>
              <a:lnSpc>
                <a:spcPct val="100000"/>
              </a:lnSpc>
            </a:pPr>
            <a:r>
              <a:rPr lang="de-DE" b="0" dirty="0"/>
              <a:t>09161 / 873189</a:t>
            </a:r>
          </a:p>
        </p:txBody>
      </p:sp>
      <p:sp>
        <p:nvSpPr>
          <p:cNvPr id="18" name="Textfeld 17">
            <a:extLst>
              <a:ext uri="{FF2B5EF4-FFF2-40B4-BE49-F238E27FC236}">
                <a16:creationId xmlns:a16="http://schemas.microsoft.com/office/drawing/2014/main" id="{ABD771D0-C542-408E-87D4-1198A0070D92}"/>
              </a:ext>
            </a:extLst>
          </p:cNvPr>
          <p:cNvSpPr txBox="1"/>
          <p:nvPr/>
        </p:nvSpPr>
        <p:spPr>
          <a:xfrm>
            <a:off x="842400" y="2864800"/>
            <a:ext cx="6015600" cy="5447645"/>
          </a:xfrm>
          <a:prstGeom prst="rect">
            <a:avLst/>
          </a:prstGeom>
          <a:noFill/>
        </p:spPr>
        <p:txBody>
          <a:bodyPr wrap="square" numCol="2" spcCol="180000">
            <a:spAutoFit/>
          </a:bodyPr>
          <a:lstStyle/>
          <a:p>
            <a:r>
              <a:rPr lang="de-DE" sz="1200" b="1" dirty="0">
                <a:solidFill>
                  <a:srgbClr val="666666"/>
                </a:solidFill>
                <a:effectLst/>
                <a:ea typeface="Arial" panose="020B0604020202020204" pitchFamily="34" charset="0"/>
              </a:rPr>
              <a:t>Mit Rainer Lechner, Jörn Bierschock, Michael Kestler und Thorsten Schwinn stehen in der Handballabteilung des TSV vier Trainer zur Verfügung, die die Herrenmannschaft, die B-Jugend-Mädchen und die E-Jugend-Jungen trainieren.</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 </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Die Herrenmannschaft, die seit 2021 zum großen Teil aus der von Rainer Lechner aufgebauten eigenen Jugend  besteht, will den Handball im TSV wieder in alle Munde bringen. Ziel der Mannschaft ist es, eine Saison – natürlich unter dem was mit Corona möglich ist - zu spielen und möglichst ohne größere Verletzungen auszukommen. Wer jedoch jetzt denkt, dass diese neu gegründete Mannschaft Kanonenfutter ist, kann gerne bei einem Spiel zusehen und sich vom Gegenteil überzeugen. Um wieder Handball-Geschichte in Neustadt schreiben zu können, brauchen auch wir personelle Verstärkung. Wenn du dich fit fühlst und Spaß im Team hast, melde dich bei uns und schnupper einfach mal ins Training.</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 </a:t>
            </a:r>
            <a:endParaRPr lang="de-DE" sz="1200" b="1" dirty="0">
              <a:effectLst/>
              <a:ea typeface="Arial" panose="020B0604020202020204" pitchFamily="34" charset="0"/>
            </a:endParaRPr>
          </a:p>
          <a:p>
            <a:endParaRPr lang="de-DE" sz="1200" b="1" dirty="0">
              <a:solidFill>
                <a:srgbClr val="666666"/>
              </a:solidFill>
              <a:effectLst/>
              <a:ea typeface="Arial" panose="020B0604020202020204" pitchFamily="34" charset="0"/>
            </a:endParaRPr>
          </a:p>
          <a:p>
            <a:endParaRPr lang="de-DE" sz="1200" b="1" dirty="0">
              <a:solidFill>
                <a:srgbClr val="666666"/>
              </a:solidFill>
              <a:ea typeface="Arial" panose="020B0604020202020204" pitchFamily="34" charset="0"/>
            </a:endParaRPr>
          </a:p>
          <a:p>
            <a:endParaRPr lang="de-DE" sz="1200" b="1" dirty="0">
              <a:solidFill>
                <a:srgbClr val="666666"/>
              </a:solidFill>
              <a:effectLst/>
              <a:ea typeface="Arial" panose="020B0604020202020204" pitchFamily="34" charset="0"/>
            </a:endParaRPr>
          </a:p>
          <a:p>
            <a:r>
              <a:rPr lang="de-DE" sz="1200" b="1" dirty="0">
                <a:solidFill>
                  <a:srgbClr val="666666"/>
                </a:solidFill>
                <a:effectLst/>
                <a:ea typeface="Arial" panose="020B0604020202020204" pitchFamily="34" charset="0"/>
              </a:rPr>
              <a:t>Die Weibliche B-Jugend-Mannschaft, Jahrgang 2006/2007, betreut durch Rainer, Michael und Jörn, ist nun schon in ihrem 3. Spieljahr. Der Mannschaft gelangen schon viele Siege, man ist sicher, dass man noch viel erreichen kann und wird. Jedoch wird auch hier nach neuen Talenten gesucht.</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 </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Die männliche E-Jugend (Jahrgang 2011/2012) befindet sich gerade unter der Leitung von Thorsten im Aufbau. Hier werden schon die Grundlagen des Handballs gelernt, unter anderen, das Abwehrverhalten und der Torwurf.</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 </a:t>
            </a:r>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Das Wichtigste in allen Mannschaften ist jedoch der Spaß am Sport und das Spielen im Team. Durch gemeinsame Events wie Weihnachtsfeier, Sommerfest und vieles andere wird der Mannschaftsgeist bei uns gefördert.</a:t>
            </a:r>
          </a:p>
          <a:p>
            <a:endParaRPr lang="de-DE" sz="1200" b="1" dirty="0">
              <a:solidFill>
                <a:srgbClr val="666666"/>
              </a:solidFill>
              <a:ea typeface="Arial" panose="020B0604020202020204" pitchFamily="34" charset="0"/>
            </a:endParaRPr>
          </a:p>
          <a:p>
            <a:r>
              <a:rPr lang="de-DE" sz="1200" b="1" dirty="0">
                <a:solidFill>
                  <a:srgbClr val="666666"/>
                </a:solidFill>
                <a:effectLst/>
                <a:ea typeface="Arial" panose="020B0604020202020204" pitchFamily="34" charset="0"/>
              </a:rPr>
              <a:t>Die Handballabteilung des TSV hat eine sehr lange Tradition. Der Aufbau weiterer Mannschaften ist geplant, Trainer und Spieler/innen aller Altersklassen sind beim TSV-Handball herzlich willkommen.</a:t>
            </a:r>
            <a:endParaRPr lang="de-DE" sz="1200" b="1" dirty="0"/>
          </a:p>
          <a:p>
            <a:endParaRPr lang="de-DE" sz="1200" b="1" dirty="0">
              <a:effectLst/>
              <a:ea typeface="Arial" panose="020B0604020202020204" pitchFamily="34" charset="0"/>
            </a:endParaRPr>
          </a:p>
          <a:p>
            <a:r>
              <a:rPr lang="de-DE" sz="1200" b="1" dirty="0">
                <a:solidFill>
                  <a:srgbClr val="666666"/>
                </a:solidFill>
                <a:effectLst/>
                <a:ea typeface="Arial" panose="020B0604020202020204" pitchFamily="34" charset="0"/>
              </a:rPr>
              <a:t> </a:t>
            </a:r>
            <a:endParaRPr lang="de-DE" sz="1200" b="1" dirty="0">
              <a:effectLst/>
              <a:ea typeface="Arial" panose="020B0604020202020204" pitchFamily="34" charset="0"/>
            </a:endParaRPr>
          </a:p>
        </p:txBody>
      </p:sp>
      <p:pic>
        <p:nvPicPr>
          <p:cNvPr id="15370" name="Picture 10" descr="Handball - Handball Icon Png, Transparent Png - kindpng">
            <a:extLst>
              <a:ext uri="{FF2B5EF4-FFF2-40B4-BE49-F238E27FC236}">
                <a16:creationId xmlns:a16="http://schemas.microsoft.com/office/drawing/2014/main" id="{382927E5-E9C5-4219-BF52-08528F5277C2}"/>
              </a:ext>
            </a:extLst>
          </p:cNvPr>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0" y="2284979"/>
            <a:ext cx="842399" cy="928589"/>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D29D2ACC-EEF7-4DDF-8893-CE9ABCCF9D4D}"/>
              </a:ext>
            </a:extLst>
          </p:cNvPr>
          <p:cNvPicPr>
            <a:picLocks noChangeAspect="1"/>
          </p:cNvPicPr>
          <p:nvPr/>
        </p:nvPicPr>
        <p:blipFill rotWithShape="1">
          <a:blip r:embed="rId3">
            <a:extLst>
              <a:ext uri="{28A0092B-C50C-407E-A947-70E740481C1C}">
                <a14:useLocalDpi xmlns:a14="http://schemas.microsoft.com/office/drawing/2010/main" val="0"/>
              </a:ext>
            </a:extLst>
          </a:blip>
          <a:srcRect t="23929" b="793"/>
          <a:stretch/>
        </p:blipFill>
        <p:spPr>
          <a:xfrm>
            <a:off x="4960758" y="8079573"/>
            <a:ext cx="1686128" cy="1688520"/>
          </a:xfrm>
          <a:prstGeom prst="flowChartConnector">
            <a:avLst/>
          </a:prstGeom>
        </p:spPr>
      </p:pic>
      <p:pic>
        <p:nvPicPr>
          <p:cNvPr id="7" name="Grafik 6" descr="Ein Bild, das Boden, Person, Sport, darstellend enthält.&#10;&#10;Automatisch generierte Beschreibung">
            <a:extLst>
              <a:ext uri="{FF2B5EF4-FFF2-40B4-BE49-F238E27FC236}">
                <a16:creationId xmlns:a16="http://schemas.microsoft.com/office/drawing/2014/main" id="{D3FDD545-507A-4994-801E-E5CC47971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548" y="737218"/>
            <a:ext cx="4343400" cy="2171700"/>
          </a:xfrm>
          <a:prstGeom prst="rect">
            <a:avLst/>
          </a:prstGeom>
        </p:spPr>
      </p:pic>
      <p:pic>
        <p:nvPicPr>
          <p:cNvPr id="9" name="Grafik 8" descr="Ein Bild, das Text, Sport enthält.&#10;&#10;Automatisch generierte Beschreibung">
            <a:extLst>
              <a:ext uri="{FF2B5EF4-FFF2-40B4-BE49-F238E27FC236}">
                <a16:creationId xmlns:a16="http://schemas.microsoft.com/office/drawing/2014/main" id="{2B23E446-1579-445B-B8AF-57B74836A634}"/>
              </a:ext>
            </a:extLst>
          </p:cNvPr>
          <p:cNvPicPr>
            <a:picLocks noChangeAspect="1"/>
          </p:cNvPicPr>
          <p:nvPr/>
        </p:nvPicPr>
        <p:blipFill rotWithShape="1">
          <a:blip r:embed="rId5">
            <a:extLst>
              <a:ext uri="{28A0092B-C50C-407E-A947-70E740481C1C}">
                <a14:useLocalDpi xmlns:a14="http://schemas.microsoft.com/office/drawing/2010/main" val="0"/>
              </a:ext>
            </a:extLst>
          </a:blip>
          <a:srcRect t="31412" b="21283"/>
          <a:stretch/>
        </p:blipFill>
        <p:spPr>
          <a:xfrm>
            <a:off x="968353" y="7765252"/>
            <a:ext cx="2121983" cy="2007584"/>
          </a:xfrm>
          <a:prstGeom prst="rect">
            <a:avLst/>
          </a:prstGeom>
        </p:spPr>
      </p:pic>
    </p:spTree>
    <p:extLst>
      <p:ext uri="{BB962C8B-B14F-4D97-AF65-F5344CB8AC3E}">
        <p14:creationId xmlns:p14="http://schemas.microsoft.com/office/powerpoint/2010/main" val="218954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5BEBFC0-D427-49E9-B093-011C6C83B0E8}"/>
              </a:ext>
            </a:extLst>
          </p:cNvPr>
          <p:cNvSpPr>
            <a:spLocks noGrp="1"/>
          </p:cNvSpPr>
          <p:nvPr>
            <p:ph type="sldNum" sz="quarter" idx="12"/>
          </p:nvPr>
        </p:nvSpPr>
        <p:spPr>
          <a:xfrm>
            <a:off x="6009971" y="9225642"/>
            <a:ext cx="842399" cy="527403"/>
          </a:xfrm>
          <a:prstGeom prst="rect">
            <a:avLst/>
          </a:prstGeom>
        </p:spPr>
        <p:txBody>
          <a:bodyPr/>
          <a:lstStyle/>
          <a:p>
            <a:fld id="{30DF6D98-59E7-4C24-8F82-0C955617432B}" type="slidenum">
              <a:rPr lang="de-DE" smtClean="0"/>
              <a:pPr/>
              <a:t>28</a:t>
            </a:fld>
            <a:endParaRPr lang="de-DE" dirty="0"/>
          </a:p>
        </p:txBody>
      </p:sp>
      <p:sp>
        <p:nvSpPr>
          <p:cNvPr id="10" name="Textplatzhalter 3">
            <a:extLst>
              <a:ext uri="{FF2B5EF4-FFF2-40B4-BE49-F238E27FC236}">
                <a16:creationId xmlns:a16="http://schemas.microsoft.com/office/drawing/2014/main" id="{FAFDD882-E5EA-4916-ADBE-B46A696B2D08}"/>
              </a:ext>
            </a:extLst>
          </p:cNvPr>
          <p:cNvSpPr>
            <a:spLocks noGrp="1"/>
          </p:cNvSpPr>
          <p:nvPr>
            <p:ph type="body" sz="quarter" idx="13"/>
          </p:nvPr>
        </p:nvSpPr>
        <p:spPr>
          <a:xfrm>
            <a:off x="1" y="259067"/>
            <a:ext cx="6009970" cy="535531"/>
          </a:xfrm>
        </p:spPr>
        <p:txBody>
          <a:bodyPr/>
          <a:lstStyle/>
          <a:p>
            <a:pPr marL="0" indent="0" algn="ctr">
              <a:spcBef>
                <a:spcPts val="0"/>
              </a:spcBef>
              <a:buNone/>
            </a:pPr>
            <a:r>
              <a:rPr lang="de-DE" dirty="0"/>
              <a:t>ANGEBOT FÜR KIDS</a:t>
            </a:r>
            <a:endParaRPr lang="de-DE" sz="2000" dirty="0"/>
          </a:p>
        </p:txBody>
      </p:sp>
      <p:sp>
        <p:nvSpPr>
          <p:cNvPr id="15" name="Gleichschenkliges Dreieck 14">
            <a:extLst>
              <a:ext uri="{FF2B5EF4-FFF2-40B4-BE49-F238E27FC236}">
                <a16:creationId xmlns:a16="http://schemas.microsoft.com/office/drawing/2014/main" id="{3466AE01-C479-44BA-8217-8F11193C42E4}"/>
              </a:ext>
            </a:extLst>
          </p:cNvPr>
          <p:cNvSpPr/>
          <p:nvPr/>
        </p:nvSpPr>
        <p:spPr>
          <a:xfrm>
            <a:off x="457494" y="751649"/>
            <a:ext cx="5329157" cy="2526570"/>
          </a:xfrm>
          <a:prstGeom prst="triangle">
            <a:avLst/>
          </a:prstGeom>
          <a:solidFill>
            <a:schemeClr val="tx1"/>
          </a:solidFill>
          <a:ln>
            <a:solidFill>
              <a:schemeClr val="tx1"/>
            </a:solidFill>
          </a:ln>
          <a:scene3d>
            <a:camera prst="orthographicFront"/>
            <a:lightRig rig="threePt" dir="t"/>
          </a:scene3d>
          <a:sp3d>
            <a:bevelT w="196850" h="190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de-DE" sz="1400" b="1" i="1" dirty="0">
              <a:solidFill>
                <a:schemeClr val="bg1"/>
              </a:solidFill>
              <a:effectLst/>
              <a:ea typeface="Calibri" panose="020F0502020204030204" pitchFamily="34" charset="0"/>
              <a:cs typeface="Times New Roman" panose="02020603050405020304" pitchFamily="18" charset="0"/>
            </a:endParaRPr>
          </a:p>
        </p:txBody>
      </p:sp>
      <p:sp>
        <p:nvSpPr>
          <p:cNvPr id="21" name="Textfeld 20">
            <a:extLst>
              <a:ext uri="{FF2B5EF4-FFF2-40B4-BE49-F238E27FC236}">
                <a16:creationId xmlns:a16="http://schemas.microsoft.com/office/drawing/2014/main" id="{5B5BA58B-3B86-4031-9761-AFB7995183EB}"/>
              </a:ext>
            </a:extLst>
          </p:cNvPr>
          <p:cNvSpPr txBox="1"/>
          <p:nvPr/>
        </p:nvSpPr>
        <p:spPr>
          <a:xfrm>
            <a:off x="352315" y="7775130"/>
            <a:ext cx="3536641" cy="830997"/>
          </a:xfrm>
          <a:prstGeom prst="rect">
            <a:avLst/>
          </a:prstGeom>
          <a:noFill/>
        </p:spPr>
        <p:txBody>
          <a:bodyPr wrap="square" rtlCol="0">
            <a:spAutoFit/>
          </a:bodyPr>
          <a:lstStyle/>
          <a:p>
            <a:r>
              <a:rPr lang="de-DE" sz="1200" b="1" dirty="0"/>
              <a:t>Ansprechpartner und Beschreibungen der Abteilungen finden Sie auf den beschriebenen Seiten, bzw. können Sie bei unserem Gesamtjugendleiter Thorsten Schwinn erfragen.</a:t>
            </a:r>
          </a:p>
        </p:txBody>
      </p:sp>
      <p:sp>
        <p:nvSpPr>
          <p:cNvPr id="24" name="Textfeld 23">
            <a:extLst>
              <a:ext uri="{FF2B5EF4-FFF2-40B4-BE49-F238E27FC236}">
                <a16:creationId xmlns:a16="http://schemas.microsoft.com/office/drawing/2014/main" id="{DF3ADEBB-1491-402A-B8AF-9D479DFD4C8A}"/>
              </a:ext>
            </a:extLst>
          </p:cNvPr>
          <p:cNvSpPr txBox="1"/>
          <p:nvPr/>
        </p:nvSpPr>
        <p:spPr>
          <a:xfrm>
            <a:off x="457493" y="3406600"/>
            <a:ext cx="5329157" cy="461665"/>
          </a:xfrm>
          <a:prstGeom prst="rect">
            <a:avLst/>
          </a:prstGeom>
          <a:noFill/>
          <a:ln w="60325">
            <a:solidFill>
              <a:schemeClr val="tx1"/>
            </a:solidFill>
          </a:ln>
          <a:scene3d>
            <a:camera prst="orthographicFront"/>
            <a:lightRig rig="threePt" dir="t"/>
          </a:scene3d>
          <a:sp3d extrusionH="76200">
            <a:bevelT w="177800" h="177800"/>
            <a:bevelB/>
            <a:extrusionClr>
              <a:schemeClr val="tx1"/>
            </a:extrusionClr>
          </a:sp3d>
        </p:spPr>
        <p:txBody>
          <a:bodyPr wrap="square" rtlCol="0">
            <a:spAutoFit/>
          </a:bodyPr>
          <a:lstStyle/>
          <a:p>
            <a:pPr algn="ctr"/>
            <a:r>
              <a:rPr lang="de-DE" sz="1200" b="1" dirty="0"/>
              <a:t>Altersgruppen</a:t>
            </a:r>
          </a:p>
          <a:p>
            <a:pPr algn="ctr"/>
            <a:r>
              <a:rPr lang="de-DE" sz="1200" dirty="0"/>
              <a:t>3-6 Jahre			5-8 Jahre			6-10 Jahre</a:t>
            </a:r>
          </a:p>
        </p:txBody>
      </p:sp>
      <p:sp>
        <p:nvSpPr>
          <p:cNvPr id="13" name="Textfeld 12">
            <a:extLst>
              <a:ext uri="{FF2B5EF4-FFF2-40B4-BE49-F238E27FC236}">
                <a16:creationId xmlns:a16="http://schemas.microsoft.com/office/drawing/2014/main" id="{A0FEA03B-6A91-4BB4-BC9D-106C1C35A704}"/>
              </a:ext>
            </a:extLst>
          </p:cNvPr>
          <p:cNvSpPr txBox="1"/>
          <p:nvPr/>
        </p:nvSpPr>
        <p:spPr>
          <a:xfrm>
            <a:off x="1483603" y="1753693"/>
            <a:ext cx="3440512" cy="1568635"/>
          </a:xfrm>
          <a:prstGeom prst="rect">
            <a:avLst/>
          </a:prstGeom>
          <a:noFill/>
        </p:spPr>
        <p:txBody>
          <a:bodyPr wrap="square">
            <a:spAutoFit/>
          </a:bodyPr>
          <a:lstStyle/>
          <a:p>
            <a:pPr algn="ctr">
              <a:lnSpc>
                <a:spcPct val="107000"/>
              </a:lnSpc>
              <a:spcAft>
                <a:spcPts val="800"/>
              </a:spcAft>
            </a:pPr>
            <a:r>
              <a:rPr lang="de-DE" b="1" dirty="0">
                <a:solidFill>
                  <a:schemeClr val="bg1"/>
                </a:solidFill>
                <a:effectLst/>
                <a:ea typeface="Calibri" panose="020F0502020204030204" pitchFamily="34" charset="0"/>
                <a:cs typeface="Times New Roman" panose="02020603050405020304" pitchFamily="18" charset="0"/>
              </a:rPr>
              <a:t>TSV-KIDS</a:t>
            </a:r>
            <a:endParaRPr lang="de-DE" sz="1400" dirty="0">
              <a:solidFill>
                <a:schemeClr val="bg1"/>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de-DE" sz="1400" dirty="0">
                <a:solidFill>
                  <a:schemeClr val="bg1"/>
                </a:solidFill>
                <a:effectLst/>
                <a:ea typeface="Calibri" panose="020F0502020204030204" pitchFamily="34" charset="0"/>
                <a:cs typeface="Times New Roman" panose="02020603050405020304" pitchFamily="18" charset="0"/>
              </a:rPr>
              <a:t>Der TSV bietet für Kinder unter 10 Jahren verschiedene, abteilungs- und sportunabhängige Möglichkeiten – </a:t>
            </a:r>
          </a:p>
          <a:p>
            <a:pPr algn="ctr">
              <a:lnSpc>
                <a:spcPct val="107000"/>
              </a:lnSpc>
              <a:spcAft>
                <a:spcPts val="800"/>
              </a:spcAft>
            </a:pPr>
            <a:r>
              <a:rPr lang="de-DE" sz="1600" b="1" i="1" dirty="0">
                <a:solidFill>
                  <a:schemeClr val="bg1"/>
                </a:solidFill>
                <a:effectLst/>
                <a:ea typeface="Calibri" panose="020F0502020204030204" pitchFamily="34" charset="0"/>
                <a:cs typeface="Times New Roman" panose="02020603050405020304" pitchFamily="18" charset="0"/>
              </a:rPr>
              <a:t>unsere 3 Säulen für die Zukunft</a:t>
            </a:r>
            <a:endParaRPr lang="de-DE" sz="1400" dirty="0"/>
          </a:p>
        </p:txBody>
      </p:sp>
      <p:sp>
        <p:nvSpPr>
          <p:cNvPr id="17" name="Textfeld 2">
            <a:extLst>
              <a:ext uri="{FF2B5EF4-FFF2-40B4-BE49-F238E27FC236}">
                <a16:creationId xmlns:a16="http://schemas.microsoft.com/office/drawing/2014/main" id="{39EA97DE-9BE3-45D4-B2B9-13040AD34A33}"/>
              </a:ext>
            </a:extLst>
          </p:cNvPr>
          <p:cNvSpPr txBox="1">
            <a:spLocks noChangeArrowheads="1"/>
          </p:cNvSpPr>
          <p:nvPr/>
        </p:nvSpPr>
        <p:spPr bwMode="auto">
          <a:xfrm>
            <a:off x="457493" y="4919770"/>
            <a:ext cx="5329156" cy="882293"/>
          </a:xfrm>
          <a:prstGeom prst="rect">
            <a:avLst/>
          </a:prstGeom>
          <a:solidFill>
            <a:srgbClr val="002060"/>
          </a:solidFill>
          <a:ln w="9525">
            <a:solidFill>
              <a:srgbClr val="000000"/>
            </a:solidFill>
            <a:miter lim="800000"/>
            <a:headEnd/>
            <a:tailEnd/>
          </a:ln>
          <a:effectLst>
            <a:softEdge rad="0"/>
          </a:effectLst>
          <a:scene3d>
            <a:camera prst="orthographicFront"/>
            <a:lightRig rig="threePt" dir="t"/>
          </a:scene3d>
          <a:sp3d>
            <a:bevelT w="171450" h="228600"/>
            <a:bevelB/>
          </a:sp3d>
        </p:spPr>
        <p:txBody>
          <a:bodyPr rot="0" vert="horz" wrap="square" lIns="91440" tIns="45720" rIns="91440" bIns="45720" anchor="t" anchorCtr="0">
            <a:spAutoFit/>
          </a:bodyPr>
          <a:lstStyle/>
          <a:p>
            <a:pPr algn="ctr">
              <a:lnSpc>
                <a:spcPct val="107000"/>
              </a:lnSpc>
              <a:spcAft>
                <a:spcPts val="800"/>
              </a:spcAft>
            </a:pPr>
            <a:r>
              <a:rPr lang="de-DE" sz="1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KINDERTURNEN</a:t>
            </a:r>
            <a:endParaRPr lang="de-D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Seite 32</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feld 2">
            <a:extLst>
              <a:ext uri="{FF2B5EF4-FFF2-40B4-BE49-F238E27FC236}">
                <a16:creationId xmlns:a16="http://schemas.microsoft.com/office/drawing/2014/main" id="{FAAB472A-65B4-4621-B1A9-6FC324A0E71F}"/>
              </a:ext>
            </a:extLst>
          </p:cNvPr>
          <p:cNvSpPr txBox="1">
            <a:spLocks noChangeArrowheads="1"/>
          </p:cNvSpPr>
          <p:nvPr/>
        </p:nvSpPr>
        <p:spPr bwMode="auto">
          <a:xfrm>
            <a:off x="457493" y="3972839"/>
            <a:ext cx="5328000" cy="882293"/>
          </a:xfrm>
          <a:prstGeom prst="rect">
            <a:avLst/>
          </a:prstGeom>
          <a:solidFill>
            <a:srgbClr val="002060"/>
          </a:solidFill>
          <a:ln w="9525">
            <a:solidFill>
              <a:srgbClr val="000000"/>
            </a:solidFill>
            <a:miter lim="800000"/>
            <a:headEnd/>
            <a:tailEnd/>
          </a:ln>
          <a:effectLst>
            <a:softEdge rad="0"/>
          </a:effectLst>
          <a:scene3d>
            <a:camera prst="orthographicFront"/>
            <a:lightRig rig="threePt" dir="t"/>
          </a:scene3d>
          <a:sp3d>
            <a:bevelT w="171450" h="228600"/>
            <a:bevelB/>
          </a:sp3d>
        </p:spPr>
        <p:txBody>
          <a:bodyPr rot="0" vert="horz" wrap="square" lIns="91440" tIns="45720" rIns="91440" bIns="45720" anchor="t" anchorCtr="0">
            <a:spAutoFit/>
          </a:bodyPr>
          <a:lstStyle/>
          <a:p>
            <a:pPr algn="ctr">
              <a:lnSpc>
                <a:spcPct val="107000"/>
              </a:lnSpc>
              <a:spcAft>
                <a:spcPts val="800"/>
              </a:spcAft>
            </a:pPr>
            <a:r>
              <a:rPr lang="de-DE" sz="1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TAEKWANDO</a:t>
            </a:r>
            <a:endParaRPr lang="de-D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Seite 34</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feld 2">
            <a:extLst>
              <a:ext uri="{FF2B5EF4-FFF2-40B4-BE49-F238E27FC236}">
                <a16:creationId xmlns:a16="http://schemas.microsoft.com/office/drawing/2014/main" id="{B0C4995E-0891-4680-B5C7-3CF16611BD31}"/>
              </a:ext>
            </a:extLst>
          </p:cNvPr>
          <p:cNvSpPr txBox="1">
            <a:spLocks noChangeArrowheads="1"/>
          </p:cNvSpPr>
          <p:nvPr/>
        </p:nvSpPr>
        <p:spPr bwMode="auto">
          <a:xfrm>
            <a:off x="457494" y="5869428"/>
            <a:ext cx="1650152" cy="882293"/>
          </a:xfrm>
          <a:prstGeom prst="rect">
            <a:avLst/>
          </a:prstGeom>
          <a:solidFill>
            <a:srgbClr val="FF0000"/>
          </a:solidFill>
          <a:ln w="9525">
            <a:solidFill>
              <a:srgbClr val="000000"/>
            </a:solidFill>
            <a:miter lim="800000"/>
            <a:headEnd/>
            <a:tailEnd/>
          </a:ln>
          <a:effectLst>
            <a:softEdge rad="0"/>
          </a:effectLst>
          <a:scene3d>
            <a:camera prst="orthographicFront"/>
            <a:lightRig rig="threePt" dir="t"/>
          </a:scene3d>
          <a:sp3d>
            <a:bevelT w="171450" h="228600"/>
            <a:bevelB/>
          </a:sp3d>
        </p:spPr>
        <p:txBody>
          <a:bodyPr rot="0" vert="horz" wrap="square" lIns="91440" tIns="45720" rIns="91440" bIns="45720" anchor="t" anchorCtr="0">
            <a:spAutoFit/>
          </a:bodyPr>
          <a:lstStyle/>
          <a:p>
            <a:pPr algn="ctr">
              <a:lnSpc>
                <a:spcPct val="107000"/>
              </a:lnSpc>
              <a:spcAft>
                <a:spcPts val="800"/>
              </a:spcAft>
            </a:pPr>
            <a:r>
              <a:rPr lang="de-DE" sz="1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RENNMÄUSE</a:t>
            </a:r>
            <a:endParaRPr lang="de-DE"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Seite 30</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feld 325">
            <a:extLst>
              <a:ext uri="{FF2B5EF4-FFF2-40B4-BE49-F238E27FC236}">
                <a16:creationId xmlns:a16="http://schemas.microsoft.com/office/drawing/2014/main" id="{F83ED1E6-87B8-444C-B973-88190580C4C7}"/>
              </a:ext>
            </a:extLst>
          </p:cNvPr>
          <p:cNvSpPr txBox="1"/>
          <p:nvPr/>
        </p:nvSpPr>
        <p:spPr>
          <a:xfrm>
            <a:off x="2280269" y="5861375"/>
            <a:ext cx="1608687" cy="882294"/>
          </a:xfrm>
          <a:prstGeom prst="rect">
            <a:avLst/>
          </a:prstGeom>
          <a:solidFill>
            <a:schemeClr val="tx1"/>
          </a:solidFill>
          <a:ln w="6350">
            <a:solidFill>
              <a:prstClr val="black"/>
            </a:solidFill>
          </a:ln>
          <a:scene3d>
            <a:camera prst="orthographicFront"/>
            <a:lightRig rig="threePt" dir="t"/>
          </a:scene3d>
          <a:sp3d>
            <a:bevelT w="203200" h="152400"/>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BALLKIDS </a:t>
            </a:r>
          </a:p>
          <a:p>
            <a:pPr algn="ctr">
              <a:lnSpc>
                <a:spcPct val="107000"/>
              </a:lnSpc>
              <a:spcAft>
                <a:spcPts val="800"/>
              </a:spcAft>
            </a:pP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Seite 29</a:t>
            </a:r>
          </a:p>
        </p:txBody>
      </p:sp>
      <p:sp>
        <p:nvSpPr>
          <p:cNvPr id="29" name="Textfeld 2">
            <a:extLst>
              <a:ext uri="{FF2B5EF4-FFF2-40B4-BE49-F238E27FC236}">
                <a16:creationId xmlns:a16="http://schemas.microsoft.com/office/drawing/2014/main" id="{18A7FD1E-DD2D-4439-A5DB-448AE0977A05}"/>
              </a:ext>
            </a:extLst>
          </p:cNvPr>
          <p:cNvSpPr txBox="1">
            <a:spLocks noChangeArrowheads="1"/>
          </p:cNvSpPr>
          <p:nvPr/>
        </p:nvSpPr>
        <p:spPr bwMode="auto">
          <a:xfrm>
            <a:off x="4061579" y="5869429"/>
            <a:ext cx="1725072" cy="882290"/>
          </a:xfrm>
          <a:prstGeom prst="rect">
            <a:avLst/>
          </a:prstGeom>
          <a:solidFill>
            <a:srgbClr val="FFFFFF"/>
          </a:solidFill>
          <a:ln w="9525">
            <a:solidFill>
              <a:srgbClr val="000000"/>
            </a:solidFill>
            <a:miter lim="800000"/>
            <a:headEnd/>
            <a:tailEnd/>
          </a:ln>
          <a:scene3d>
            <a:camera prst="orthographicFront"/>
            <a:lightRig rig="threePt" dir="t"/>
          </a:scene3d>
          <a:sp3d>
            <a:bevelT w="203200" h="203200"/>
          </a:sp3d>
        </p:spPr>
        <p:txBody>
          <a:bodyPr rot="0" vert="horz" wrap="square" lIns="91440" tIns="45720" rIns="91440" bIns="45720" anchor="t" anchorCtr="0">
            <a:noAutofit/>
          </a:bodyPr>
          <a:lstStyle/>
          <a:p>
            <a:pPr algn="ctr">
              <a:lnSpc>
                <a:spcPct val="107000"/>
              </a:lnSpc>
              <a:spcAft>
                <a:spcPts val="800"/>
              </a:spcAft>
            </a:pPr>
            <a:r>
              <a:rPr lang="de-DE" sz="1400" b="1" u="sng" dirty="0">
                <a:effectLst/>
                <a:latin typeface="Calibri" panose="020F0502020204030204" pitchFamily="34" charset="0"/>
                <a:ea typeface="Calibri" panose="020F0502020204030204" pitchFamily="34" charset="0"/>
                <a:cs typeface="Times New Roman" panose="02020603050405020304" pitchFamily="18" charset="0"/>
              </a:rPr>
              <a:t>FLITZKIDS</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effectLst/>
                <a:latin typeface="Calibri" panose="020F0502020204030204" pitchFamily="34" charset="0"/>
                <a:ea typeface="Calibri" panose="020F0502020204030204" pitchFamily="34" charset="0"/>
                <a:cs typeface="Times New Roman" panose="02020603050405020304" pitchFamily="18" charset="0"/>
              </a:rPr>
              <a:t>Seite </a:t>
            </a:r>
            <a:r>
              <a:rPr lang="de-DE" sz="1100" dirty="0">
                <a:latin typeface="Calibri" panose="020F0502020204030204" pitchFamily="34" charset="0"/>
                <a:ea typeface="Calibri" panose="020F0502020204030204" pitchFamily="34" charset="0"/>
                <a:cs typeface="Times New Roman" panose="02020603050405020304" pitchFamily="18" charset="0"/>
              </a:rPr>
              <a:t>31</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feld 2">
            <a:extLst>
              <a:ext uri="{FF2B5EF4-FFF2-40B4-BE49-F238E27FC236}">
                <a16:creationId xmlns:a16="http://schemas.microsoft.com/office/drawing/2014/main" id="{6A0B335B-316A-4778-B98A-C0EDEDF8CFC7}"/>
              </a:ext>
            </a:extLst>
          </p:cNvPr>
          <p:cNvSpPr txBox="1">
            <a:spLocks noChangeArrowheads="1"/>
          </p:cNvSpPr>
          <p:nvPr/>
        </p:nvSpPr>
        <p:spPr bwMode="auto">
          <a:xfrm>
            <a:off x="4061579" y="6892840"/>
            <a:ext cx="1725072" cy="882290"/>
          </a:xfrm>
          <a:prstGeom prst="rect">
            <a:avLst/>
          </a:prstGeom>
          <a:solidFill>
            <a:srgbClr val="FFFFFF"/>
          </a:solidFill>
          <a:ln w="9525">
            <a:solidFill>
              <a:srgbClr val="000000"/>
            </a:solidFill>
            <a:miter lim="800000"/>
            <a:headEnd/>
            <a:tailEnd/>
          </a:ln>
          <a:scene3d>
            <a:camera prst="orthographicFront"/>
            <a:lightRig rig="threePt" dir="t"/>
          </a:scene3d>
          <a:sp3d>
            <a:bevelT w="203200" h="203200"/>
          </a:sp3d>
        </p:spPr>
        <p:txBody>
          <a:bodyPr rot="0" vert="horz" wrap="square" lIns="91440" tIns="45720" rIns="91440" bIns="45720" anchor="t" anchorCtr="0">
            <a:noAutofit/>
          </a:bodyPr>
          <a:lstStyle/>
          <a:p>
            <a:pPr algn="ctr">
              <a:lnSpc>
                <a:spcPct val="107000"/>
              </a:lnSpc>
              <a:spcAft>
                <a:spcPts val="800"/>
              </a:spcAft>
            </a:pPr>
            <a:r>
              <a:rPr lang="de-DE" sz="1400" b="1" u="sng" dirty="0">
                <a:effectLst/>
                <a:latin typeface="Calibri" panose="020F0502020204030204" pitchFamily="34" charset="0"/>
                <a:ea typeface="Calibri" panose="020F0502020204030204" pitchFamily="34" charset="0"/>
                <a:cs typeface="Times New Roman" panose="02020603050405020304" pitchFamily="18" charset="0"/>
              </a:rPr>
              <a:t>HANDBALL</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effectLst/>
                <a:latin typeface="Calibri" panose="020F0502020204030204" pitchFamily="34" charset="0"/>
                <a:ea typeface="Calibri" panose="020F0502020204030204" pitchFamily="34" charset="0"/>
                <a:cs typeface="Times New Roman" panose="02020603050405020304" pitchFamily="18" charset="0"/>
              </a:rPr>
              <a:t>Seite 27</a:t>
            </a:r>
          </a:p>
        </p:txBody>
      </p:sp>
      <p:sp>
        <p:nvSpPr>
          <p:cNvPr id="31" name="Textfeld 2">
            <a:extLst>
              <a:ext uri="{FF2B5EF4-FFF2-40B4-BE49-F238E27FC236}">
                <a16:creationId xmlns:a16="http://schemas.microsoft.com/office/drawing/2014/main" id="{6AA2BEC1-752A-4247-BBBF-652581200DA4}"/>
              </a:ext>
            </a:extLst>
          </p:cNvPr>
          <p:cNvSpPr txBox="1">
            <a:spLocks noChangeArrowheads="1"/>
          </p:cNvSpPr>
          <p:nvPr/>
        </p:nvSpPr>
        <p:spPr bwMode="auto">
          <a:xfrm>
            <a:off x="4061579" y="7909530"/>
            <a:ext cx="1725072" cy="882290"/>
          </a:xfrm>
          <a:prstGeom prst="rect">
            <a:avLst/>
          </a:prstGeom>
          <a:solidFill>
            <a:srgbClr val="FFFFFF"/>
          </a:solidFill>
          <a:ln w="9525">
            <a:solidFill>
              <a:srgbClr val="000000"/>
            </a:solidFill>
            <a:miter lim="800000"/>
            <a:headEnd/>
            <a:tailEnd/>
          </a:ln>
          <a:scene3d>
            <a:camera prst="orthographicFront"/>
            <a:lightRig rig="threePt" dir="t"/>
          </a:scene3d>
          <a:sp3d>
            <a:bevelT w="203200" h="203200"/>
          </a:sp3d>
        </p:spPr>
        <p:txBody>
          <a:bodyPr rot="0" vert="horz" wrap="square" lIns="91440" tIns="45720" rIns="91440" bIns="45720" anchor="t" anchorCtr="0">
            <a:noAutofit/>
          </a:bodyPr>
          <a:lstStyle/>
          <a:p>
            <a:pPr algn="ctr">
              <a:lnSpc>
                <a:spcPct val="107000"/>
              </a:lnSpc>
              <a:spcAft>
                <a:spcPts val="800"/>
              </a:spcAft>
            </a:pPr>
            <a:r>
              <a:rPr lang="de-DE" sz="1400" b="1" u="sng" dirty="0">
                <a:effectLst/>
                <a:latin typeface="Calibri" panose="020F0502020204030204" pitchFamily="34" charset="0"/>
                <a:ea typeface="Calibri" panose="020F0502020204030204" pitchFamily="34" charset="0"/>
                <a:cs typeface="Times New Roman" panose="02020603050405020304" pitchFamily="18" charset="0"/>
              </a:rPr>
              <a:t>FOOTBALL</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effectLst/>
                <a:latin typeface="Calibri" panose="020F0502020204030204" pitchFamily="34" charset="0"/>
                <a:ea typeface="Calibri" panose="020F0502020204030204" pitchFamily="34" charset="0"/>
                <a:cs typeface="Times New Roman" panose="02020603050405020304" pitchFamily="18" charset="0"/>
              </a:rPr>
              <a:t>Seite </a:t>
            </a:r>
            <a:r>
              <a:rPr lang="de-DE" sz="1100" dirty="0">
                <a:latin typeface="Calibri" panose="020F0502020204030204" pitchFamily="34" charset="0"/>
                <a:ea typeface="Calibri" panose="020F0502020204030204" pitchFamily="34" charset="0"/>
                <a:cs typeface="Times New Roman" panose="02020603050405020304" pitchFamily="18" charset="0"/>
              </a:rPr>
              <a:t>15</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feld 2">
            <a:extLst>
              <a:ext uri="{FF2B5EF4-FFF2-40B4-BE49-F238E27FC236}">
                <a16:creationId xmlns:a16="http://schemas.microsoft.com/office/drawing/2014/main" id="{4A176B6B-F2A6-4EBA-96C6-6EBCB297D282}"/>
              </a:ext>
            </a:extLst>
          </p:cNvPr>
          <p:cNvSpPr txBox="1">
            <a:spLocks noChangeArrowheads="1"/>
          </p:cNvSpPr>
          <p:nvPr/>
        </p:nvSpPr>
        <p:spPr bwMode="auto">
          <a:xfrm>
            <a:off x="4061577" y="8926220"/>
            <a:ext cx="1725072" cy="882290"/>
          </a:xfrm>
          <a:prstGeom prst="rect">
            <a:avLst/>
          </a:prstGeom>
          <a:solidFill>
            <a:srgbClr val="FFFFFF"/>
          </a:solidFill>
          <a:ln w="9525">
            <a:solidFill>
              <a:srgbClr val="000000"/>
            </a:solidFill>
            <a:miter lim="800000"/>
            <a:headEnd/>
            <a:tailEnd/>
          </a:ln>
          <a:scene3d>
            <a:camera prst="orthographicFront"/>
            <a:lightRig rig="threePt" dir="t"/>
          </a:scene3d>
          <a:sp3d>
            <a:bevelT w="203200" h="203200"/>
          </a:sp3d>
        </p:spPr>
        <p:txBody>
          <a:bodyPr rot="0" vert="horz" wrap="square" lIns="91440" tIns="45720" rIns="91440" bIns="45720" anchor="t" anchorCtr="0">
            <a:noAutofit/>
          </a:bodyPr>
          <a:lstStyle/>
          <a:p>
            <a:pPr algn="ctr">
              <a:lnSpc>
                <a:spcPct val="107000"/>
              </a:lnSpc>
              <a:spcAft>
                <a:spcPts val="800"/>
              </a:spcAft>
            </a:pPr>
            <a:r>
              <a:rPr lang="de-DE" sz="1400" b="1" u="sng" dirty="0">
                <a:effectLst/>
                <a:latin typeface="Calibri" panose="020F0502020204030204" pitchFamily="34" charset="0"/>
                <a:ea typeface="Calibri" panose="020F0502020204030204" pitchFamily="34" charset="0"/>
                <a:cs typeface="Times New Roman" panose="02020603050405020304" pitchFamily="18" charset="0"/>
              </a:rPr>
              <a:t>KICKBOXEN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effectLst/>
                <a:latin typeface="Calibri" panose="020F0502020204030204" pitchFamily="34" charset="0"/>
                <a:ea typeface="Calibri" panose="020F0502020204030204" pitchFamily="34" charset="0"/>
                <a:cs typeface="Times New Roman" panose="02020603050405020304" pitchFamily="18" charset="0"/>
              </a:rPr>
              <a:t>Seite 39</a:t>
            </a:r>
          </a:p>
        </p:txBody>
      </p:sp>
    </p:spTree>
    <p:extLst>
      <p:ext uri="{BB962C8B-B14F-4D97-AF65-F5344CB8AC3E}">
        <p14:creationId xmlns:p14="http://schemas.microsoft.com/office/powerpoint/2010/main" val="838240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EBEE6368-741B-4694-A63B-8790785D6DBE}"/>
              </a:ext>
            </a:extLst>
          </p:cNvPr>
          <p:cNvSpPr txBox="1"/>
          <p:nvPr/>
        </p:nvSpPr>
        <p:spPr>
          <a:xfrm>
            <a:off x="1" y="899074"/>
            <a:ext cx="5918154" cy="9202519"/>
          </a:xfrm>
          <a:prstGeom prst="rect">
            <a:avLst/>
          </a:prstGeom>
          <a:noFill/>
        </p:spPr>
        <p:txBody>
          <a:bodyPr wrap="square" rtlCol="0">
            <a:spAutoFit/>
          </a:bodyPr>
          <a:lstStyle/>
          <a:p>
            <a:pPr algn="r"/>
            <a:r>
              <a:rPr lang="de-DE" sz="1600" b="1" dirty="0"/>
              <a:t>Ansprechpartner und Struktur des TSV………………………………………	3</a:t>
            </a:r>
          </a:p>
          <a:p>
            <a:pPr algn="r"/>
            <a:r>
              <a:rPr lang="de-DE" sz="1600" b="1" dirty="0"/>
              <a:t>Grußwort 1. Vorstand Sigrid Becke ……………………………………......... 4</a:t>
            </a:r>
          </a:p>
          <a:p>
            <a:pPr algn="r"/>
            <a:r>
              <a:rPr lang="de-DE" sz="1600" b="1" dirty="0"/>
              <a:t>Vorstellung Gesamtjugendleiter Thorsten Schwinn ……….............. 5</a:t>
            </a:r>
          </a:p>
          <a:p>
            <a:pPr algn="r"/>
            <a:r>
              <a:rPr lang="de-DE" sz="1600" b="1" dirty="0"/>
              <a:t>Vorstellung Seniorenbeauftragter Wolfgang Baumgärtner …………	6</a:t>
            </a:r>
          </a:p>
          <a:p>
            <a:pPr algn="r"/>
            <a:r>
              <a:rPr lang="de-DE" sz="1600" b="1" dirty="0"/>
              <a:t>Die geschichtliche Entwicklung des TSV …………………………….......... 7</a:t>
            </a:r>
          </a:p>
          <a:p>
            <a:pPr algn="r"/>
            <a:r>
              <a:rPr lang="de-DE" sz="1600" b="1" dirty="0"/>
              <a:t>Ausblick und Zukunftspläne ………………………………………………......... 9</a:t>
            </a:r>
          </a:p>
          <a:p>
            <a:pPr algn="r"/>
            <a:r>
              <a:rPr lang="de-DE" sz="1600" b="1" dirty="0"/>
              <a:t>Die guten Seelen – „Das Team hinter dem Team“ ……..…………….. 12</a:t>
            </a:r>
          </a:p>
          <a:p>
            <a:pPr algn="r"/>
            <a:endParaRPr lang="de-DE" sz="1600" b="1" dirty="0"/>
          </a:p>
          <a:p>
            <a:r>
              <a:rPr lang="de-DE" sz="1600" b="1" dirty="0"/>
              <a:t>          </a:t>
            </a:r>
            <a:r>
              <a:rPr lang="de-DE" sz="1600" b="1" u="sng" dirty="0"/>
              <a:t>Abteilungen</a:t>
            </a:r>
          </a:p>
          <a:p>
            <a:pPr algn="r"/>
            <a:r>
              <a:rPr lang="de-DE" sz="1600" b="1" dirty="0"/>
              <a:t>American Football …………………………………………………………….	13</a:t>
            </a:r>
          </a:p>
          <a:p>
            <a:pPr algn="r"/>
            <a:r>
              <a:rPr lang="de-DE" sz="1600" b="1" dirty="0" err="1"/>
              <a:t>Flag</a:t>
            </a:r>
            <a:r>
              <a:rPr lang="de-DE" sz="1600" b="1" dirty="0"/>
              <a:t>-Jugend ………………………………………………………………………	15</a:t>
            </a:r>
          </a:p>
          <a:p>
            <a:pPr algn="r"/>
            <a:r>
              <a:rPr lang="de-DE" sz="1600" b="1" dirty="0"/>
              <a:t>Badminton ……………………………………………………………………….	16</a:t>
            </a:r>
          </a:p>
          <a:p>
            <a:pPr algn="r"/>
            <a:r>
              <a:rPr lang="de-DE" sz="1600" b="1" dirty="0"/>
              <a:t>Cheerleader ……………………………………………………………………..	17</a:t>
            </a:r>
          </a:p>
          <a:p>
            <a:pPr algn="r"/>
            <a:r>
              <a:rPr lang="de-DE" sz="1600" b="1" dirty="0"/>
              <a:t>Damengymnastik……………………………………………………………..   18</a:t>
            </a:r>
          </a:p>
          <a:p>
            <a:pPr algn="r"/>
            <a:r>
              <a:rPr lang="de-DE" sz="1600" b="1" dirty="0"/>
              <a:t>Koronar……….……………………………………………………………………	20</a:t>
            </a:r>
          </a:p>
          <a:p>
            <a:pPr algn="r"/>
            <a:r>
              <a:rPr lang="de-DE" sz="1600" b="1" dirty="0"/>
              <a:t>Faustball ………………………………………………………………………....	21</a:t>
            </a:r>
          </a:p>
          <a:p>
            <a:pPr algn="r"/>
            <a:r>
              <a:rPr lang="de-DE" sz="1600" b="1" dirty="0" err="1"/>
              <a:t>Fussball</a:t>
            </a:r>
            <a:r>
              <a:rPr lang="de-DE" sz="1600" b="1" dirty="0"/>
              <a:t> ……………………………………………………………………………	23</a:t>
            </a:r>
          </a:p>
          <a:p>
            <a:pPr algn="r"/>
            <a:r>
              <a:rPr lang="de-DE" sz="1600" b="1" dirty="0"/>
              <a:t>Handball …………………………………………………….......................	27</a:t>
            </a:r>
          </a:p>
          <a:p>
            <a:pPr algn="r"/>
            <a:r>
              <a:rPr lang="de-DE" sz="1600" b="1" dirty="0"/>
              <a:t>Übersicht Angebot Kids ……………………………………………………	28</a:t>
            </a:r>
          </a:p>
          <a:p>
            <a:pPr algn="r"/>
            <a:r>
              <a:rPr lang="de-DE" sz="1600" b="1" dirty="0"/>
              <a:t>	Ball Kids ……………………………………………………………….....	29</a:t>
            </a:r>
          </a:p>
          <a:p>
            <a:pPr algn="r"/>
            <a:r>
              <a:rPr lang="de-DE" sz="1600" b="1" dirty="0"/>
              <a:t>	Rennmäuse ……………………………………………………………..	30</a:t>
            </a:r>
          </a:p>
          <a:p>
            <a:pPr algn="r"/>
            <a:r>
              <a:rPr lang="de-DE" sz="1600" b="1" dirty="0"/>
              <a:t>	Flitz Kids ………………………………………………………………….	31</a:t>
            </a:r>
          </a:p>
          <a:p>
            <a:pPr algn="r"/>
            <a:r>
              <a:rPr lang="de-DE" sz="1600" b="1" dirty="0"/>
              <a:t>Kinderturnen …..……………………………………………..………   32</a:t>
            </a:r>
          </a:p>
          <a:p>
            <a:pPr algn="r"/>
            <a:r>
              <a:rPr lang="de-DE" sz="1600" b="1" dirty="0"/>
              <a:t>Leichtathletik …………………………………………………………………..	33</a:t>
            </a:r>
          </a:p>
          <a:p>
            <a:pPr algn="r"/>
            <a:r>
              <a:rPr lang="de-DE" sz="1600" b="1" dirty="0"/>
              <a:t>Taekwondo ………………………………………………………………………	34</a:t>
            </a:r>
          </a:p>
          <a:p>
            <a:pPr algn="r"/>
            <a:r>
              <a:rPr lang="de-DE" sz="1600" b="1" dirty="0"/>
              <a:t>Turnen (Parkour / Calisthenics) ……………………………….……….	35</a:t>
            </a:r>
          </a:p>
          <a:p>
            <a:pPr algn="r"/>
            <a:r>
              <a:rPr lang="de-DE" sz="1600" b="1" dirty="0"/>
              <a:t>Volleyball……………………………………………………………………….…  36</a:t>
            </a:r>
          </a:p>
          <a:p>
            <a:pPr algn="r"/>
            <a:r>
              <a:rPr lang="de-DE" sz="1600" b="1" dirty="0"/>
              <a:t>Walking …………………………………………………………………………..	37</a:t>
            </a:r>
          </a:p>
          <a:p>
            <a:r>
              <a:rPr lang="de-DE" sz="1600" b="1" dirty="0"/>
              <a:t>         </a:t>
            </a:r>
          </a:p>
          <a:p>
            <a:r>
              <a:rPr lang="de-DE" sz="1600" b="1" dirty="0"/>
              <a:t>          </a:t>
            </a:r>
            <a:r>
              <a:rPr lang="de-DE" sz="1600" b="1" u="sng" dirty="0"/>
              <a:t>Kursangebote</a:t>
            </a:r>
          </a:p>
          <a:p>
            <a:pPr algn="r"/>
            <a:r>
              <a:rPr lang="de-DE" sz="1600" b="1" dirty="0"/>
              <a:t>Aerobic – Fitness u. Beweglichkeit</a:t>
            </a:r>
            <a:r>
              <a:rPr lang="de-DE" sz="1600" dirty="0"/>
              <a:t>..</a:t>
            </a:r>
            <a:r>
              <a:rPr lang="de-DE" sz="1600" b="1" dirty="0"/>
              <a:t>………………..……………….	38</a:t>
            </a:r>
          </a:p>
          <a:p>
            <a:pPr algn="r"/>
            <a:r>
              <a:rPr lang="de-DE" sz="1600" b="1" dirty="0" err="1"/>
              <a:t>Kibo</a:t>
            </a:r>
            <a:r>
              <a:rPr lang="de-DE" sz="1600" b="1" dirty="0"/>
              <a:t>-Kids (Kickboxen)…………………………………………..………….	39</a:t>
            </a:r>
          </a:p>
          <a:p>
            <a:pPr algn="r"/>
            <a:r>
              <a:rPr lang="de-DE" sz="1600" b="1" dirty="0"/>
              <a:t>Sportabzeichen……………………………………………………………..…	40</a:t>
            </a:r>
          </a:p>
          <a:p>
            <a:pPr algn="r"/>
            <a:r>
              <a:rPr lang="de-DE" sz="1600" b="1" dirty="0"/>
              <a:t>Zumba………………………………………………………………………..……	41</a:t>
            </a:r>
          </a:p>
          <a:p>
            <a:pPr algn="r"/>
            <a:endParaRPr lang="de-DE" sz="1600" b="1" dirty="0"/>
          </a:p>
          <a:p>
            <a:pPr algn="r"/>
            <a:r>
              <a:rPr lang="de-DE" sz="1600" b="1" dirty="0"/>
              <a:t>Übersicht Trainingszeiten……………………………………………………  47</a:t>
            </a:r>
          </a:p>
        </p:txBody>
      </p:sp>
      <p:sp>
        <p:nvSpPr>
          <p:cNvPr id="14" name="Textplatzhalter 13">
            <a:extLst>
              <a:ext uri="{FF2B5EF4-FFF2-40B4-BE49-F238E27FC236}">
                <a16:creationId xmlns:a16="http://schemas.microsoft.com/office/drawing/2014/main" id="{A208D275-6BF5-4992-BE08-1DF357E6086A}"/>
              </a:ext>
            </a:extLst>
          </p:cNvPr>
          <p:cNvSpPr>
            <a:spLocks noGrp="1"/>
          </p:cNvSpPr>
          <p:nvPr>
            <p:ph type="body" sz="quarter" idx="13"/>
          </p:nvPr>
        </p:nvSpPr>
        <p:spPr>
          <a:xfrm>
            <a:off x="-1" y="261920"/>
            <a:ext cx="6009971" cy="535531"/>
          </a:xfrm>
        </p:spPr>
        <p:txBody>
          <a:bodyPr/>
          <a:lstStyle/>
          <a:p>
            <a:pPr marL="0" indent="0" algn="ctr">
              <a:buNone/>
            </a:pPr>
            <a:r>
              <a:rPr lang="de-DE" dirty="0"/>
              <a:t>Inhalt</a:t>
            </a:r>
          </a:p>
        </p:txBody>
      </p:sp>
    </p:spTree>
    <p:extLst>
      <p:ext uri="{BB962C8B-B14F-4D97-AF65-F5344CB8AC3E}">
        <p14:creationId xmlns:p14="http://schemas.microsoft.com/office/powerpoint/2010/main" val="866281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C66BA73-1EC6-4ECC-BBAA-ADB5AD6553AB}"/>
              </a:ext>
            </a:extLst>
          </p:cNvPr>
          <p:cNvSpPr>
            <a:spLocks noGrp="1"/>
          </p:cNvSpPr>
          <p:nvPr>
            <p:ph type="sldNum" sz="quarter" idx="12"/>
          </p:nvPr>
        </p:nvSpPr>
        <p:spPr/>
        <p:txBody>
          <a:bodyPr/>
          <a:lstStyle/>
          <a:p>
            <a:fld id="{30DF6D98-59E7-4C24-8F82-0C955617432B}" type="slidenum">
              <a:rPr lang="de-DE" smtClean="0"/>
              <a:pPr/>
              <a:t>29</a:t>
            </a:fld>
            <a:endParaRPr lang="de-DE" dirty="0"/>
          </a:p>
        </p:txBody>
      </p:sp>
      <p:sp>
        <p:nvSpPr>
          <p:cNvPr id="5" name="Textplatzhalter 4">
            <a:extLst>
              <a:ext uri="{FF2B5EF4-FFF2-40B4-BE49-F238E27FC236}">
                <a16:creationId xmlns:a16="http://schemas.microsoft.com/office/drawing/2014/main" id="{466C7011-6B27-4B11-83D0-FC1DB47AABB0}"/>
              </a:ext>
            </a:extLst>
          </p:cNvPr>
          <p:cNvSpPr>
            <a:spLocks noGrp="1"/>
          </p:cNvSpPr>
          <p:nvPr>
            <p:ph type="body" sz="quarter" idx="13"/>
          </p:nvPr>
        </p:nvSpPr>
        <p:spPr>
          <a:xfrm>
            <a:off x="842399" y="309171"/>
            <a:ext cx="6015601" cy="535531"/>
          </a:xfrm>
        </p:spPr>
        <p:txBody>
          <a:bodyPr/>
          <a:lstStyle/>
          <a:p>
            <a:pPr marL="0" indent="0" algn="ctr">
              <a:buNone/>
            </a:pPr>
            <a:r>
              <a:rPr lang="de-DE" dirty="0"/>
              <a:t>BALL KIDS</a:t>
            </a:r>
          </a:p>
        </p:txBody>
      </p:sp>
      <p:sp>
        <p:nvSpPr>
          <p:cNvPr id="11" name="Textfeld 10">
            <a:extLst>
              <a:ext uri="{FF2B5EF4-FFF2-40B4-BE49-F238E27FC236}">
                <a16:creationId xmlns:a16="http://schemas.microsoft.com/office/drawing/2014/main" id="{93FFCC81-32F1-4D11-A05E-F53D872807E5}"/>
              </a:ext>
            </a:extLst>
          </p:cNvPr>
          <p:cNvSpPr txBox="1"/>
          <p:nvPr/>
        </p:nvSpPr>
        <p:spPr>
          <a:xfrm>
            <a:off x="876792" y="6318516"/>
            <a:ext cx="5989553" cy="1094787"/>
          </a:xfrm>
          <a:prstGeom prst="rect">
            <a:avLst/>
          </a:prstGeom>
          <a:noFill/>
        </p:spPr>
        <p:txBody>
          <a:bodyPr wrap="square">
            <a:spAutoFit/>
          </a:bodyPr>
          <a:lstStyle/>
          <a:p>
            <a:pPr fontAlgn="base">
              <a:lnSpc>
                <a:spcPts val="1980"/>
              </a:lnSpc>
            </a:pPr>
            <a:r>
              <a:rPr lang="de-DE" sz="1200" b="1" dirty="0">
                <a:solidFill>
                  <a:srgbClr val="000000"/>
                </a:solidFill>
                <a:effectLst/>
                <a:ea typeface="Times New Roman" panose="02020603050405020304" pitchFamily="18" charset="0"/>
              </a:rPr>
              <a:t>Hast du Interesse, dann ruf an, oder schau einfach vorbei zum Schnuppern.</a:t>
            </a:r>
            <a:endParaRPr lang="de-DE" sz="1200" b="1" dirty="0">
              <a:effectLst/>
              <a:ea typeface="Times New Roman" panose="02020603050405020304" pitchFamily="18" charset="0"/>
            </a:endParaRPr>
          </a:p>
          <a:p>
            <a:pPr fontAlgn="base">
              <a:lnSpc>
                <a:spcPts val="1980"/>
              </a:lnSpc>
            </a:pPr>
            <a:r>
              <a:rPr lang="de-DE" sz="1200" b="1" dirty="0">
                <a:solidFill>
                  <a:srgbClr val="000000"/>
                </a:solidFill>
                <a:effectLst/>
                <a:ea typeface="Times New Roman" panose="02020603050405020304" pitchFamily="18" charset="0"/>
              </a:rPr>
              <a:t>Die Ball-Kids treffen sich jeden Dienstag von 16:00 – 17:00 Uhr</a:t>
            </a:r>
            <a:endParaRPr lang="de-DE" sz="1200" b="1" dirty="0">
              <a:effectLst/>
              <a:ea typeface="Times New Roman" panose="02020603050405020304" pitchFamily="18" charset="0"/>
            </a:endParaRPr>
          </a:p>
          <a:p>
            <a:pPr fontAlgn="base">
              <a:lnSpc>
                <a:spcPts val="1980"/>
              </a:lnSpc>
            </a:pPr>
            <a:r>
              <a:rPr lang="de-DE" sz="1200" b="1" dirty="0">
                <a:solidFill>
                  <a:srgbClr val="000000"/>
                </a:solidFill>
                <a:effectLst/>
                <a:ea typeface="Times New Roman" panose="02020603050405020304" pitchFamily="18" charset="0"/>
              </a:rPr>
              <a:t>In den Wintermonaten in der Markgrafenhalle, </a:t>
            </a:r>
            <a:r>
              <a:rPr lang="de-DE" sz="1200" b="1" dirty="0" err="1">
                <a:solidFill>
                  <a:srgbClr val="000000"/>
                </a:solidFill>
                <a:effectLst/>
                <a:ea typeface="Times New Roman" panose="02020603050405020304" pitchFamily="18" charset="0"/>
              </a:rPr>
              <a:t>Comeniusstraße</a:t>
            </a:r>
            <a:r>
              <a:rPr lang="de-DE" sz="1200" b="1" dirty="0">
                <a:solidFill>
                  <a:srgbClr val="000000"/>
                </a:solidFill>
                <a:effectLst/>
                <a:ea typeface="Times New Roman" panose="02020603050405020304" pitchFamily="18" charset="0"/>
              </a:rPr>
              <a:t> 1.</a:t>
            </a:r>
            <a:endParaRPr lang="de-DE" sz="1200" b="1" dirty="0">
              <a:effectLst/>
              <a:ea typeface="Times New Roman" panose="02020603050405020304" pitchFamily="18" charset="0"/>
            </a:endParaRPr>
          </a:p>
          <a:p>
            <a:pPr fontAlgn="base">
              <a:lnSpc>
                <a:spcPts val="1980"/>
              </a:lnSpc>
            </a:pPr>
            <a:r>
              <a:rPr lang="de-DE" sz="1200" b="1" dirty="0">
                <a:solidFill>
                  <a:srgbClr val="000000"/>
                </a:solidFill>
                <a:effectLst/>
                <a:ea typeface="Times New Roman" panose="02020603050405020304" pitchFamily="18" charset="0"/>
              </a:rPr>
              <a:t>In den Sommermonaten am TSV Sportgelände, An der weißen Marter 12.</a:t>
            </a:r>
            <a:endParaRPr lang="de-DE" sz="1200" b="1" dirty="0">
              <a:effectLst/>
              <a:ea typeface="Times New Roman" panose="02020603050405020304" pitchFamily="18" charset="0"/>
            </a:endParaRPr>
          </a:p>
        </p:txBody>
      </p:sp>
      <p:sp>
        <p:nvSpPr>
          <p:cNvPr id="12" name="Textfeld 11">
            <a:extLst>
              <a:ext uri="{FF2B5EF4-FFF2-40B4-BE49-F238E27FC236}">
                <a16:creationId xmlns:a16="http://schemas.microsoft.com/office/drawing/2014/main" id="{E4902514-561A-4B83-AE01-1453D3C350E6}"/>
              </a:ext>
            </a:extLst>
          </p:cNvPr>
          <p:cNvSpPr txBox="1"/>
          <p:nvPr/>
        </p:nvSpPr>
        <p:spPr>
          <a:xfrm>
            <a:off x="866584" y="1031445"/>
            <a:ext cx="6009971" cy="2829236"/>
          </a:xfrm>
          <a:prstGeom prst="rect">
            <a:avLst/>
          </a:prstGeom>
          <a:noFill/>
        </p:spPr>
        <p:txBody>
          <a:bodyPr wrap="square">
            <a:spAutoFit/>
          </a:bodyPr>
          <a:lstStyle/>
          <a:p>
            <a:pPr fontAlgn="base">
              <a:lnSpc>
                <a:spcPts val="1980"/>
              </a:lnSpc>
            </a:pPr>
            <a:r>
              <a:rPr lang="de-DE" sz="1200" b="1" dirty="0">
                <a:effectLst/>
                <a:ea typeface="Times New Roman" panose="02020603050405020304" pitchFamily="18" charset="0"/>
              </a:rPr>
              <a:t>Ziel des Trainerteams ist es, die Kinder an verschiedene Ballsportarten wie Faustball, Football, </a:t>
            </a:r>
            <a:r>
              <a:rPr lang="de-DE" sz="1200" b="1" dirty="0" err="1">
                <a:effectLst/>
                <a:ea typeface="Times New Roman" panose="02020603050405020304" pitchFamily="18" charset="0"/>
              </a:rPr>
              <a:t>Fussball</a:t>
            </a:r>
            <a:r>
              <a:rPr lang="de-DE" sz="1200" b="1" dirty="0">
                <a:effectLst/>
                <a:ea typeface="Times New Roman" panose="02020603050405020304" pitchFamily="18" charset="0"/>
              </a:rPr>
              <a:t>, Handball oder Volleyball spielerisch heranzuführen. Alle Kinder, egal ob dick oder dünn, groß oder klein, Junge oder Mädchen sind in diesen Sportarten wichtig.</a:t>
            </a:r>
            <a:br>
              <a:rPr lang="de-DE" sz="1200" b="1" dirty="0">
                <a:effectLst/>
                <a:ea typeface="Times New Roman" panose="02020603050405020304" pitchFamily="18" charset="0"/>
              </a:rPr>
            </a:br>
            <a:r>
              <a:rPr lang="de-DE" sz="1200" b="1" dirty="0">
                <a:effectLst/>
                <a:ea typeface="Times New Roman" panose="02020603050405020304" pitchFamily="18" charset="0"/>
              </a:rPr>
              <a:t>Teamgeist, Spaß, Respekt und vor allem eine familiäre Atmosphäre stehen bei den Ball-Kids an erster Stelle. Zudem soll die körperliche Koordination und die Beweglichkeit gefördert werden.</a:t>
            </a:r>
          </a:p>
          <a:p>
            <a:pPr fontAlgn="base">
              <a:lnSpc>
                <a:spcPts val="1920"/>
              </a:lnSpc>
              <a:spcAft>
                <a:spcPts val="800"/>
              </a:spcAft>
            </a:pPr>
            <a:r>
              <a:rPr lang="de-DE" sz="1200" b="1" dirty="0">
                <a:solidFill>
                  <a:srgbClr val="000000"/>
                </a:solidFill>
                <a:effectLst/>
                <a:ea typeface="Times New Roman" panose="02020603050405020304" pitchFamily="18" charset="0"/>
                <a:cs typeface="Calibri" panose="020F0502020204030204" pitchFamily="34" charset="0"/>
              </a:rPr>
              <a:t>Die TSV Ball-Kids beruht auf aktuellen sportwissenschaftlichen Erkenntnissen und folgt nicht dem </a:t>
            </a:r>
            <a:r>
              <a:rPr lang="de-DE" sz="1200" b="1" dirty="0" err="1">
                <a:solidFill>
                  <a:srgbClr val="000000"/>
                </a:solidFill>
                <a:effectLst/>
                <a:ea typeface="Times New Roman" panose="02020603050405020304" pitchFamily="18" charset="0"/>
                <a:cs typeface="Calibri" panose="020F0502020204030204" pitchFamily="34" charset="0"/>
              </a:rPr>
              <a:t>Anything</a:t>
            </a:r>
            <a:r>
              <a:rPr lang="de-DE" sz="1200" b="1" dirty="0">
                <a:solidFill>
                  <a:srgbClr val="000000"/>
                </a:solidFill>
                <a:effectLst/>
                <a:ea typeface="Times New Roman" panose="02020603050405020304" pitchFamily="18" charset="0"/>
                <a:cs typeface="Calibri" panose="020F0502020204030204" pitchFamily="34" charset="0"/>
              </a:rPr>
              <a:t>-Goes-Motto „Hauptsache Sport“. Unsere Grundphilosophie basiert vielmehr konsequent – und dies ist in dieser Form einzigartig – auf vier zentralen Gütesiegeln, die als unverzichtbare, nicht austauschbare Bausteine für alle kindgerechten Förderprogramme anzusehen sind.</a:t>
            </a:r>
            <a:endParaRPr lang="de-DE" sz="1100" b="1" dirty="0">
              <a:effectLst/>
              <a:ea typeface="Calibri" panose="020F0502020204030204" pitchFamily="34" charset="0"/>
              <a:cs typeface="Times New Roman" panose="02020603050405020304" pitchFamily="18" charset="0"/>
            </a:endParaRPr>
          </a:p>
        </p:txBody>
      </p:sp>
      <p:pic>
        <p:nvPicPr>
          <p:cNvPr id="14" name="Picture 6" descr="Ball, children, fun, games, happy, kids, playing icon - Download on  Iconfinder">
            <a:extLst>
              <a:ext uri="{FF2B5EF4-FFF2-40B4-BE49-F238E27FC236}">
                <a16:creationId xmlns:a16="http://schemas.microsoft.com/office/drawing/2014/main" id="{A4A20FB4-7831-40E5-A0BB-17876DC39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2315602"/>
            <a:ext cx="827613" cy="8276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platzhalter 3">
            <a:extLst>
              <a:ext uri="{FF2B5EF4-FFF2-40B4-BE49-F238E27FC236}">
                <a16:creationId xmlns:a16="http://schemas.microsoft.com/office/drawing/2014/main" id="{2A3F50B2-7BDA-4D62-938A-77F71637339F}"/>
              </a:ext>
            </a:extLst>
          </p:cNvPr>
          <p:cNvSpPr>
            <a:spLocks noGrp="1"/>
          </p:cNvSpPr>
          <p:nvPr>
            <p:ph type="body" sz="quarter" idx="14"/>
          </p:nvPr>
        </p:nvSpPr>
        <p:spPr>
          <a:xfrm>
            <a:off x="2611121" y="8653643"/>
            <a:ext cx="2306279" cy="1222776"/>
          </a:xfrm>
        </p:spPr>
        <p:txBody>
          <a:bodyPr/>
          <a:lstStyle/>
          <a:p>
            <a:r>
              <a:rPr lang="de-DE" dirty="0"/>
              <a:t>Abteilungsleiter</a:t>
            </a:r>
          </a:p>
          <a:p>
            <a:r>
              <a:rPr lang="de-DE" dirty="0"/>
              <a:t>Stefan Becke</a:t>
            </a:r>
          </a:p>
          <a:p>
            <a:r>
              <a:rPr lang="de-DE" b="0" dirty="0"/>
              <a:t>+49 171 4540832</a:t>
            </a:r>
          </a:p>
          <a:p>
            <a:endParaRPr lang="de-DE" dirty="0"/>
          </a:p>
        </p:txBody>
      </p:sp>
      <p:pic>
        <p:nvPicPr>
          <p:cNvPr id="9" name="Grafik 8" descr="Ein Bild, das Text, Person, Esstisch enthält.&#10;&#10;Automatisch generierte Beschreibung">
            <a:extLst>
              <a:ext uri="{FF2B5EF4-FFF2-40B4-BE49-F238E27FC236}">
                <a16:creationId xmlns:a16="http://schemas.microsoft.com/office/drawing/2014/main" id="{3F98EA3D-2B4B-43B8-AAD9-321AD65E107B}"/>
              </a:ext>
            </a:extLst>
          </p:cNvPr>
          <p:cNvPicPr>
            <a:picLocks noChangeAspect="1"/>
          </p:cNvPicPr>
          <p:nvPr/>
        </p:nvPicPr>
        <p:blipFill rotWithShape="1">
          <a:blip r:embed="rId3">
            <a:extLst>
              <a:ext uri="{28A0092B-C50C-407E-A947-70E740481C1C}">
                <a14:useLocalDpi xmlns:a14="http://schemas.microsoft.com/office/drawing/2010/main" val="0"/>
              </a:ext>
            </a:extLst>
          </a:blip>
          <a:srcRect t="7830" r="5633" b="40056"/>
          <a:stretch/>
        </p:blipFill>
        <p:spPr>
          <a:xfrm>
            <a:off x="4941995" y="8077946"/>
            <a:ext cx="1723176" cy="16917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Ellipse 24">
            <a:extLst>
              <a:ext uri="{FF2B5EF4-FFF2-40B4-BE49-F238E27FC236}">
                <a16:creationId xmlns:a16="http://schemas.microsoft.com/office/drawing/2014/main" id="{2E5B661B-6733-4847-973E-984455C78E00}"/>
              </a:ext>
            </a:extLst>
          </p:cNvPr>
          <p:cNvSpPr/>
          <p:nvPr/>
        </p:nvSpPr>
        <p:spPr>
          <a:xfrm>
            <a:off x="987210" y="4476860"/>
            <a:ext cx="1542112" cy="1530404"/>
          </a:xfrm>
          <a:prstGeom prst="ellipse">
            <a:avLst/>
          </a:prstGeom>
          <a:solidFill>
            <a:srgbClr val="92D050"/>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ysClr val="windowText" lastClr="000000"/>
                </a:solidFill>
              </a:rPr>
              <a:t>Entwicklungs-gemäßheit</a:t>
            </a:r>
          </a:p>
          <a:p>
            <a:pPr algn="ctr"/>
            <a:r>
              <a:rPr lang="de-DE" sz="1100" dirty="0">
                <a:solidFill>
                  <a:sysClr val="windowText" lastClr="000000"/>
                </a:solidFill>
              </a:rPr>
              <a:t>„Kinder sind keine verkleinerten Erwachsenen“</a:t>
            </a:r>
          </a:p>
        </p:txBody>
      </p:sp>
      <p:sp>
        <p:nvSpPr>
          <p:cNvPr id="26" name="Ellipse 25">
            <a:extLst>
              <a:ext uri="{FF2B5EF4-FFF2-40B4-BE49-F238E27FC236}">
                <a16:creationId xmlns:a16="http://schemas.microsoft.com/office/drawing/2014/main" id="{CA7297CB-3AF9-435A-8E28-01747F599C86}"/>
              </a:ext>
            </a:extLst>
          </p:cNvPr>
          <p:cNvSpPr/>
          <p:nvPr/>
        </p:nvSpPr>
        <p:spPr>
          <a:xfrm>
            <a:off x="2266712" y="4476860"/>
            <a:ext cx="1542112" cy="1530404"/>
          </a:xfrm>
          <a:prstGeom prst="ellipse">
            <a:avLst/>
          </a:prstGeom>
          <a:solidFill>
            <a:srgbClr val="FFC000"/>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ysClr val="windowText" lastClr="000000"/>
                </a:solidFill>
              </a:rPr>
              <a:t>Vielseitigkeit</a:t>
            </a:r>
          </a:p>
          <a:p>
            <a:pPr algn="ctr"/>
            <a:r>
              <a:rPr lang="de-DE" sz="1100" dirty="0">
                <a:solidFill>
                  <a:sysClr val="windowText" lastClr="000000"/>
                </a:solidFill>
              </a:rPr>
              <a:t>„Kinder sind Allrounder und keine Spezialisten“</a:t>
            </a:r>
          </a:p>
        </p:txBody>
      </p:sp>
      <p:sp>
        <p:nvSpPr>
          <p:cNvPr id="27" name="Ellipse 26">
            <a:extLst>
              <a:ext uri="{FF2B5EF4-FFF2-40B4-BE49-F238E27FC236}">
                <a16:creationId xmlns:a16="http://schemas.microsoft.com/office/drawing/2014/main" id="{392E2BF0-F952-48DF-AE72-4653149F74D9}"/>
              </a:ext>
            </a:extLst>
          </p:cNvPr>
          <p:cNvSpPr/>
          <p:nvPr/>
        </p:nvSpPr>
        <p:spPr>
          <a:xfrm>
            <a:off x="3557624" y="4477063"/>
            <a:ext cx="1623976" cy="1530404"/>
          </a:xfrm>
          <a:prstGeom prst="ellipse">
            <a:avLst/>
          </a:prstGeom>
          <a:solidFill>
            <a:schemeClr val="accent5">
              <a:lumMod val="75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ysClr val="windowText" lastClr="000000"/>
                </a:solidFill>
              </a:rPr>
              <a:t>Spielerisch-</a:t>
            </a:r>
            <a:r>
              <a:rPr lang="de-DE" sz="1200" b="1" dirty="0" err="1">
                <a:solidFill>
                  <a:sysClr val="windowText" lastClr="000000"/>
                </a:solidFill>
              </a:rPr>
              <a:t>unangeleitetes</a:t>
            </a:r>
            <a:r>
              <a:rPr lang="de-DE" sz="1200" b="1" dirty="0">
                <a:solidFill>
                  <a:sysClr val="windowText" lastClr="000000"/>
                </a:solidFill>
              </a:rPr>
              <a:t> Lernen</a:t>
            </a:r>
          </a:p>
          <a:p>
            <a:pPr algn="ctr"/>
            <a:r>
              <a:rPr lang="de-DE" sz="1100" dirty="0">
                <a:solidFill>
                  <a:sysClr val="windowText" lastClr="000000"/>
                </a:solidFill>
              </a:rPr>
              <a:t>„Probieren geht über Studieren“</a:t>
            </a:r>
          </a:p>
        </p:txBody>
      </p:sp>
      <p:sp>
        <p:nvSpPr>
          <p:cNvPr id="28" name="Ellipse 27">
            <a:extLst>
              <a:ext uri="{FF2B5EF4-FFF2-40B4-BE49-F238E27FC236}">
                <a16:creationId xmlns:a16="http://schemas.microsoft.com/office/drawing/2014/main" id="{330E940A-4F10-42BB-9C81-AC56B7C02D79}"/>
              </a:ext>
            </a:extLst>
          </p:cNvPr>
          <p:cNvSpPr/>
          <p:nvPr/>
        </p:nvSpPr>
        <p:spPr>
          <a:xfrm>
            <a:off x="4941995" y="4455208"/>
            <a:ext cx="1542112" cy="1530404"/>
          </a:xfrm>
          <a:prstGeom prst="ellipse">
            <a:avLst/>
          </a:prstGeom>
          <a:solidFill>
            <a:srgbClr val="FFFF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ysClr val="windowText" lastClr="000000"/>
                </a:solidFill>
              </a:rPr>
              <a:t>Freud-</a:t>
            </a:r>
            <a:r>
              <a:rPr lang="de-DE" sz="1200" b="1" dirty="0" err="1">
                <a:solidFill>
                  <a:sysClr val="windowText" lastClr="000000"/>
                </a:solidFill>
              </a:rPr>
              <a:t>betonheit</a:t>
            </a:r>
            <a:endParaRPr lang="de-DE" sz="1200" b="1" dirty="0">
              <a:solidFill>
                <a:sysClr val="windowText" lastClr="000000"/>
              </a:solidFill>
            </a:endParaRPr>
          </a:p>
          <a:p>
            <a:pPr algn="ctr"/>
            <a:r>
              <a:rPr lang="de-DE" sz="1100" dirty="0">
                <a:solidFill>
                  <a:sysClr val="windowText" lastClr="000000"/>
                </a:solidFill>
              </a:rPr>
              <a:t>„Spielen macht den Meister“</a:t>
            </a:r>
          </a:p>
        </p:txBody>
      </p:sp>
      <p:sp>
        <p:nvSpPr>
          <p:cNvPr id="29" name="Textfeld 28">
            <a:extLst>
              <a:ext uri="{FF2B5EF4-FFF2-40B4-BE49-F238E27FC236}">
                <a16:creationId xmlns:a16="http://schemas.microsoft.com/office/drawing/2014/main" id="{1D7C0D21-6347-42A5-9CBF-C4F5D41FAE60}"/>
              </a:ext>
            </a:extLst>
          </p:cNvPr>
          <p:cNvSpPr txBox="1"/>
          <p:nvPr/>
        </p:nvSpPr>
        <p:spPr>
          <a:xfrm>
            <a:off x="1523101" y="4042794"/>
            <a:ext cx="4482317" cy="369332"/>
          </a:xfrm>
          <a:prstGeom prst="rect">
            <a:avLst/>
          </a:prstGeom>
          <a:noFill/>
        </p:spPr>
        <p:txBody>
          <a:bodyPr wrap="none" rtlCol="0">
            <a:spAutoFit/>
          </a:bodyPr>
          <a:lstStyle/>
          <a:p>
            <a:r>
              <a:rPr lang="de-DE" b="1" dirty="0"/>
              <a:t>Die vier Leitsätze und Prinzipien der Ball-Kids</a:t>
            </a:r>
          </a:p>
        </p:txBody>
      </p:sp>
      <p:pic>
        <p:nvPicPr>
          <p:cNvPr id="4" name="Grafik 3" descr="Ein Bild, das Boden, draußen, Sportwettkampf, Sport enthält.&#10;&#10;Automatisch generierte Beschreibung">
            <a:extLst>
              <a:ext uri="{FF2B5EF4-FFF2-40B4-BE49-F238E27FC236}">
                <a16:creationId xmlns:a16="http://schemas.microsoft.com/office/drawing/2014/main" id="{B6A6DAD6-9B36-4B6C-B6EB-0C46BEC4A80B}"/>
              </a:ext>
            </a:extLst>
          </p:cNvPr>
          <p:cNvPicPr>
            <a:picLocks noChangeAspect="1"/>
          </p:cNvPicPr>
          <p:nvPr/>
        </p:nvPicPr>
        <p:blipFill rotWithShape="1">
          <a:blip r:embed="rId4">
            <a:extLst>
              <a:ext uri="{28A0092B-C50C-407E-A947-70E740481C1C}">
                <a14:useLocalDpi xmlns:a14="http://schemas.microsoft.com/office/drawing/2010/main" val="0"/>
              </a:ext>
            </a:extLst>
          </a:blip>
          <a:srcRect t="32295" r="8856" b="14814"/>
          <a:stretch/>
        </p:blipFill>
        <p:spPr>
          <a:xfrm>
            <a:off x="952678" y="7454247"/>
            <a:ext cx="2628067" cy="1143792"/>
          </a:xfrm>
          <a:prstGeom prst="rect">
            <a:avLst/>
          </a:prstGeom>
        </p:spPr>
      </p:pic>
      <p:pic>
        <p:nvPicPr>
          <p:cNvPr id="7" name="Grafik 6" descr="Ein Bild, das Person, Boden, Sport, Sportwettkampf enthält.&#10;&#10;Automatisch generierte Beschreibung">
            <a:extLst>
              <a:ext uri="{FF2B5EF4-FFF2-40B4-BE49-F238E27FC236}">
                <a16:creationId xmlns:a16="http://schemas.microsoft.com/office/drawing/2014/main" id="{0FD137F1-2B1B-4310-A1C8-3D963D4EA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3093" y="8527460"/>
            <a:ext cx="1656346" cy="1242260"/>
          </a:xfrm>
          <a:prstGeom prst="rect">
            <a:avLst/>
          </a:prstGeom>
        </p:spPr>
      </p:pic>
    </p:spTree>
    <p:extLst>
      <p:ext uri="{BB962C8B-B14F-4D97-AF65-F5344CB8AC3E}">
        <p14:creationId xmlns:p14="http://schemas.microsoft.com/office/powerpoint/2010/main" val="410238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DC4E137-D22E-44EF-8CF9-BDCDA3A49949}"/>
              </a:ext>
            </a:extLst>
          </p:cNvPr>
          <p:cNvSpPr>
            <a:spLocks noGrp="1"/>
          </p:cNvSpPr>
          <p:nvPr>
            <p:ph type="sldNum" sz="quarter" idx="12"/>
          </p:nvPr>
        </p:nvSpPr>
        <p:spPr/>
        <p:txBody>
          <a:bodyPr/>
          <a:lstStyle/>
          <a:p>
            <a:fld id="{30DF6D98-59E7-4C24-8F82-0C955617432B}" type="slidenum">
              <a:rPr lang="de-DE" smtClean="0"/>
              <a:pPr/>
              <a:t>30</a:t>
            </a:fld>
            <a:endParaRPr lang="de-DE" dirty="0"/>
          </a:p>
        </p:txBody>
      </p:sp>
      <p:sp>
        <p:nvSpPr>
          <p:cNvPr id="4" name="Textplatzhalter 3">
            <a:extLst>
              <a:ext uri="{FF2B5EF4-FFF2-40B4-BE49-F238E27FC236}">
                <a16:creationId xmlns:a16="http://schemas.microsoft.com/office/drawing/2014/main" id="{6F3322FB-6B5F-41F4-BF47-39E689788536}"/>
              </a:ext>
            </a:extLst>
          </p:cNvPr>
          <p:cNvSpPr>
            <a:spLocks noGrp="1"/>
          </p:cNvSpPr>
          <p:nvPr>
            <p:ph type="body" sz="quarter" idx="13"/>
          </p:nvPr>
        </p:nvSpPr>
        <p:spPr>
          <a:xfrm>
            <a:off x="-1" y="261920"/>
            <a:ext cx="6009971" cy="535531"/>
          </a:xfrm>
        </p:spPr>
        <p:txBody>
          <a:bodyPr/>
          <a:lstStyle/>
          <a:p>
            <a:pPr marL="0" indent="0" algn="ctr">
              <a:buNone/>
            </a:pPr>
            <a:r>
              <a:rPr lang="de-DE" dirty="0"/>
              <a:t>RENNMÄUSE</a:t>
            </a:r>
          </a:p>
        </p:txBody>
      </p:sp>
      <p:sp>
        <p:nvSpPr>
          <p:cNvPr id="5" name="Textplatzhalter 4">
            <a:extLst>
              <a:ext uri="{FF2B5EF4-FFF2-40B4-BE49-F238E27FC236}">
                <a16:creationId xmlns:a16="http://schemas.microsoft.com/office/drawing/2014/main" id="{25BC8E70-8F12-4841-BC66-EF5AADC9D800}"/>
              </a:ext>
            </a:extLst>
          </p:cNvPr>
          <p:cNvSpPr>
            <a:spLocks noGrp="1"/>
          </p:cNvSpPr>
          <p:nvPr>
            <p:ph type="body" sz="quarter" idx="14"/>
          </p:nvPr>
        </p:nvSpPr>
        <p:spPr>
          <a:xfrm>
            <a:off x="2076610" y="8318708"/>
            <a:ext cx="2205650" cy="1222776"/>
          </a:xfrm>
        </p:spPr>
        <p:txBody>
          <a:bodyPr/>
          <a:lstStyle/>
          <a:p>
            <a:pPr>
              <a:lnSpc>
                <a:spcPct val="100000"/>
              </a:lnSpc>
            </a:pPr>
            <a:r>
              <a:rPr lang="de-DE" dirty="0"/>
              <a:t>Abteilungsleiterin</a:t>
            </a:r>
          </a:p>
          <a:p>
            <a:pPr>
              <a:lnSpc>
                <a:spcPct val="100000"/>
              </a:lnSpc>
            </a:pPr>
            <a:r>
              <a:rPr lang="de-DE" dirty="0"/>
              <a:t>Jasmin Teichmann</a:t>
            </a:r>
          </a:p>
          <a:p>
            <a:pPr>
              <a:lnSpc>
                <a:spcPct val="100000"/>
              </a:lnSpc>
            </a:pPr>
            <a:r>
              <a:rPr lang="de-DE" b="0" dirty="0"/>
              <a:t>+49 151 62806532</a:t>
            </a:r>
          </a:p>
        </p:txBody>
      </p:sp>
      <p:sp>
        <p:nvSpPr>
          <p:cNvPr id="7" name="Textfeld 6">
            <a:extLst>
              <a:ext uri="{FF2B5EF4-FFF2-40B4-BE49-F238E27FC236}">
                <a16:creationId xmlns:a16="http://schemas.microsoft.com/office/drawing/2014/main" id="{5F09EBB6-FD93-43AE-9A56-AB8F6002B3EB}"/>
              </a:ext>
            </a:extLst>
          </p:cNvPr>
          <p:cNvSpPr txBox="1"/>
          <p:nvPr/>
        </p:nvSpPr>
        <p:spPr>
          <a:xfrm>
            <a:off x="87682" y="3677233"/>
            <a:ext cx="6009970" cy="5509200"/>
          </a:xfrm>
          <a:prstGeom prst="rect">
            <a:avLst/>
          </a:prstGeom>
          <a:noFill/>
        </p:spPr>
        <p:txBody>
          <a:bodyPr wrap="square" numCol="2" spcCol="180000">
            <a:spAutoFit/>
          </a:bodyPr>
          <a:lstStyle/>
          <a:p>
            <a:pPr fontAlgn="base">
              <a:spcBef>
                <a:spcPts val="1020"/>
              </a:spcBef>
              <a:spcAft>
                <a:spcPts val="1020"/>
              </a:spcAft>
            </a:pPr>
            <a:r>
              <a:rPr lang="de-DE" sz="1200" b="1" dirty="0"/>
              <a:t>Grundlagen für die wöchentlichen Bewegungsstunden bieten ein Breitensportangebot mit verschiedensten Bewegungsformen und -arten, sowie musische und rhythmische Elemente und kognitive Aufgabenstellungen.                                                                                                  Das heißt: wir springen, hüpfen, laufen, krabbeln, klettern, toben, lachen, singen und rennen so viel wie wir können. Jedes Kind kann seinem Leistungsstand entsprechend mitmachen. Die Kinder bewegen sich mit Geschichten, in Bewegungslandschaften (Parcours), mit Bällen, mit/an Ringen, Bänken, Kisten, Kästen, Barren und mit Alltagsmaterialien (wie z. B. Luftballons, Zeitungspapier, Spielkarten, </a:t>
            </a:r>
            <a:r>
              <a:rPr lang="de-DE" sz="1200" b="1" dirty="0" err="1"/>
              <a:t>Duplosteinen</a:t>
            </a:r>
            <a:r>
              <a:rPr lang="de-DE" sz="1200" b="1" dirty="0"/>
              <a:t> und vielem mehr). Wir nutzen Rutschen, ein “Spinnennetz”, große Mattenberge, Tunnel, Rollbretter und weitere Trainingsgeräte.                                                                                               </a:t>
            </a:r>
          </a:p>
          <a:p>
            <a:pPr fontAlgn="base">
              <a:spcBef>
                <a:spcPts val="1020"/>
              </a:spcBef>
              <a:spcAft>
                <a:spcPts val="1020"/>
              </a:spcAft>
            </a:pPr>
            <a:endParaRPr lang="de-DE" sz="1200" b="1" dirty="0"/>
          </a:p>
          <a:p>
            <a:pPr fontAlgn="base">
              <a:spcBef>
                <a:spcPts val="1020"/>
              </a:spcBef>
              <a:spcAft>
                <a:spcPts val="1020"/>
              </a:spcAft>
            </a:pPr>
            <a:endParaRPr lang="de-DE" sz="1200" b="1" dirty="0"/>
          </a:p>
          <a:p>
            <a:pPr fontAlgn="base">
              <a:spcBef>
                <a:spcPts val="1020"/>
              </a:spcBef>
              <a:spcAft>
                <a:spcPts val="1020"/>
              </a:spcAft>
            </a:pPr>
            <a:endParaRPr lang="de-DE" sz="1200" b="1" dirty="0"/>
          </a:p>
          <a:p>
            <a:pPr fontAlgn="base">
              <a:spcBef>
                <a:spcPts val="1020"/>
              </a:spcBef>
              <a:spcAft>
                <a:spcPts val="1020"/>
              </a:spcAft>
            </a:pPr>
            <a:endParaRPr lang="de-DE" sz="1200" b="1" dirty="0"/>
          </a:p>
          <a:p>
            <a:pPr fontAlgn="base">
              <a:spcBef>
                <a:spcPts val="1020"/>
              </a:spcBef>
              <a:spcAft>
                <a:spcPts val="1020"/>
              </a:spcAft>
            </a:pPr>
            <a:r>
              <a:rPr lang="de-DE" sz="1200" b="1" dirty="0"/>
              <a:t>Um eine optimale, ungezwungene und unbeobachtete Atmosphäre zu gewährleisten, sollten Eltern, Großeltern und andere Begleitpersonen während der Stunde nicht anwesend sein. Gerne können Sie von der Tribüne (in der Turnhalle) oder vom Rand (an der Kreissportanlage) zusehen.                                                                                                               </a:t>
            </a:r>
          </a:p>
          <a:p>
            <a:pPr fontAlgn="base">
              <a:spcBef>
                <a:spcPts val="1020"/>
              </a:spcBef>
              <a:spcAft>
                <a:spcPts val="1020"/>
              </a:spcAft>
            </a:pPr>
            <a:r>
              <a:rPr lang="de-DE" sz="1200" b="1" dirty="0"/>
              <a:t>Eine Anmeldung und Mitgliedschaft im TSV ist in jedem Fall unbedingt erforderlich (begrenzte Teilnehmerzahl, Versicherung). Die Kinder erhalten nach der Teilnahme einer Kurseinheit ein Kinderteilnahmezertifikat (in der Regel 2 x pro Kalenderjahr).</a:t>
            </a:r>
          </a:p>
          <a:p>
            <a:pPr fontAlgn="base"/>
            <a:r>
              <a:rPr lang="de-DE" sz="1200" b="1" dirty="0"/>
              <a:t>Trainingszeiten:</a:t>
            </a:r>
          </a:p>
          <a:p>
            <a:pPr fontAlgn="base"/>
            <a:r>
              <a:rPr lang="de-DE" sz="1200" b="1" dirty="0"/>
              <a:t>Zweifach-Turnhalle Realschule/Gymnasium</a:t>
            </a:r>
          </a:p>
          <a:p>
            <a:pPr fontAlgn="base"/>
            <a:r>
              <a:rPr lang="de-DE" sz="1200" b="1" dirty="0"/>
              <a:t>Gruppe 1: Freitag 16.00 – 16.45 Uhr</a:t>
            </a:r>
          </a:p>
          <a:p>
            <a:pPr fontAlgn="base"/>
            <a:r>
              <a:rPr lang="de-DE" sz="1200" b="1" dirty="0"/>
              <a:t>Gruppe 2: Freitag, 17.00 – 17.45 Uhr</a:t>
            </a:r>
          </a:p>
        </p:txBody>
      </p:sp>
      <p:sp>
        <p:nvSpPr>
          <p:cNvPr id="18" name="Textfeld 17">
            <a:extLst>
              <a:ext uri="{FF2B5EF4-FFF2-40B4-BE49-F238E27FC236}">
                <a16:creationId xmlns:a16="http://schemas.microsoft.com/office/drawing/2014/main" id="{D05B8A5A-59F9-44E1-90E2-7D74AE4D4513}"/>
              </a:ext>
            </a:extLst>
          </p:cNvPr>
          <p:cNvSpPr txBox="1"/>
          <p:nvPr/>
        </p:nvSpPr>
        <p:spPr>
          <a:xfrm>
            <a:off x="4188315" y="7971824"/>
            <a:ext cx="1752762" cy="1569660"/>
          </a:xfrm>
          <a:prstGeom prst="rect">
            <a:avLst/>
          </a:prstGeom>
          <a:noFill/>
        </p:spPr>
        <p:txBody>
          <a:bodyPr wrap="square">
            <a:spAutoFit/>
          </a:bodyPr>
          <a:lstStyle/>
          <a:p>
            <a:r>
              <a:rPr lang="de-DE" sz="1200" b="1" dirty="0"/>
              <a:t>Neugierig geworden? Die kleinen Rennmäuse sind herzlich zum „Schnuppern“ eingeladen. Ruft mich gerne an und vereinbart euren persönlichen Schnuppertermin!</a:t>
            </a:r>
            <a:endParaRPr lang="de-DE" sz="1200" dirty="0"/>
          </a:p>
        </p:txBody>
      </p:sp>
      <p:pic>
        <p:nvPicPr>
          <p:cNvPr id="3074" name="Picture 2" descr="Kindersport - Sportverein Nufringen">
            <a:extLst>
              <a:ext uri="{FF2B5EF4-FFF2-40B4-BE49-F238E27FC236}">
                <a16:creationId xmlns:a16="http://schemas.microsoft.com/office/drawing/2014/main" id="{99171EE1-D428-4A81-8F57-E96CC1CF5C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325" b="809"/>
          <a:stretch/>
        </p:blipFill>
        <p:spPr bwMode="auto">
          <a:xfrm>
            <a:off x="6009970" y="2324509"/>
            <a:ext cx="842399" cy="8068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15275C8-3331-424F-A362-E9544D8E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34" y="8078216"/>
            <a:ext cx="1688323" cy="169123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83C9669E-905A-45E6-ACE3-890293444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095" y="2107200"/>
            <a:ext cx="1830282" cy="1372711"/>
          </a:xfrm>
          <a:prstGeom prst="rect">
            <a:avLst/>
          </a:prstGeom>
        </p:spPr>
      </p:pic>
      <p:pic>
        <p:nvPicPr>
          <p:cNvPr id="11" name="Grafik 10">
            <a:extLst>
              <a:ext uri="{FF2B5EF4-FFF2-40B4-BE49-F238E27FC236}">
                <a16:creationId xmlns:a16="http://schemas.microsoft.com/office/drawing/2014/main" id="{C51C7A7D-9FBE-4C19-A1F1-11A43EE1A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845" y="2106342"/>
            <a:ext cx="1830281" cy="1372711"/>
          </a:xfrm>
          <a:prstGeom prst="rect">
            <a:avLst/>
          </a:prstGeom>
        </p:spPr>
      </p:pic>
      <p:pic>
        <p:nvPicPr>
          <p:cNvPr id="12" name="Grafik 11">
            <a:extLst>
              <a:ext uri="{FF2B5EF4-FFF2-40B4-BE49-F238E27FC236}">
                <a16:creationId xmlns:a16="http://schemas.microsoft.com/office/drawing/2014/main" id="{30F9296E-EB7D-42DF-93DF-F03FB36CD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94" y="2106342"/>
            <a:ext cx="1830282" cy="1372711"/>
          </a:xfrm>
          <a:prstGeom prst="rect">
            <a:avLst/>
          </a:prstGeom>
        </p:spPr>
      </p:pic>
      <p:sp>
        <p:nvSpPr>
          <p:cNvPr id="13" name="Textfeld 12">
            <a:extLst>
              <a:ext uri="{FF2B5EF4-FFF2-40B4-BE49-F238E27FC236}">
                <a16:creationId xmlns:a16="http://schemas.microsoft.com/office/drawing/2014/main" id="{B64C6205-F0CC-4FFC-B516-500610A1BA07}"/>
              </a:ext>
            </a:extLst>
          </p:cNvPr>
          <p:cNvSpPr txBox="1"/>
          <p:nvPr/>
        </p:nvSpPr>
        <p:spPr>
          <a:xfrm>
            <a:off x="25032" y="1008249"/>
            <a:ext cx="6009969" cy="830997"/>
          </a:xfrm>
          <a:prstGeom prst="rect">
            <a:avLst/>
          </a:prstGeom>
          <a:noFill/>
        </p:spPr>
        <p:txBody>
          <a:bodyPr wrap="square">
            <a:spAutoFit/>
          </a:bodyPr>
          <a:lstStyle/>
          <a:p>
            <a:pPr fontAlgn="base">
              <a:spcBef>
                <a:spcPts val="1020"/>
              </a:spcBef>
              <a:spcAft>
                <a:spcPts val="1020"/>
              </a:spcAft>
            </a:pPr>
            <a:r>
              <a:rPr lang="de-DE" sz="1200" b="1" dirty="0"/>
              <a:t>Bei den Rennmäusen handelt es sich um zwei Gruppen mit bis zu zwanzig Kindern im Alter von 3 bis 6 Jahren, die spielerisch sportlich aktiv sind. Hierbei wird der natürliche Bewegungsdrang der Kinder genutzt, um bereits vorhandene Fähigkeiten und Fertigkeiten zu fordern und weitere motorische Kompetenzen zu fördern.</a:t>
            </a:r>
          </a:p>
        </p:txBody>
      </p:sp>
    </p:spTree>
    <p:extLst>
      <p:ext uri="{BB962C8B-B14F-4D97-AF65-F5344CB8AC3E}">
        <p14:creationId xmlns:p14="http://schemas.microsoft.com/office/powerpoint/2010/main" val="3221460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C66BA73-1EC6-4ECC-BBAA-ADB5AD6553A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0DF6D98-59E7-4C24-8F82-0C955617432B}" type="slidenum">
              <a:rPr kumimoji="0" lang="de-DE" sz="2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platzhalter 4">
            <a:extLst>
              <a:ext uri="{FF2B5EF4-FFF2-40B4-BE49-F238E27FC236}">
                <a16:creationId xmlns:a16="http://schemas.microsoft.com/office/drawing/2014/main" id="{466C7011-6B27-4B11-83D0-FC1DB47AABB0}"/>
              </a:ext>
            </a:extLst>
          </p:cNvPr>
          <p:cNvSpPr>
            <a:spLocks noGrp="1"/>
          </p:cNvSpPr>
          <p:nvPr>
            <p:ph type="body" sz="quarter" idx="13"/>
          </p:nvPr>
        </p:nvSpPr>
        <p:spPr>
          <a:xfrm>
            <a:off x="842399" y="309171"/>
            <a:ext cx="6015601" cy="535531"/>
          </a:xfrm>
        </p:spPr>
        <p:txBody>
          <a:bodyPr/>
          <a:lstStyle/>
          <a:p>
            <a:pPr marL="0" indent="0" algn="ctr">
              <a:buNone/>
            </a:pPr>
            <a:r>
              <a:rPr lang="de-DE" dirty="0"/>
              <a:t>FLITZ KIDS</a:t>
            </a:r>
          </a:p>
        </p:txBody>
      </p:sp>
      <p:sp>
        <p:nvSpPr>
          <p:cNvPr id="6" name="Textplatzhalter 5">
            <a:extLst>
              <a:ext uri="{FF2B5EF4-FFF2-40B4-BE49-F238E27FC236}">
                <a16:creationId xmlns:a16="http://schemas.microsoft.com/office/drawing/2014/main" id="{89280F5E-B3A0-45A2-A949-52B1C4132412}"/>
              </a:ext>
            </a:extLst>
          </p:cNvPr>
          <p:cNvSpPr>
            <a:spLocks noGrp="1"/>
          </p:cNvSpPr>
          <p:nvPr>
            <p:ph type="body" sz="quarter" idx="14"/>
          </p:nvPr>
        </p:nvSpPr>
        <p:spPr>
          <a:xfrm>
            <a:off x="2579324" y="8381338"/>
            <a:ext cx="2306279" cy="1222776"/>
          </a:xfrm>
        </p:spPr>
        <p:txBody>
          <a:bodyPr/>
          <a:lstStyle/>
          <a:p>
            <a:pPr>
              <a:lnSpc>
                <a:spcPct val="100000"/>
              </a:lnSpc>
            </a:pPr>
            <a:r>
              <a:rPr lang="de-DE" dirty="0"/>
              <a:t>Abteilungsleiterin</a:t>
            </a:r>
          </a:p>
          <a:p>
            <a:pPr>
              <a:lnSpc>
                <a:spcPct val="100000"/>
              </a:lnSpc>
            </a:pPr>
            <a:r>
              <a:rPr lang="de-DE" dirty="0"/>
              <a:t>Jasmin Teichmann</a:t>
            </a:r>
          </a:p>
          <a:p>
            <a:pPr>
              <a:lnSpc>
                <a:spcPct val="100000"/>
              </a:lnSpc>
            </a:pPr>
            <a:r>
              <a:rPr lang="de-DE" b="0" dirty="0"/>
              <a:t>+49 151 62806532</a:t>
            </a:r>
          </a:p>
        </p:txBody>
      </p:sp>
      <p:sp>
        <p:nvSpPr>
          <p:cNvPr id="8" name="Textfeld 7">
            <a:extLst>
              <a:ext uri="{FF2B5EF4-FFF2-40B4-BE49-F238E27FC236}">
                <a16:creationId xmlns:a16="http://schemas.microsoft.com/office/drawing/2014/main" id="{6EC5913C-78C0-4DCF-A666-E513161E4448}"/>
              </a:ext>
            </a:extLst>
          </p:cNvPr>
          <p:cNvSpPr txBox="1"/>
          <p:nvPr/>
        </p:nvSpPr>
        <p:spPr>
          <a:xfrm>
            <a:off x="1046333" y="1302577"/>
            <a:ext cx="6015601" cy="3403111"/>
          </a:xfrm>
          <a:prstGeom prst="rect">
            <a:avLst/>
          </a:prstGeom>
          <a:noFill/>
        </p:spPr>
        <p:txBody>
          <a:bodyPr wrap="square">
            <a:spAutoFit/>
          </a:bodyPr>
          <a:lstStyle/>
          <a:p>
            <a:pPr marL="0" marR="0" lvl="0" indent="0" algn="l" defTabSz="457200" rtl="0" eaLnBrk="1" fontAlgn="base" latinLnBrk="0" hangingPunct="1">
              <a:lnSpc>
                <a:spcPts val="1980"/>
              </a:lnSpc>
              <a:spcBef>
                <a:spcPts val="1020"/>
              </a:spcBef>
              <a:spcAft>
                <a:spcPts val="102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Bist du zwischen 6 und 10 Jahre alt und hast Lust immer in Bewegung zu sein?</a:t>
            </a: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Dann bist du bei uns goldrichtig!</a:t>
            </a: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Wir haben viel Spaß am Laufen und Rennen. Im Vordergrund stehen altersgerechte Trainingseinheiten zur Leichtathletik, zum Geräteturnen und Kooperationsspiele.</a:t>
            </a: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Unsere Trainer Jasmin und Werner lassen sich immer etwas Neues und Spannendes für uns einfallen. Es ist für jeden etwas dabei!</a:t>
            </a: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Wenn die Wetterverhältnisse es zulassen, treffen wir uns auf der Kreissportanlage. Bei schlechtem Wetter weichen wir in die Zweifachturnhalle im Sportzentrum aus.</a:t>
            </a: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Bei Interesse könnt ihr euch gerne bei Jasmin Teichmann oder </a:t>
            </a:r>
            <a:b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rPr>
              <a:t>Werner Teufel (tel. +49 174 7105632) melden.</a:t>
            </a:r>
          </a:p>
          <a:p>
            <a:pPr marL="0" marR="0" lvl="0" indent="0" algn="l" defTabSz="457200" rtl="0" eaLnBrk="1" fontAlgn="base" latinLnBrk="0" hangingPunct="1">
              <a:lnSpc>
                <a:spcPts val="1980"/>
              </a:lnSpc>
              <a:spcBef>
                <a:spcPts val="1020"/>
              </a:spcBef>
              <a:spcAft>
                <a:spcPts val="102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Calibri" panose="020F0502020204030204"/>
                <a:ea typeface="+mn-ea"/>
                <a:cs typeface="+mn-cs"/>
              </a:rPr>
              <a:t>Komm doch vorbei! Wir freuen uns auf dich!</a:t>
            </a:r>
            <a:endParaRPr kumimoji="0" lang="de-DE"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9" name="Picture 2" descr="Kindersport - Sportverein Nufringen">
            <a:extLst>
              <a:ext uri="{FF2B5EF4-FFF2-40B4-BE49-F238E27FC236}">
                <a16:creationId xmlns:a16="http://schemas.microsoft.com/office/drawing/2014/main" id="{6EB42F06-AEC4-4C48-91DA-B68CC18D2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325" b="809"/>
          <a:stretch/>
        </p:blipFill>
        <p:spPr bwMode="auto">
          <a:xfrm>
            <a:off x="-1" y="2344244"/>
            <a:ext cx="842399" cy="8068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C0578D14-6357-4E79-B4ED-BAC4CA483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603" y="8088123"/>
            <a:ext cx="1688323" cy="169123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9DBA5B26-F34D-458F-AFB3-4DF9438059F0}"/>
              </a:ext>
            </a:extLst>
          </p:cNvPr>
          <p:cNvPicPr>
            <a:picLocks noChangeAspect="1"/>
          </p:cNvPicPr>
          <p:nvPr/>
        </p:nvPicPr>
        <p:blipFill rotWithShape="1">
          <a:blip r:embed="rId4">
            <a:extLst>
              <a:ext uri="{28A0092B-C50C-407E-A947-70E740481C1C}">
                <a14:useLocalDpi xmlns:a14="http://schemas.microsoft.com/office/drawing/2010/main" val="0"/>
              </a:ext>
            </a:extLst>
          </a:blip>
          <a:srcRect b="27656"/>
          <a:stretch/>
        </p:blipFill>
        <p:spPr>
          <a:xfrm>
            <a:off x="1134769" y="4741607"/>
            <a:ext cx="3629555" cy="3501044"/>
          </a:xfrm>
          <a:prstGeom prst="rect">
            <a:avLst/>
          </a:prstGeom>
        </p:spPr>
      </p:pic>
      <p:sp>
        <p:nvSpPr>
          <p:cNvPr id="3" name="Textfeld 2">
            <a:extLst>
              <a:ext uri="{FF2B5EF4-FFF2-40B4-BE49-F238E27FC236}">
                <a16:creationId xmlns:a16="http://schemas.microsoft.com/office/drawing/2014/main" id="{FD14DCD5-00BE-4FBD-B653-16A49A789ABF}"/>
              </a:ext>
            </a:extLst>
          </p:cNvPr>
          <p:cNvSpPr txBox="1"/>
          <p:nvPr/>
        </p:nvSpPr>
        <p:spPr>
          <a:xfrm>
            <a:off x="4764324" y="5482516"/>
            <a:ext cx="1910138" cy="830997"/>
          </a:xfrm>
          <a:prstGeom prst="rect">
            <a:avLst/>
          </a:prstGeom>
          <a:noFill/>
        </p:spPr>
        <p:txBody>
          <a:bodyPr wrap="none" rtlCol="0">
            <a:spAutoFit/>
          </a:bodyPr>
          <a:lstStyle/>
          <a:p>
            <a:r>
              <a:rPr lang="de-DE" sz="1200" b="1" dirty="0"/>
              <a:t>Trainingszeiten:</a:t>
            </a:r>
          </a:p>
          <a:p>
            <a:r>
              <a:rPr lang="de-DE" sz="1200" b="1" dirty="0"/>
              <a:t>Zweifach-Turnhalle </a:t>
            </a:r>
          </a:p>
          <a:p>
            <a:r>
              <a:rPr lang="de-DE" sz="1200" b="1" dirty="0"/>
              <a:t>Realschule/Gymnasium</a:t>
            </a:r>
          </a:p>
          <a:p>
            <a:r>
              <a:rPr lang="de-DE" sz="1200" b="1" dirty="0"/>
              <a:t>Dienstag, 1700 – 18.00 Uhr</a:t>
            </a:r>
          </a:p>
        </p:txBody>
      </p:sp>
    </p:spTree>
    <p:extLst>
      <p:ext uri="{BB962C8B-B14F-4D97-AF65-F5344CB8AC3E}">
        <p14:creationId xmlns:p14="http://schemas.microsoft.com/office/powerpoint/2010/main" val="1410768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521AE8-C7D3-41D6-AFDD-0033D82BDBA0}"/>
              </a:ext>
            </a:extLst>
          </p:cNvPr>
          <p:cNvSpPr>
            <a:spLocks noGrp="1"/>
          </p:cNvSpPr>
          <p:nvPr>
            <p:ph type="sldNum" sz="quarter" idx="12"/>
          </p:nvPr>
        </p:nvSpPr>
        <p:spPr/>
        <p:txBody>
          <a:bodyPr/>
          <a:lstStyle/>
          <a:p>
            <a:fld id="{30DF6D98-59E7-4C24-8F82-0C955617432B}" type="slidenum">
              <a:rPr lang="de-DE" smtClean="0"/>
              <a:pPr/>
              <a:t>32</a:t>
            </a:fld>
            <a:endParaRPr lang="de-DE" dirty="0"/>
          </a:p>
        </p:txBody>
      </p:sp>
      <p:sp>
        <p:nvSpPr>
          <p:cNvPr id="5" name="Textplatzhalter 4">
            <a:extLst>
              <a:ext uri="{FF2B5EF4-FFF2-40B4-BE49-F238E27FC236}">
                <a16:creationId xmlns:a16="http://schemas.microsoft.com/office/drawing/2014/main" id="{030E0754-E8F3-4720-B71B-3394A85BA20B}"/>
              </a:ext>
            </a:extLst>
          </p:cNvPr>
          <p:cNvSpPr>
            <a:spLocks noGrp="1"/>
          </p:cNvSpPr>
          <p:nvPr>
            <p:ph type="body" sz="quarter" idx="13"/>
          </p:nvPr>
        </p:nvSpPr>
        <p:spPr>
          <a:xfrm>
            <a:off x="0" y="261920"/>
            <a:ext cx="5987014" cy="535531"/>
          </a:xfrm>
        </p:spPr>
        <p:txBody>
          <a:bodyPr/>
          <a:lstStyle/>
          <a:p>
            <a:pPr marL="0" indent="0" algn="ctr">
              <a:buNone/>
            </a:pPr>
            <a:r>
              <a:rPr lang="de-DE" dirty="0"/>
              <a:t>KINDERTURNEN</a:t>
            </a:r>
          </a:p>
        </p:txBody>
      </p:sp>
      <p:sp>
        <p:nvSpPr>
          <p:cNvPr id="10" name="Textplatzhalter 3">
            <a:extLst>
              <a:ext uri="{FF2B5EF4-FFF2-40B4-BE49-F238E27FC236}">
                <a16:creationId xmlns:a16="http://schemas.microsoft.com/office/drawing/2014/main" id="{1551254C-2AFA-460A-A2C6-846585E184AA}"/>
              </a:ext>
            </a:extLst>
          </p:cNvPr>
          <p:cNvSpPr txBox="1">
            <a:spLocks noGrp="1"/>
          </p:cNvSpPr>
          <p:nvPr>
            <p:ph type="body" sz="quarter" idx="14"/>
          </p:nvPr>
        </p:nvSpPr>
        <p:spPr>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dirty="0"/>
              <a:t>Abteilungsleiterin</a:t>
            </a:r>
          </a:p>
          <a:p>
            <a:pPr>
              <a:lnSpc>
                <a:spcPct val="100000"/>
              </a:lnSpc>
            </a:pPr>
            <a:r>
              <a:rPr lang="de-DE" dirty="0"/>
              <a:t>Margit Wallmüller</a:t>
            </a:r>
          </a:p>
          <a:p>
            <a:r>
              <a:rPr lang="de-DE" b="0" dirty="0"/>
              <a:t>09161 / 876718</a:t>
            </a:r>
          </a:p>
        </p:txBody>
      </p:sp>
      <p:sp>
        <p:nvSpPr>
          <p:cNvPr id="8" name="Textfeld 7">
            <a:extLst>
              <a:ext uri="{FF2B5EF4-FFF2-40B4-BE49-F238E27FC236}">
                <a16:creationId xmlns:a16="http://schemas.microsoft.com/office/drawing/2014/main" id="{21697B65-C732-4198-8165-FF61C7834C38}"/>
              </a:ext>
            </a:extLst>
          </p:cNvPr>
          <p:cNvSpPr txBox="1"/>
          <p:nvPr/>
        </p:nvSpPr>
        <p:spPr>
          <a:xfrm>
            <a:off x="2970545" y="1121815"/>
            <a:ext cx="3016469" cy="6370975"/>
          </a:xfrm>
          <a:prstGeom prst="rect">
            <a:avLst/>
          </a:prstGeom>
          <a:noFill/>
        </p:spPr>
        <p:txBody>
          <a:bodyPr wrap="square" numCol="1" spcCol="180000">
            <a:spAutoFit/>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Motorik und Fitness. Wahrnehmung, Sinneserfahrung. Gleichgewicht und Koordination. Konzentration und Ausdauer.</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Beim Turnen werden Kraft, Beweglichkeit, Koordination, Schnelligkeit und Balance verbessert.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Damit ist Turnen eine ausgezeichnete Grundlage für andere Sportarten. Der schnelle Anlauf am Sprung wird so beispielsweise zum Sprint in der Leichtathletik oder im Fußball. Balance und Beweglichkeit sind beim Tanzen wichtig.</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Kinderturnen ist ein Sammelbegriff für einen Bereich des Turnens speziell für junge Menschen. Je nach Alter werden verschiedene Methoden angeboten, die spielerisch die Motorik und Selbsterfahrung fördern, soziale Kontakte ermöglichen und der Prävention von Bewegungsarmut</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dienen sollen.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Durch Umsetzung bestimmter Handlungsprinzipien soll ein langfristiger Wechsel vom Mitmachen und Mitspielen zum selbstbestimmten Handeln erreicht werden: Offenheit, Aufforderungscharakter, Freiwilligkeit, Zwanglosigkeit, Wahlmöglichkeit/Entscheidungsmöglichkeit, Initiativmöglichkeit. Die sozialen Ziele sind unter anderem Wahrnehmung der Gefühle und Bedürfnisse anderer, Erkennung und Beachtung von Regeln, Fähigkeit zur Gruppenintegration, Umgang mit Misserfolg, Aufbau von Rücksichtnahme und Toleranz.</a:t>
            </a:r>
          </a:p>
        </p:txBody>
      </p:sp>
      <p:pic>
        <p:nvPicPr>
          <p:cNvPr id="11" name="Picture 4" descr="Turner | Kostenlose Icon">
            <a:extLst>
              <a:ext uri="{FF2B5EF4-FFF2-40B4-BE49-F238E27FC236}">
                <a16:creationId xmlns:a16="http://schemas.microsoft.com/office/drawing/2014/main" id="{91536F35-7139-4E7E-9289-90F2F873D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849" y="2363383"/>
            <a:ext cx="731521" cy="731521"/>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 5" descr="Kinderturnen">
            <a:extLst>
              <a:ext uri="{FF2B5EF4-FFF2-40B4-BE49-F238E27FC236}">
                <a16:creationId xmlns:a16="http://schemas.microsoft.com/office/drawing/2014/main" id="{6B836E90-E745-4D90-A056-217819B4822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9024" y="1146867"/>
            <a:ext cx="2382956" cy="1808244"/>
          </a:xfrm>
          <a:prstGeom prst="rect">
            <a:avLst/>
          </a:prstGeom>
          <a:noFill/>
          <a:ln>
            <a:noFill/>
          </a:ln>
          <a:effectLst>
            <a:softEdge rad="127000"/>
          </a:effectLst>
        </p:spPr>
      </p:pic>
      <p:sp>
        <p:nvSpPr>
          <p:cNvPr id="9" name="Textfeld 8">
            <a:extLst>
              <a:ext uri="{FF2B5EF4-FFF2-40B4-BE49-F238E27FC236}">
                <a16:creationId xmlns:a16="http://schemas.microsoft.com/office/drawing/2014/main" id="{0CD52ABB-D1DF-4358-AC09-578D41FBACA8}"/>
              </a:ext>
            </a:extLst>
          </p:cNvPr>
          <p:cNvSpPr txBox="1"/>
          <p:nvPr/>
        </p:nvSpPr>
        <p:spPr>
          <a:xfrm>
            <a:off x="81707" y="2909768"/>
            <a:ext cx="3016469" cy="5078313"/>
          </a:xfrm>
          <a:prstGeom prst="rect">
            <a:avLst/>
          </a:prstGeom>
          <a:noFill/>
        </p:spPr>
        <p:txBody>
          <a:bodyPr wrap="square">
            <a:spAutoFit/>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Kinderturnen fördert wie keine andere Sportart vielseitig und umfassend alle wichtigen motorischen Grundfertigkeiten wie Laufen, Springen, Werfen, Schwingen, Hangeln, Rollen und Drehen um alle Körperachsen. Dabei orientiert sich Kinderturnen an den Bedürfnissen und Fähigkeiten der Kinder.</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Kinderturnen ist das vielseitige Spielen, Bewegen und Fertigkeitslernen an, mit und ohne Materialien/Geräte (Bällen, Klein- und Großgeräte </a:t>
            </a:r>
            <a:r>
              <a:rPr lang="de-DE" sz="1200" b="1" dirty="0" err="1">
                <a:effectLst/>
                <a:latin typeface="Calibri" panose="020F0502020204030204" pitchFamily="34" charset="0"/>
                <a:ea typeface="Calibri" panose="020F0502020204030204" pitchFamily="34" charset="0"/>
                <a:cs typeface="Times New Roman" panose="02020603050405020304" pitchFamily="18" charset="0"/>
              </a:rPr>
              <a:t>uvm</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 Für eine nachhaltige Bewegungsförderung ist es dabei besonders wichtig,  Kinder über das Kinderturnen zu einem lebenslangen Sporttreiben zu motivieren</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Kinderturnen fördert:</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Soziale Entwicklung. Beim Spielen mit- und gegeneinander sammeln Kinder wichtige soziale Erfahrungen.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Biologische Entwicklung.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Kognitive Entwicklung.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Emotional-psychische Entwicklung.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Sensorische Entwicklung.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Motorische Entwicklung. </a:t>
            </a:r>
          </a:p>
          <a:p>
            <a:r>
              <a:rPr lang="de-DE" sz="1200" b="1" dirty="0">
                <a:effectLst/>
                <a:latin typeface="Calibri" panose="020F0502020204030204" pitchFamily="34" charset="0"/>
                <a:ea typeface="Calibri" panose="020F0502020204030204" pitchFamily="34" charset="0"/>
                <a:cs typeface="Times New Roman" panose="02020603050405020304" pitchFamily="18" charset="0"/>
              </a:rPr>
              <a:t>Diese Fähigkeiten werden beim Kitaturnen gefördert:</a:t>
            </a:r>
          </a:p>
        </p:txBody>
      </p:sp>
      <p:pic>
        <p:nvPicPr>
          <p:cNvPr id="13" name="Grafik 12" descr="Ein Bild, das Person, Wand, drinnen, Frau enthält.&#10;&#10;Automatisch generierte Beschreibung">
            <a:extLst>
              <a:ext uri="{FF2B5EF4-FFF2-40B4-BE49-F238E27FC236}">
                <a16:creationId xmlns:a16="http://schemas.microsoft.com/office/drawing/2014/main" id="{BF0FF8DF-35E1-49D9-B18C-169ACCA934DD}"/>
              </a:ext>
            </a:extLst>
          </p:cNvPr>
          <p:cNvPicPr>
            <a:picLocks noChangeAspect="1"/>
          </p:cNvPicPr>
          <p:nvPr/>
        </p:nvPicPr>
        <p:blipFill rotWithShape="1">
          <a:blip r:embed="rId4">
            <a:extLst>
              <a:ext uri="{28A0092B-C50C-407E-A947-70E740481C1C}">
                <a14:useLocalDpi xmlns:a14="http://schemas.microsoft.com/office/drawing/2010/main" val="0"/>
              </a:ext>
            </a:extLst>
          </a:blip>
          <a:srcRect t="24036" b="30790"/>
          <a:stretch/>
        </p:blipFill>
        <p:spPr>
          <a:xfrm>
            <a:off x="350908" y="8062580"/>
            <a:ext cx="1694386" cy="17009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761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45BFD2-6CD0-4ABE-B636-BE3DA66EA55F}"/>
              </a:ext>
            </a:extLst>
          </p:cNvPr>
          <p:cNvSpPr>
            <a:spLocks noGrp="1"/>
          </p:cNvSpPr>
          <p:nvPr>
            <p:ph type="sldNum" sz="quarter" idx="12"/>
          </p:nvPr>
        </p:nvSpPr>
        <p:spPr/>
        <p:txBody>
          <a:bodyPr/>
          <a:lstStyle/>
          <a:p>
            <a:fld id="{30DF6D98-59E7-4C24-8F82-0C955617432B}" type="slidenum">
              <a:rPr lang="de-DE" smtClean="0"/>
              <a:pPr/>
              <a:t>33</a:t>
            </a:fld>
            <a:endParaRPr lang="de-DE" dirty="0"/>
          </a:p>
        </p:txBody>
      </p:sp>
      <p:sp>
        <p:nvSpPr>
          <p:cNvPr id="3" name="Textplatzhalter 2">
            <a:extLst>
              <a:ext uri="{FF2B5EF4-FFF2-40B4-BE49-F238E27FC236}">
                <a16:creationId xmlns:a16="http://schemas.microsoft.com/office/drawing/2014/main" id="{84A203F0-6C81-4338-BC03-FAE7BBF7DDA0}"/>
              </a:ext>
            </a:extLst>
          </p:cNvPr>
          <p:cNvSpPr>
            <a:spLocks noGrp="1"/>
          </p:cNvSpPr>
          <p:nvPr>
            <p:ph type="body" sz="quarter" idx="13"/>
          </p:nvPr>
        </p:nvSpPr>
        <p:spPr>
          <a:xfrm>
            <a:off x="842399" y="309171"/>
            <a:ext cx="6015601" cy="535531"/>
          </a:xfrm>
        </p:spPr>
        <p:txBody>
          <a:bodyPr/>
          <a:lstStyle/>
          <a:p>
            <a:pPr marL="0" indent="0" algn="ctr">
              <a:buNone/>
            </a:pPr>
            <a:r>
              <a:rPr lang="de-DE" dirty="0"/>
              <a:t>LEICHTATHLETIK</a:t>
            </a:r>
          </a:p>
        </p:txBody>
      </p:sp>
      <p:sp>
        <p:nvSpPr>
          <p:cNvPr id="12" name="Textplatzhalter 5">
            <a:extLst>
              <a:ext uri="{FF2B5EF4-FFF2-40B4-BE49-F238E27FC236}">
                <a16:creationId xmlns:a16="http://schemas.microsoft.com/office/drawing/2014/main" id="{A2FC9AEC-2D35-4997-BEFC-D876E6FEF51E}"/>
              </a:ext>
            </a:extLst>
          </p:cNvPr>
          <p:cNvSpPr>
            <a:spLocks noGrp="1"/>
          </p:cNvSpPr>
          <p:nvPr>
            <p:ph type="body" sz="quarter" idx="14"/>
          </p:nvPr>
        </p:nvSpPr>
        <p:spPr/>
        <p:txBody>
          <a:bodyPr/>
          <a:lstStyle/>
          <a:p>
            <a:pPr>
              <a:lnSpc>
                <a:spcPct val="100000"/>
              </a:lnSpc>
            </a:pPr>
            <a:r>
              <a:rPr lang="de-DE" dirty="0"/>
              <a:t>Abteilungsleiter</a:t>
            </a:r>
          </a:p>
          <a:p>
            <a:r>
              <a:rPr lang="de-DE" dirty="0"/>
              <a:t>Lothar Weiß</a:t>
            </a:r>
          </a:p>
          <a:p>
            <a:r>
              <a:rPr lang="de-DE" b="0" dirty="0"/>
              <a:t>09161 / 2138</a:t>
            </a:r>
          </a:p>
        </p:txBody>
      </p:sp>
      <p:sp>
        <p:nvSpPr>
          <p:cNvPr id="6" name="Textfeld 5">
            <a:extLst>
              <a:ext uri="{FF2B5EF4-FFF2-40B4-BE49-F238E27FC236}">
                <a16:creationId xmlns:a16="http://schemas.microsoft.com/office/drawing/2014/main" id="{6DB72B28-2F83-4F8B-8630-20A3383E7651}"/>
              </a:ext>
            </a:extLst>
          </p:cNvPr>
          <p:cNvSpPr txBox="1"/>
          <p:nvPr/>
        </p:nvSpPr>
        <p:spPr>
          <a:xfrm>
            <a:off x="942276" y="2467990"/>
            <a:ext cx="5729301" cy="6165790"/>
          </a:xfrm>
          <a:prstGeom prst="rect">
            <a:avLst/>
          </a:prstGeom>
          <a:noFill/>
        </p:spPr>
        <p:txBody>
          <a:bodyPr wrap="square" numCol="2" spcCol="180000">
            <a:spAutoFit/>
          </a:bodyPr>
          <a:lstStyle/>
          <a:p>
            <a:pPr fontAlgn="base">
              <a:spcBef>
                <a:spcPts val="1020"/>
              </a:spcBef>
              <a:spcAft>
                <a:spcPts val="1020"/>
              </a:spcAft>
            </a:pPr>
            <a:r>
              <a:rPr lang="de-DE" sz="1200" b="1" dirty="0">
                <a:effectLst/>
                <a:ea typeface="Times New Roman" panose="02020603050405020304" pitchFamily="18" charset="0"/>
              </a:rPr>
              <a:t>Schneller, höher, weiter sind die Schlagworte. Leichtathletik ist der Sport mit den vielen Gesichtern bzw. Möglichkeiten. Schlechthin die olympische Kernsportart, hat es in Zeiten der medialen Omnipräsenz von </a:t>
            </a:r>
            <a:r>
              <a:rPr lang="de-DE" sz="1200" b="1" dirty="0" err="1">
                <a:effectLst/>
                <a:ea typeface="Times New Roman" panose="02020603050405020304" pitchFamily="18" charset="0"/>
              </a:rPr>
              <a:t>Fussball</a:t>
            </a:r>
            <a:r>
              <a:rPr lang="de-DE" sz="1200" b="1" dirty="0">
                <a:effectLst/>
                <a:ea typeface="Times New Roman" panose="02020603050405020304" pitchFamily="18" charset="0"/>
              </a:rPr>
              <a:t> schwer, Nachwuchs und Aufmerksamkeit zu gewinnen. Das zeigen nicht zuletzt die Ergebnisse und die Beachtung bei internationalen Großereignissen. Um die Nachwuchsförderung in diesem Bereich zu fokussieren und zu verbessern werden bereits im TSV bei den FLITZ-KIDS die Grundlagen erlernt und trainiert. Zusätzlich dient Leichtathletik als gute Ergänzung zu anderen Sportarten im TSV, die Saisonabhängig und Wetterabhängig sind wie z.B. Football, Turnen… Dies alles stellt aber eine Mammutaufgabe dar, damit die Jüngsten fürs Laufen, Werfen und Springen zu gewinnen. Deshalb werden hier noch Trainer, Betreuer und Unterstützer gesucht.</a:t>
            </a:r>
          </a:p>
          <a:p>
            <a:pPr fontAlgn="base">
              <a:spcBef>
                <a:spcPts val="1020"/>
              </a:spcBef>
              <a:spcAft>
                <a:spcPts val="1020"/>
              </a:spcAft>
            </a:pPr>
            <a:endParaRPr lang="de-DE" sz="1200" b="1" dirty="0">
              <a:effectLst/>
              <a:ea typeface="Times New Roman" panose="02020603050405020304" pitchFamily="18" charset="0"/>
            </a:endParaRPr>
          </a:p>
          <a:p>
            <a:pPr fontAlgn="base">
              <a:spcBef>
                <a:spcPts val="1020"/>
              </a:spcBef>
              <a:spcAft>
                <a:spcPts val="1020"/>
              </a:spcAft>
            </a:pPr>
            <a:endParaRPr lang="de-DE" sz="1200" b="1" dirty="0">
              <a:ea typeface="Times New Roman" panose="02020603050405020304" pitchFamily="18" charset="0"/>
            </a:endParaRPr>
          </a:p>
          <a:p>
            <a:pPr fontAlgn="base">
              <a:spcBef>
                <a:spcPts val="1020"/>
              </a:spcBef>
              <a:spcAft>
                <a:spcPts val="1020"/>
              </a:spcAft>
            </a:pPr>
            <a:endParaRPr lang="de-DE" sz="1200" b="1" dirty="0">
              <a:effectLst/>
              <a:ea typeface="Times New Roman" panose="02020603050405020304" pitchFamily="18" charset="0"/>
            </a:endParaRPr>
          </a:p>
          <a:p>
            <a:pPr fontAlgn="base">
              <a:spcBef>
                <a:spcPts val="1020"/>
              </a:spcBef>
              <a:spcAft>
                <a:spcPts val="1020"/>
              </a:spcAft>
            </a:pPr>
            <a:endParaRPr lang="de-DE" sz="1200" b="1" dirty="0">
              <a:ea typeface="Times New Roman" panose="02020603050405020304" pitchFamily="18" charset="0"/>
            </a:endParaRPr>
          </a:p>
          <a:p>
            <a:pPr fontAlgn="base">
              <a:spcBef>
                <a:spcPts val="1020"/>
              </a:spcBef>
              <a:spcAft>
                <a:spcPts val="1020"/>
              </a:spcAft>
            </a:pPr>
            <a:r>
              <a:rPr lang="de-DE" sz="1200" b="1" dirty="0">
                <a:effectLst/>
                <a:ea typeface="Times New Roman" panose="02020603050405020304" pitchFamily="18" charset="0"/>
              </a:rPr>
              <a:t>Zur festen Veranstaltung der Abteilung gehört der Sparkassen-Nachtlauf. Aushängeschild der Abteilung ist aktuell Ruth Schlager (Foto) mit zahlreichen nationalen und internationalen Titeln.</a:t>
            </a:r>
          </a:p>
          <a:p>
            <a:pPr marR="47625"/>
            <a:r>
              <a:rPr lang="de-DE" sz="1200" b="1" dirty="0">
                <a:effectLst/>
                <a:ea typeface="Calibri" panose="020F0502020204030204" pitchFamily="34" charset="0"/>
              </a:rPr>
              <a:t>Beim TSV gibt es ab sofort in der Abteilung Leichtathletik ein besonderes Angebot: Einen Lauftreff. Zielgruppe sind Läuferinnen und Läufer, die schon 30 Minuten laufen können.…. Ziel ist es, sich zu verbessern,  immer wieder mal an einem Lauf in der Region teilzunehmen und sich mit anderen Läufern zu messen. Der Lauftreff wird geleitet von Heiko </a:t>
            </a:r>
            <a:r>
              <a:rPr lang="de-DE" sz="1200" b="1" dirty="0" err="1">
                <a:effectLst/>
                <a:ea typeface="Calibri" panose="020F0502020204030204" pitchFamily="34" charset="0"/>
              </a:rPr>
              <a:t>Dossler</a:t>
            </a:r>
            <a:r>
              <a:rPr lang="de-DE" sz="1200" b="1" dirty="0">
                <a:effectLst/>
                <a:ea typeface="Calibri" panose="020F0502020204030204" pitchFamily="34" charset="0"/>
              </a:rPr>
              <a:t> und Werner Teufel, zwei sehr erfahrenen Läufern, die ihr Know-how gerne an andere Läuferinnen und Läufer weitergeben.</a:t>
            </a:r>
          </a:p>
          <a:p>
            <a:pPr marR="47625"/>
            <a:r>
              <a:rPr lang="de-DE" sz="1200" b="1" dirty="0">
                <a:effectLst/>
                <a:ea typeface="Calibri" panose="020F0502020204030204" pitchFamily="34" charset="0"/>
              </a:rPr>
              <a:t>Termin in den Sommermonaten ist immer Dienstag, 18 Uhr, Treffpunkt am Haupteingang zur Kreissportanlage gegenüber dem Landratsamt.</a:t>
            </a:r>
          </a:p>
          <a:p>
            <a:pPr marR="47625"/>
            <a:r>
              <a:rPr lang="de-DE" sz="1200" b="1" dirty="0">
                <a:effectLst/>
                <a:ea typeface="Calibri" panose="020F0502020204030204" pitchFamily="34" charset="0"/>
              </a:rPr>
              <a:t>Termin in den Wintermonaten ist immer Dienstag, 18 Uhr, Treffpunkt am Sportlereingang der Markgrafenhalle.</a:t>
            </a:r>
          </a:p>
          <a:p>
            <a:pPr marR="47625"/>
            <a:endParaRPr lang="de-DE" sz="1200" b="1" dirty="0">
              <a:effectLst/>
              <a:ea typeface="Calibri" panose="020F0502020204030204" pitchFamily="34" charset="0"/>
            </a:endParaRPr>
          </a:p>
          <a:p>
            <a:pPr marR="47625"/>
            <a:r>
              <a:rPr lang="de-DE" sz="1200" b="1" dirty="0">
                <a:effectLst/>
                <a:ea typeface="Calibri" panose="020F0502020204030204" pitchFamily="34" charset="0"/>
              </a:rPr>
              <a:t>Bei Fragen steht Euch Heiko </a:t>
            </a:r>
            <a:r>
              <a:rPr lang="de-DE" sz="1200" b="1" dirty="0" err="1">
                <a:effectLst/>
                <a:ea typeface="Calibri" panose="020F0502020204030204" pitchFamily="34" charset="0"/>
              </a:rPr>
              <a:t>Dossler</a:t>
            </a:r>
            <a:r>
              <a:rPr lang="de-DE" sz="1200" b="1" dirty="0">
                <a:effectLst/>
                <a:ea typeface="Calibri" panose="020F0502020204030204" pitchFamily="34" charset="0"/>
              </a:rPr>
              <a:t> unter der Tel. 0151/59828320 gerne zur Verfügung.</a:t>
            </a:r>
          </a:p>
          <a:p>
            <a:r>
              <a:rPr lang="de-DE" sz="1800" b="1" dirty="0">
                <a:effectLst/>
                <a:latin typeface="Calibri" panose="020F0502020204030204" pitchFamily="34" charset="0"/>
                <a:ea typeface="Calibri" panose="020F0502020204030204" pitchFamily="34" charset="0"/>
              </a:rPr>
              <a:t> </a:t>
            </a:r>
          </a:p>
          <a:p>
            <a:pPr fontAlgn="base">
              <a:spcBef>
                <a:spcPts val="1020"/>
              </a:spcBef>
              <a:spcAft>
                <a:spcPts val="1020"/>
              </a:spcAft>
            </a:pPr>
            <a:endParaRPr lang="de-DE" sz="1200" b="1" dirty="0">
              <a:effectLst/>
              <a:ea typeface="Times New Roman" panose="02020603050405020304" pitchFamily="18" charset="0"/>
            </a:endParaRPr>
          </a:p>
        </p:txBody>
      </p:sp>
      <p:pic>
        <p:nvPicPr>
          <p:cNvPr id="7" name="Picture 2" descr="Leichtathletik | Jugend trainiert">
            <a:extLst>
              <a:ext uri="{FF2B5EF4-FFF2-40B4-BE49-F238E27FC236}">
                <a16:creationId xmlns:a16="http://schemas.microsoft.com/office/drawing/2014/main" id="{C32452D5-F13E-4694-B4D0-518C88B05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6" y="2312047"/>
            <a:ext cx="817373" cy="81737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BAADB8F-F4EE-4067-8C2A-02C1A6276C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42409" y="729392"/>
            <a:ext cx="2417038" cy="1733910"/>
          </a:xfrm>
          <a:prstGeom prst="rect">
            <a:avLst/>
          </a:prstGeom>
          <a:noFill/>
          <a:ln>
            <a:noFill/>
          </a:ln>
          <a:effectLst>
            <a:softEdge rad="127000"/>
          </a:effectLst>
        </p:spPr>
      </p:pic>
      <p:pic>
        <p:nvPicPr>
          <p:cNvPr id="9" name="Grafik 8">
            <a:extLst>
              <a:ext uri="{FF2B5EF4-FFF2-40B4-BE49-F238E27FC236}">
                <a16:creationId xmlns:a16="http://schemas.microsoft.com/office/drawing/2014/main" id="{759DB35A-F419-4A67-946E-082567978C23}"/>
              </a:ext>
            </a:extLst>
          </p:cNvPr>
          <p:cNvPicPr/>
          <p:nvPr/>
        </p:nvPicPr>
        <p:blipFill rotWithShape="1">
          <a:blip r:embed="rId4" cstate="print">
            <a:extLst>
              <a:ext uri="{28A0092B-C50C-407E-A947-70E740481C1C}">
                <a14:useLocalDpi xmlns:a14="http://schemas.microsoft.com/office/drawing/2010/main" val="0"/>
              </a:ext>
            </a:extLst>
          </a:blip>
          <a:srcRect l="1319"/>
          <a:stretch/>
        </p:blipFill>
        <p:spPr bwMode="auto">
          <a:xfrm>
            <a:off x="1290181" y="7104515"/>
            <a:ext cx="1868967" cy="987367"/>
          </a:xfrm>
          <a:prstGeom prst="rect">
            <a:avLst/>
          </a:prstGeom>
          <a:noFill/>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9F8187FD-B3C9-4EAD-B426-0001E226560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27144" y="1192847"/>
            <a:ext cx="1775378" cy="1343358"/>
          </a:xfrm>
          <a:prstGeom prst="rect">
            <a:avLst/>
          </a:prstGeom>
          <a:noFill/>
          <a:ln>
            <a:noFill/>
          </a:ln>
          <a:effectLst>
            <a:softEdge rad="127000"/>
          </a:effectLst>
        </p:spPr>
      </p:pic>
      <p:pic>
        <p:nvPicPr>
          <p:cNvPr id="11" name="Grafik 10" descr="Ein Bild, das Text, Unterwäsche enthält.&#10;&#10;Automatisch generierte Beschreibung">
            <a:extLst>
              <a:ext uri="{FF2B5EF4-FFF2-40B4-BE49-F238E27FC236}">
                <a16:creationId xmlns:a16="http://schemas.microsoft.com/office/drawing/2014/main" id="{2B8AEC86-1BB4-4F70-8505-D0E21604FA97}"/>
              </a:ext>
            </a:extLst>
          </p:cNvPr>
          <p:cNvPicPr>
            <a:picLocks noChangeAspect="1"/>
          </p:cNvPicPr>
          <p:nvPr/>
        </p:nvPicPr>
        <p:blipFill rotWithShape="1">
          <a:blip r:embed="rId6">
            <a:extLst>
              <a:ext uri="{28A0092B-C50C-407E-A947-70E740481C1C}">
                <a14:useLocalDpi xmlns:a14="http://schemas.microsoft.com/office/drawing/2010/main" val="0"/>
              </a:ext>
            </a:extLst>
          </a:blip>
          <a:srcRect l="26803" t="11300" r="29788" b="16663"/>
          <a:stretch/>
        </p:blipFill>
        <p:spPr>
          <a:xfrm rot="5400000">
            <a:off x="4966132" y="8086509"/>
            <a:ext cx="1663099" cy="167384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feld 12">
            <a:extLst>
              <a:ext uri="{FF2B5EF4-FFF2-40B4-BE49-F238E27FC236}">
                <a16:creationId xmlns:a16="http://schemas.microsoft.com/office/drawing/2014/main" id="{F7CA9064-CD6E-4A28-887A-96E82685417F}"/>
              </a:ext>
            </a:extLst>
          </p:cNvPr>
          <p:cNvSpPr txBox="1"/>
          <p:nvPr/>
        </p:nvSpPr>
        <p:spPr>
          <a:xfrm>
            <a:off x="955664" y="8951893"/>
            <a:ext cx="3197878" cy="954107"/>
          </a:xfrm>
          <a:prstGeom prst="rect">
            <a:avLst/>
          </a:prstGeom>
          <a:noFill/>
        </p:spPr>
        <p:txBody>
          <a:bodyPr wrap="square">
            <a:spAutoFit/>
          </a:bodyPr>
          <a:lstStyle/>
          <a:p>
            <a:pPr marR="47625"/>
            <a:r>
              <a:rPr lang="de-DE" sz="1400" b="1" dirty="0">
                <a:effectLst/>
                <a:ea typeface="Calibri" panose="020F0502020204030204" pitchFamily="34" charset="0"/>
              </a:rPr>
              <a:t>Leichtathletik-Trainer für </a:t>
            </a:r>
            <a:br>
              <a:rPr lang="de-DE" sz="1400" b="1" dirty="0">
                <a:effectLst/>
                <a:ea typeface="Calibri" panose="020F0502020204030204" pitchFamily="34" charset="0"/>
              </a:rPr>
            </a:br>
            <a:r>
              <a:rPr lang="de-DE" sz="1400" b="1" dirty="0">
                <a:effectLst/>
                <a:ea typeface="Calibri" panose="020F0502020204030204" pitchFamily="34" charset="0"/>
              </a:rPr>
              <a:t>Jugendliche und Kinder gesucht!</a:t>
            </a:r>
          </a:p>
          <a:p>
            <a:pPr marR="47625"/>
            <a:r>
              <a:rPr lang="de-DE" sz="1400" b="1" dirty="0">
                <a:ea typeface="Calibri" panose="020F0502020204030204" pitchFamily="34" charset="0"/>
              </a:rPr>
              <a:t>Bei Interesse bitte bei Lothar Weiß oder Thorsten Schwinn melden!</a:t>
            </a:r>
            <a:endParaRPr lang="de-DE" sz="1400" b="1" dirty="0">
              <a:effectLst/>
              <a:ea typeface="Calibri" panose="020F0502020204030204" pitchFamily="34" charset="0"/>
            </a:endParaRPr>
          </a:p>
        </p:txBody>
      </p:sp>
    </p:spTree>
    <p:extLst>
      <p:ext uri="{BB962C8B-B14F-4D97-AF65-F5344CB8AC3E}">
        <p14:creationId xmlns:p14="http://schemas.microsoft.com/office/powerpoint/2010/main" val="1092040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6B0587-02DA-4582-A343-5573F7352001}"/>
              </a:ext>
            </a:extLst>
          </p:cNvPr>
          <p:cNvSpPr>
            <a:spLocks noGrp="1"/>
          </p:cNvSpPr>
          <p:nvPr>
            <p:ph type="sldNum" sz="quarter" idx="12"/>
          </p:nvPr>
        </p:nvSpPr>
        <p:spPr/>
        <p:txBody>
          <a:bodyPr/>
          <a:lstStyle/>
          <a:p>
            <a:fld id="{30DF6D98-59E7-4C24-8F82-0C955617432B}" type="slidenum">
              <a:rPr lang="de-DE" smtClean="0"/>
              <a:pPr/>
              <a:t>34</a:t>
            </a:fld>
            <a:endParaRPr lang="de-DE" dirty="0"/>
          </a:p>
        </p:txBody>
      </p:sp>
      <p:sp>
        <p:nvSpPr>
          <p:cNvPr id="5" name="Textplatzhalter 4">
            <a:extLst>
              <a:ext uri="{FF2B5EF4-FFF2-40B4-BE49-F238E27FC236}">
                <a16:creationId xmlns:a16="http://schemas.microsoft.com/office/drawing/2014/main" id="{FDE69581-A1B4-4CCE-8E61-6560B122E7DB}"/>
              </a:ext>
            </a:extLst>
          </p:cNvPr>
          <p:cNvSpPr>
            <a:spLocks noGrp="1"/>
          </p:cNvSpPr>
          <p:nvPr>
            <p:ph type="body" sz="quarter" idx="13"/>
          </p:nvPr>
        </p:nvSpPr>
        <p:spPr>
          <a:xfrm>
            <a:off x="-1" y="261920"/>
            <a:ext cx="6009971" cy="535531"/>
          </a:xfrm>
        </p:spPr>
        <p:txBody>
          <a:bodyPr/>
          <a:lstStyle/>
          <a:p>
            <a:pPr marL="0" indent="0" algn="ctr">
              <a:buNone/>
            </a:pPr>
            <a:r>
              <a:rPr lang="de-DE" dirty="0"/>
              <a:t>TAEKWONDO</a:t>
            </a:r>
          </a:p>
        </p:txBody>
      </p:sp>
      <p:pic>
        <p:nvPicPr>
          <p:cNvPr id="12" name="Picture 4" descr="Taekwondo kick - Kostenlose sport Icons">
            <a:extLst>
              <a:ext uri="{FF2B5EF4-FFF2-40B4-BE49-F238E27FC236}">
                <a16:creationId xmlns:a16="http://schemas.microsoft.com/office/drawing/2014/main" id="{04AD4603-377C-4541-AC72-BB02C945B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852" y="2347012"/>
            <a:ext cx="824992" cy="8249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72994F09-51C9-462F-B146-C26A3B7E1B11}"/>
              </a:ext>
            </a:extLst>
          </p:cNvPr>
          <p:cNvSpPr txBox="1"/>
          <p:nvPr/>
        </p:nvSpPr>
        <p:spPr>
          <a:xfrm>
            <a:off x="153709" y="3375274"/>
            <a:ext cx="5933771" cy="3477875"/>
          </a:xfrm>
          <a:prstGeom prst="rect">
            <a:avLst/>
          </a:prstGeom>
          <a:noFill/>
        </p:spPr>
        <p:txBody>
          <a:bodyPr wrap="square">
            <a:spAutoFit/>
          </a:bodyPr>
          <a:lstStyle/>
          <a:p>
            <a:pPr fontAlgn="base">
              <a:spcBef>
                <a:spcPts val="1020"/>
              </a:spcBef>
              <a:spcAft>
                <a:spcPts val="1020"/>
              </a:spcAft>
            </a:pPr>
            <a:r>
              <a:rPr lang="de-DE" sz="1200" b="1" dirty="0">
                <a:effectLst/>
                <a:ea typeface="Times New Roman" panose="02020603050405020304" pitchFamily="18" charset="0"/>
              </a:rPr>
              <a:t>Dirk Salzbrenner hat die Leitung der Abteilung und das Training übernommen und wird hier von Rückkehrer Lars Gaube bei den Trainingseinheiten unterstützt. Jede helfende Hand ist herzlich willkommen.</a:t>
            </a:r>
          </a:p>
          <a:p>
            <a:pPr fontAlgn="base">
              <a:spcBef>
                <a:spcPts val="1020"/>
              </a:spcBef>
              <a:spcAft>
                <a:spcPts val="1020"/>
              </a:spcAft>
            </a:pPr>
            <a:r>
              <a:rPr lang="de-DE" sz="1200" b="1" dirty="0">
                <a:effectLst/>
                <a:ea typeface="Times New Roman" panose="02020603050405020304" pitchFamily="18" charset="0"/>
              </a:rPr>
              <a:t>Im ersten Teil möchte das Trainerteam den Kindern, Jugendlichen und Anfängern die Möglichkeit bieten:</a:t>
            </a:r>
            <a:br>
              <a:rPr lang="de-DE" sz="1200" b="1" dirty="0">
                <a:effectLst/>
                <a:ea typeface="Times New Roman" panose="02020603050405020304" pitchFamily="18" charset="0"/>
              </a:rPr>
            </a:br>
            <a:r>
              <a:rPr lang="de-DE" sz="1200" b="1" dirty="0">
                <a:effectLst/>
                <a:ea typeface="Times New Roman" panose="02020603050405020304" pitchFamily="18" charset="0"/>
              </a:rPr>
              <a:t>Das Erlernen von Körperbeherrschung, verschiedene Taekwondo-Techniken, Gürtelprüfungen und Selbstverteidigung.</a:t>
            </a:r>
            <a:br>
              <a:rPr lang="de-DE" sz="1200" b="1" dirty="0">
                <a:effectLst/>
                <a:ea typeface="Times New Roman" panose="02020603050405020304" pitchFamily="18" charset="0"/>
              </a:rPr>
            </a:br>
            <a:r>
              <a:rPr lang="de-DE" sz="1200" b="1" dirty="0">
                <a:effectLst/>
                <a:ea typeface="Times New Roman" panose="02020603050405020304" pitchFamily="18" charset="0"/>
              </a:rPr>
              <a:t>Dabei wird aber der Spaß nicht vergessen und die Kinder werden spielerisch aber gleichzeitig auch mit Disziplin an alle Praktiken die der Taekwondo-Sport voraussetzt herangeführt.</a:t>
            </a:r>
            <a:br>
              <a:rPr lang="de-DE" sz="1200" b="1" dirty="0">
                <a:effectLst/>
                <a:ea typeface="Times New Roman" panose="02020603050405020304" pitchFamily="18" charset="0"/>
              </a:rPr>
            </a:br>
            <a:r>
              <a:rPr lang="de-DE" sz="1200" b="1" dirty="0">
                <a:effectLst/>
                <a:ea typeface="Times New Roman" panose="02020603050405020304" pitchFamily="18" charset="0"/>
              </a:rPr>
              <a:t>Der zweite Teil der Abteilung sind die Fortgeschrittenen, die durch regelmäßiges Training ihren Leistungsstandard verbessern und sich aktiv sportlich betätigen wollen.</a:t>
            </a:r>
            <a:br>
              <a:rPr lang="de-DE" sz="1200" b="1" dirty="0">
                <a:effectLst/>
                <a:ea typeface="Times New Roman" panose="02020603050405020304" pitchFamily="18" charset="0"/>
              </a:rPr>
            </a:br>
            <a:r>
              <a:rPr lang="de-DE" sz="1200" b="1" dirty="0">
                <a:effectLst/>
                <a:ea typeface="Times New Roman" panose="02020603050405020304" pitchFamily="18" charset="0"/>
              </a:rPr>
              <a:t>Der Dritte Teil konzentriert sich sehr stark auf das Training für Wettkämpfe.</a:t>
            </a:r>
          </a:p>
          <a:p>
            <a:pPr fontAlgn="base">
              <a:spcBef>
                <a:spcPts val="600"/>
              </a:spcBef>
              <a:spcAft>
                <a:spcPts val="600"/>
              </a:spcAft>
            </a:pPr>
            <a:r>
              <a:rPr lang="de-DE" sz="1200" b="1" dirty="0">
                <a:effectLst/>
                <a:ea typeface="Times New Roman" panose="02020603050405020304" pitchFamily="18" charset="0"/>
              </a:rPr>
              <a:t>Bei Fragen stehen wir auch gerne telefonisch zur Verfügung.</a:t>
            </a:r>
          </a:p>
          <a:p>
            <a:pPr fontAlgn="base">
              <a:spcBef>
                <a:spcPts val="600"/>
              </a:spcBef>
              <a:spcAft>
                <a:spcPts val="600"/>
              </a:spcAft>
            </a:pPr>
            <a:r>
              <a:rPr lang="de-DE" sz="1200" b="1" dirty="0">
                <a:ea typeface="Times New Roman" panose="02020603050405020304" pitchFamily="18" charset="0"/>
              </a:rPr>
              <a:t>Wir freuen uns auf Euch!</a:t>
            </a:r>
          </a:p>
        </p:txBody>
      </p:sp>
      <p:sp>
        <p:nvSpPr>
          <p:cNvPr id="15" name="Textfeld 14">
            <a:extLst>
              <a:ext uri="{FF2B5EF4-FFF2-40B4-BE49-F238E27FC236}">
                <a16:creationId xmlns:a16="http://schemas.microsoft.com/office/drawing/2014/main" id="{9DEF832F-67B1-448D-8B0E-48F54C17AD77}"/>
              </a:ext>
            </a:extLst>
          </p:cNvPr>
          <p:cNvSpPr txBox="1"/>
          <p:nvPr/>
        </p:nvSpPr>
        <p:spPr>
          <a:xfrm>
            <a:off x="153709" y="6754864"/>
            <a:ext cx="5933771" cy="1585049"/>
          </a:xfrm>
          <a:prstGeom prst="rect">
            <a:avLst/>
          </a:prstGeom>
          <a:noFill/>
        </p:spPr>
        <p:txBody>
          <a:bodyPr wrap="square" numCol="3" spcCol="180000">
            <a:spAutoFit/>
          </a:bodyPr>
          <a:lstStyle/>
          <a:p>
            <a:pPr fontAlgn="base">
              <a:spcBef>
                <a:spcPts val="1020"/>
              </a:spcBef>
            </a:pPr>
            <a:r>
              <a:rPr lang="de-DE" sz="1200" b="1" u="sng" dirty="0">
                <a:effectLst/>
                <a:ea typeface="Times New Roman" panose="02020603050405020304" pitchFamily="18" charset="0"/>
              </a:rPr>
              <a:t>Trainingszeiten:</a:t>
            </a:r>
            <a:br>
              <a:rPr lang="de-DE" sz="1200" b="1" u="sng" dirty="0">
                <a:ea typeface="Times New Roman" panose="02020603050405020304" pitchFamily="18" charset="0"/>
              </a:rPr>
            </a:br>
            <a:r>
              <a:rPr lang="de-DE" sz="1200" b="1" dirty="0">
                <a:effectLst/>
                <a:ea typeface="Times New Roman" panose="02020603050405020304" pitchFamily="18" charset="0"/>
              </a:rPr>
              <a:t>Dienstag &amp; Donnerstag: 17.00 Uhr bis 18.00 Uhr</a:t>
            </a:r>
            <a:br>
              <a:rPr lang="de-DE" sz="1200" b="1" dirty="0">
                <a:effectLst/>
                <a:ea typeface="Times New Roman" panose="02020603050405020304" pitchFamily="18" charset="0"/>
              </a:rPr>
            </a:br>
            <a:r>
              <a:rPr lang="de-DE" sz="1200" b="1" dirty="0">
                <a:effectLst/>
                <a:ea typeface="Times New Roman" panose="02020603050405020304" pitchFamily="18" charset="0"/>
              </a:rPr>
              <a:t>(Kinder und Jugendliche, Anfänger)</a:t>
            </a:r>
          </a:p>
          <a:p>
            <a:pPr fontAlgn="base">
              <a:spcBef>
                <a:spcPts val="1020"/>
              </a:spcBef>
              <a:spcAft>
                <a:spcPts val="1020"/>
              </a:spcAft>
            </a:pPr>
            <a:endParaRPr lang="de-DE" sz="1200" b="1" dirty="0">
              <a:effectLst/>
              <a:ea typeface="Times New Roman" panose="02020603050405020304" pitchFamily="18" charset="0"/>
            </a:endParaRPr>
          </a:p>
          <a:p>
            <a:pPr fontAlgn="base">
              <a:spcBef>
                <a:spcPts val="1020"/>
              </a:spcBef>
              <a:spcAft>
                <a:spcPts val="1020"/>
              </a:spcAft>
            </a:pPr>
            <a:br>
              <a:rPr lang="de-DE" sz="1200" b="1" dirty="0">
                <a:ea typeface="Times New Roman" panose="02020603050405020304" pitchFamily="18" charset="0"/>
              </a:rPr>
            </a:br>
            <a:r>
              <a:rPr lang="de-DE" sz="1200" b="1" dirty="0">
                <a:effectLst/>
                <a:ea typeface="Times New Roman" panose="02020603050405020304" pitchFamily="18" charset="0"/>
              </a:rPr>
              <a:t>Dienstag &amp; Donnerstag: 18.00 Uhr bis 19:00Uhr</a:t>
            </a:r>
            <a:br>
              <a:rPr lang="de-DE" sz="1200" b="1" dirty="0">
                <a:effectLst/>
                <a:ea typeface="Times New Roman" panose="02020603050405020304" pitchFamily="18" charset="0"/>
              </a:rPr>
            </a:br>
            <a:r>
              <a:rPr lang="de-DE" sz="1200" b="1" dirty="0">
                <a:effectLst/>
                <a:ea typeface="Times New Roman" panose="02020603050405020304" pitchFamily="18" charset="0"/>
              </a:rPr>
              <a:t>(Kinder und Jugendliche, Fortgeschrittene)</a:t>
            </a:r>
          </a:p>
          <a:p>
            <a:pPr fontAlgn="base">
              <a:spcBef>
                <a:spcPts val="1020"/>
              </a:spcBef>
              <a:spcAft>
                <a:spcPts val="1020"/>
              </a:spcAft>
            </a:pPr>
            <a:endParaRPr lang="de-DE" sz="1200" b="1" dirty="0">
              <a:ea typeface="Times New Roman" panose="02020603050405020304" pitchFamily="18" charset="0"/>
            </a:endParaRPr>
          </a:p>
          <a:p>
            <a:pPr fontAlgn="base">
              <a:spcBef>
                <a:spcPts val="1020"/>
              </a:spcBef>
              <a:spcAft>
                <a:spcPts val="1020"/>
              </a:spcAft>
            </a:pPr>
            <a:br>
              <a:rPr lang="de-DE" sz="1200" b="1" dirty="0">
                <a:ea typeface="Times New Roman" panose="02020603050405020304" pitchFamily="18" charset="0"/>
              </a:rPr>
            </a:br>
            <a:r>
              <a:rPr lang="de-DE" sz="1200" b="1" dirty="0">
                <a:effectLst/>
                <a:ea typeface="Times New Roman" panose="02020603050405020304" pitchFamily="18" charset="0"/>
              </a:rPr>
              <a:t>Dienstag &amp; Donnerstag: 19:00Uhr bis 20:30Uhr</a:t>
            </a:r>
            <a:br>
              <a:rPr lang="de-DE" sz="1200" b="1" dirty="0">
                <a:effectLst/>
                <a:ea typeface="Times New Roman" panose="02020603050405020304" pitchFamily="18" charset="0"/>
              </a:rPr>
            </a:br>
            <a:r>
              <a:rPr lang="de-DE" sz="1200" b="1" dirty="0">
                <a:effectLst/>
                <a:ea typeface="Times New Roman" panose="02020603050405020304" pitchFamily="18" charset="0"/>
              </a:rPr>
              <a:t>(Wettkampftraining)</a:t>
            </a:r>
          </a:p>
        </p:txBody>
      </p:sp>
      <p:sp>
        <p:nvSpPr>
          <p:cNvPr id="17" name="Textplatzhalter 6">
            <a:extLst>
              <a:ext uri="{FF2B5EF4-FFF2-40B4-BE49-F238E27FC236}">
                <a16:creationId xmlns:a16="http://schemas.microsoft.com/office/drawing/2014/main" id="{AECCB56F-9075-4A47-8B36-369F4A3EAFD3}"/>
              </a:ext>
            </a:extLst>
          </p:cNvPr>
          <p:cNvSpPr txBox="1">
            <a:spLocks/>
          </p:cNvSpPr>
          <p:nvPr/>
        </p:nvSpPr>
        <p:spPr>
          <a:xfrm>
            <a:off x="2011982" y="8262484"/>
            <a:ext cx="1947062" cy="1222776"/>
          </a:xfrm>
          <a:prstGeom prst="rect">
            <a:avLst/>
          </a:prstGeom>
        </p:spPr>
        <p:txBody>
          <a:bodyPr vert="horz" lIns="91440" tIns="45720" rIns="91440" bIns="45720" rtlCol="0">
            <a:noAutofit/>
          </a:bodyPr>
          <a:lstStyle>
            <a:lvl1pPr marL="0" indent="0" algn="r"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sz="1400" dirty="0"/>
              <a:t>Abteilungsleiter</a:t>
            </a:r>
          </a:p>
          <a:p>
            <a:r>
              <a:rPr lang="de-DE" sz="1400" dirty="0"/>
              <a:t>Dirk Salzbrenner</a:t>
            </a:r>
          </a:p>
          <a:p>
            <a:r>
              <a:rPr lang="de-DE" sz="1400" b="0" dirty="0"/>
              <a:t>+49 172 8287253</a:t>
            </a:r>
          </a:p>
          <a:p>
            <a:endParaRPr lang="de-DE" b="0" dirty="0"/>
          </a:p>
          <a:p>
            <a:pPr algn="l"/>
            <a:r>
              <a:rPr lang="de-DE" sz="1400" dirty="0"/>
              <a:t>     Trainer</a:t>
            </a:r>
          </a:p>
          <a:p>
            <a:pPr algn="l"/>
            <a:r>
              <a:rPr lang="de-DE" sz="1400" dirty="0"/>
              <a:t>     Lars Gaube</a:t>
            </a:r>
          </a:p>
          <a:p>
            <a:pPr algn="l"/>
            <a:r>
              <a:rPr lang="de-DE" sz="1400" b="0" dirty="0"/>
              <a:t>      +49 176 76661603</a:t>
            </a:r>
          </a:p>
          <a:p>
            <a:endParaRPr lang="de-DE" b="0" dirty="0"/>
          </a:p>
        </p:txBody>
      </p:sp>
      <p:pic>
        <p:nvPicPr>
          <p:cNvPr id="4" name="Grafik 3">
            <a:extLst>
              <a:ext uri="{FF2B5EF4-FFF2-40B4-BE49-F238E27FC236}">
                <a16:creationId xmlns:a16="http://schemas.microsoft.com/office/drawing/2014/main" id="{480FF531-5A29-4934-8FE8-399BD96D5093}"/>
              </a:ext>
            </a:extLst>
          </p:cNvPr>
          <p:cNvPicPr>
            <a:picLocks noChangeAspect="1"/>
          </p:cNvPicPr>
          <p:nvPr/>
        </p:nvPicPr>
        <p:blipFill rotWithShape="1">
          <a:blip r:embed="rId3">
            <a:extLst>
              <a:ext uri="{28A0092B-C50C-407E-A947-70E740481C1C}">
                <a14:useLocalDpi xmlns:a14="http://schemas.microsoft.com/office/drawing/2010/main" val="0"/>
              </a:ext>
            </a:extLst>
          </a:blip>
          <a:srcRect l="4566" t="29877" b="18576"/>
          <a:stretch/>
        </p:blipFill>
        <p:spPr>
          <a:xfrm>
            <a:off x="180608" y="957363"/>
            <a:ext cx="5735849" cy="2317558"/>
          </a:xfrm>
          <a:prstGeom prst="rect">
            <a:avLst/>
          </a:prstGeom>
        </p:spPr>
      </p:pic>
      <p:sp>
        <p:nvSpPr>
          <p:cNvPr id="11" name="Rechteck 10">
            <a:extLst>
              <a:ext uri="{FF2B5EF4-FFF2-40B4-BE49-F238E27FC236}">
                <a16:creationId xmlns:a16="http://schemas.microsoft.com/office/drawing/2014/main" id="{77AD4A21-EFCB-4A9B-988D-7CCBB4210072}"/>
              </a:ext>
            </a:extLst>
          </p:cNvPr>
          <p:cNvSpPr/>
          <p:nvPr/>
        </p:nvSpPr>
        <p:spPr>
          <a:xfrm>
            <a:off x="4711950"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Kreis: nicht ausgefüllt 13">
            <a:extLst>
              <a:ext uri="{FF2B5EF4-FFF2-40B4-BE49-F238E27FC236}">
                <a16:creationId xmlns:a16="http://schemas.microsoft.com/office/drawing/2014/main" id="{4A0F29D0-89B4-4894-8C50-89ABF4226FB4}"/>
              </a:ext>
            </a:extLst>
          </p:cNvPr>
          <p:cNvSpPr>
            <a:spLocks noChangeAspect="1"/>
          </p:cNvSpPr>
          <p:nvPr/>
        </p:nvSpPr>
        <p:spPr>
          <a:xfrm>
            <a:off x="4110118"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16" name="Gerade Verbindung mit Pfeil 15">
            <a:extLst>
              <a:ext uri="{FF2B5EF4-FFF2-40B4-BE49-F238E27FC236}">
                <a16:creationId xmlns:a16="http://schemas.microsoft.com/office/drawing/2014/main" id="{E62124A1-630A-4412-B280-E680A08C9DA3}"/>
              </a:ext>
            </a:extLst>
          </p:cNvPr>
          <p:cNvCxnSpPr>
            <a:cxnSpLocks/>
          </p:cNvCxnSpPr>
          <p:nvPr/>
        </p:nvCxnSpPr>
        <p:spPr>
          <a:xfrm>
            <a:off x="1966652" y="9254825"/>
            <a:ext cx="211654" cy="192429"/>
          </a:xfrm>
          <a:prstGeom prst="straightConnector1">
            <a:avLst/>
          </a:prstGeom>
          <a:ln w="50800" cap="flat" cmpd="sng" algn="ctr">
            <a:solidFill>
              <a:schemeClr val="tx1"/>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18" name="Gerade Verbindung mit Pfeil 17">
            <a:extLst>
              <a:ext uri="{FF2B5EF4-FFF2-40B4-BE49-F238E27FC236}">
                <a16:creationId xmlns:a16="http://schemas.microsoft.com/office/drawing/2014/main" id="{8CD6A2A7-AFCD-4B6B-9093-2D20FDFE583C}"/>
              </a:ext>
            </a:extLst>
          </p:cNvPr>
          <p:cNvCxnSpPr>
            <a:cxnSpLocks/>
          </p:cNvCxnSpPr>
          <p:nvPr/>
        </p:nvCxnSpPr>
        <p:spPr>
          <a:xfrm flipH="1" flipV="1">
            <a:off x="3979628" y="8548798"/>
            <a:ext cx="198825" cy="64415"/>
          </a:xfrm>
          <a:prstGeom prst="straightConnector1">
            <a:avLst/>
          </a:prstGeom>
          <a:ln w="50800" cap="flat" cmpd="sng" algn="ctr">
            <a:solidFill>
              <a:schemeClr val="tx1"/>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7" name="Grafik 6">
            <a:extLst>
              <a:ext uri="{FF2B5EF4-FFF2-40B4-BE49-F238E27FC236}">
                <a16:creationId xmlns:a16="http://schemas.microsoft.com/office/drawing/2014/main" id="{D9F82896-65F8-4941-A035-39936EA69FA0}"/>
              </a:ext>
            </a:extLst>
          </p:cNvPr>
          <p:cNvPicPr>
            <a:picLocks noChangeAspect="1"/>
          </p:cNvPicPr>
          <p:nvPr/>
        </p:nvPicPr>
        <p:blipFill rotWithShape="1">
          <a:blip r:embed="rId4">
            <a:extLst>
              <a:ext uri="{28A0092B-C50C-407E-A947-70E740481C1C}">
                <a14:useLocalDpi xmlns:a14="http://schemas.microsoft.com/office/drawing/2010/main" val="0"/>
              </a:ext>
            </a:extLst>
          </a:blip>
          <a:srcRect l="16363" t="24188" r="9041" b="20066"/>
          <a:stretch/>
        </p:blipFill>
        <p:spPr>
          <a:xfrm>
            <a:off x="4175822" y="8086147"/>
            <a:ext cx="1668592" cy="1666898"/>
          </a:xfrm>
          <a:prstGeom prst="ellipse">
            <a:avLst/>
          </a:prstGeom>
        </p:spPr>
      </p:pic>
      <p:pic>
        <p:nvPicPr>
          <p:cNvPr id="8" name="Grafik 7">
            <a:extLst>
              <a:ext uri="{FF2B5EF4-FFF2-40B4-BE49-F238E27FC236}">
                <a16:creationId xmlns:a16="http://schemas.microsoft.com/office/drawing/2014/main" id="{9756EED5-B6BB-4029-8254-9849319972AF}"/>
              </a:ext>
            </a:extLst>
          </p:cNvPr>
          <p:cNvPicPr>
            <a:picLocks noChangeAspect="1"/>
          </p:cNvPicPr>
          <p:nvPr/>
        </p:nvPicPr>
        <p:blipFill rotWithShape="1">
          <a:blip r:embed="rId5">
            <a:extLst>
              <a:ext uri="{28A0092B-C50C-407E-A947-70E740481C1C}">
                <a14:useLocalDpi xmlns:a14="http://schemas.microsoft.com/office/drawing/2010/main" val="0"/>
              </a:ext>
            </a:extLst>
          </a:blip>
          <a:srcRect l="28292" t="7469" r="20915" b="24914"/>
          <a:stretch/>
        </p:blipFill>
        <p:spPr>
          <a:xfrm>
            <a:off x="351372" y="8074989"/>
            <a:ext cx="1691925" cy="1689213"/>
          </a:xfrm>
          <a:prstGeom prst="ellipse">
            <a:avLst/>
          </a:prstGeom>
        </p:spPr>
      </p:pic>
    </p:spTree>
    <p:extLst>
      <p:ext uri="{BB962C8B-B14F-4D97-AF65-F5344CB8AC3E}">
        <p14:creationId xmlns:p14="http://schemas.microsoft.com/office/powerpoint/2010/main" val="1672541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55CC8F5-F713-4678-A4F6-102B9AC38EAE}"/>
              </a:ext>
            </a:extLst>
          </p:cNvPr>
          <p:cNvSpPr>
            <a:spLocks noGrp="1"/>
          </p:cNvSpPr>
          <p:nvPr>
            <p:ph type="sldNum" sz="quarter" idx="12"/>
          </p:nvPr>
        </p:nvSpPr>
        <p:spPr/>
        <p:txBody>
          <a:bodyPr/>
          <a:lstStyle/>
          <a:p>
            <a:fld id="{30DF6D98-59E7-4C24-8F82-0C955617432B}" type="slidenum">
              <a:rPr lang="de-DE" smtClean="0"/>
              <a:pPr/>
              <a:t>35</a:t>
            </a:fld>
            <a:endParaRPr lang="de-DE" dirty="0"/>
          </a:p>
        </p:txBody>
      </p:sp>
      <p:sp>
        <p:nvSpPr>
          <p:cNvPr id="3" name="Textplatzhalter 2">
            <a:extLst>
              <a:ext uri="{FF2B5EF4-FFF2-40B4-BE49-F238E27FC236}">
                <a16:creationId xmlns:a16="http://schemas.microsoft.com/office/drawing/2014/main" id="{B4C403FD-FF65-46BC-BF5A-D578C6FA6339}"/>
              </a:ext>
            </a:extLst>
          </p:cNvPr>
          <p:cNvSpPr>
            <a:spLocks noGrp="1"/>
          </p:cNvSpPr>
          <p:nvPr>
            <p:ph type="body" sz="quarter" idx="13"/>
          </p:nvPr>
        </p:nvSpPr>
        <p:spPr>
          <a:xfrm>
            <a:off x="842399" y="309171"/>
            <a:ext cx="6015601" cy="978729"/>
          </a:xfrm>
        </p:spPr>
        <p:txBody>
          <a:bodyPr/>
          <a:lstStyle/>
          <a:p>
            <a:pPr algn="ctr"/>
            <a:r>
              <a:rPr lang="de-DE" dirty="0"/>
              <a:t>TURNEN </a:t>
            </a:r>
            <a:br>
              <a:rPr lang="de-DE" dirty="0"/>
            </a:br>
            <a:r>
              <a:rPr lang="de-DE" dirty="0"/>
              <a:t>(Parkour &amp; Calisthenics)</a:t>
            </a:r>
          </a:p>
        </p:txBody>
      </p:sp>
      <p:sp>
        <p:nvSpPr>
          <p:cNvPr id="4" name="Textplatzhalter 3">
            <a:extLst>
              <a:ext uri="{FF2B5EF4-FFF2-40B4-BE49-F238E27FC236}">
                <a16:creationId xmlns:a16="http://schemas.microsoft.com/office/drawing/2014/main" id="{44AF3E03-104C-4151-8C5A-0EA90F9DCCCC}"/>
              </a:ext>
            </a:extLst>
          </p:cNvPr>
          <p:cNvSpPr>
            <a:spLocks noGrp="1"/>
          </p:cNvSpPr>
          <p:nvPr>
            <p:ph type="body" sz="quarter" idx="14"/>
          </p:nvPr>
        </p:nvSpPr>
        <p:spPr>
          <a:xfrm>
            <a:off x="2654197" y="8402937"/>
            <a:ext cx="2306279" cy="1222776"/>
          </a:xfrm>
        </p:spPr>
        <p:txBody>
          <a:bodyPr/>
          <a:lstStyle/>
          <a:p>
            <a:pPr>
              <a:lnSpc>
                <a:spcPct val="100000"/>
              </a:lnSpc>
            </a:pPr>
            <a:r>
              <a:rPr lang="de-DE" dirty="0"/>
              <a:t>Abteilungsleiter</a:t>
            </a:r>
          </a:p>
          <a:p>
            <a:pPr>
              <a:lnSpc>
                <a:spcPct val="100000"/>
              </a:lnSpc>
            </a:pPr>
            <a:r>
              <a:rPr lang="de-DE" dirty="0"/>
              <a:t>Lukas Selig</a:t>
            </a:r>
          </a:p>
          <a:p>
            <a:r>
              <a:rPr lang="de-DE" b="0" dirty="0"/>
              <a:t>+49 151 47076878</a:t>
            </a:r>
          </a:p>
        </p:txBody>
      </p:sp>
      <p:pic>
        <p:nvPicPr>
          <p:cNvPr id="7172" name="Picture 4" descr="Turner | Kostenlose Icon">
            <a:extLst>
              <a:ext uri="{FF2B5EF4-FFF2-40B4-BE49-F238E27FC236}">
                <a16:creationId xmlns:a16="http://schemas.microsoft.com/office/drawing/2014/main" id="{8CF08898-C4A8-4994-ABE0-C0AF42141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370593"/>
            <a:ext cx="731521" cy="73152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875D9594-A3BB-47E9-8C5A-2BF1436096DD}"/>
              </a:ext>
            </a:extLst>
          </p:cNvPr>
          <p:cNvSpPr txBox="1"/>
          <p:nvPr/>
        </p:nvSpPr>
        <p:spPr>
          <a:xfrm>
            <a:off x="842399" y="7564451"/>
            <a:ext cx="6015600" cy="1938992"/>
          </a:xfrm>
          <a:prstGeom prst="rect">
            <a:avLst/>
          </a:prstGeom>
          <a:noFill/>
        </p:spPr>
        <p:txBody>
          <a:bodyPr wrap="square" rtlCol="0">
            <a:spAutoFit/>
          </a:bodyPr>
          <a:lstStyle/>
          <a:p>
            <a:r>
              <a:rPr lang="de-DE" sz="1200" b="1" dirty="0"/>
              <a:t>Hast du Spaß daran Saltos zu machen, ob vom Sprungturm im Freibad oder auf dem Boden? </a:t>
            </a:r>
            <a:br>
              <a:rPr lang="de-DE" sz="1200" b="1" dirty="0"/>
            </a:br>
            <a:r>
              <a:rPr lang="de-DE" sz="1200" b="1" dirty="0"/>
              <a:t>Gehst du gerne in die Trampolinhalle und probierst neue Sprünge?</a:t>
            </a:r>
            <a:br>
              <a:rPr lang="de-DE" sz="1200" b="1" dirty="0"/>
            </a:br>
            <a:r>
              <a:rPr lang="de-DE" sz="1200" b="1" dirty="0"/>
              <a:t>Bist du zwischen 15 und 25 Jahren alt? </a:t>
            </a:r>
          </a:p>
          <a:p>
            <a:br>
              <a:rPr lang="de-DE" sz="1200" b="1" dirty="0"/>
            </a:br>
            <a:r>
              <a:rPr lang="de-DE" sz="1200" b="1" dirty="0"/>
              <a:t>Dann ist unser abwechslungsreiches </a:t>
            </a:r>
            <a:br>
              <a:rPr lang="de-DE" sz="1200" b="1" dirty="0"/>
            </a:br>
            <a:r>
              <a:rPr lang="de-DE" sz="1200" b="1" dirty="0"/>
              <a:t>Training genau das Richtige für dich!</a:t>
            </a:r>
          </a:p>
          <a:p>
            <a:br>
              <a:rPr lang="de-DE" sz="1200" b="1" dirty="0"/>
            </a:br>
            <a:r>
              <a:rPr lang="de-DE" sz="1200" b="1" dirty="0"/>
              <a:t>Melde dich einfach bei </a:t>
            </a:r>
            <a:br>
              <a:rPr lang="de-DE" sz="1200" b="1" dirty="0"/>
            </a:br>
            <a:r>
              <a:rPr lang="de-DE" sz="1200" b="1" dirty="0"/>
              <a:t>Lukas Selig (siehe rechts) und </a:t>
            </a:r>
            <a:br>
              <a:rPr lang="de-DE" sz="1200" b="1" dirty="0"/>
            </a:br>
            <a:r>
              <a:rPr lang="de-DE" sz="1200" b="1" dirty="0"/>
              <a:t>schau beim Training vorbei!</a:t>
            </a:r>
          </a:p>
        </p:txBody>
      </p:sp>
      <p:pic>
        <p:nvPicPr>
          <p:cNvPr id="8" name="Grafik 7">
            <a:extLst>
              <a:ext uri="{FF2B5EF4-FFF2-40B4-BE49-F238E27FC236}">
                <a16:creationId xmlns:a16="http://schemas.microsoft.com/office/drawing/2014/main" id="{77A7BB4D-40A5-4B83-BEA2-57E3A7D720F5}"/>
              </a:ext>
            </a:extLst>
          </p:cNvPr>
          <p:cNvPicPr>
            <a:picLocks noChangeAspect="1"/>
          </p:cNvPicPr>
          <p:nvPr/>
        </p:nvPicPr>
        <p:blipFill rotWithShape="1">
          <a:blip r:embed="rId3">
            <a:extLst>
              <a:ext uri="{28A0092B-C50C-407E-A947-70E740481C1C}">
                <a14:useLocalDpi xmlns:a14="http://schemas.microsoft.com/office/drawing/2010/main" val="0"/>
              </a:ext>
            </a:extLst>
          </a:blip>
          <a:srcRect l="9648" t="36320" r="4156" b="32024"/>
          <a:stretch/>
        </p:blipFill>
        <p:spPr>
          <a:xfrm>
            <a:off x="3676388" y="4894784"/>
            <a:ext cx="3043825" cy="2420065"/>
          </a:xfrm>
          <a:prstGeom prst="rect">
            <a:avLst/>
          </a:prstGeom>
        </p:spPr>
      </p:pic>
      <p:sp>
        <p:nvSpPr>
          <p:cNvPr id="12" name="Textfeld 11">
            <a:extLst>
              <a:ext uri="{FF2B5EF4-FFF2-40B4-BE49-F238E27FC236}">
                <a16:creationId xmlns:a16="http://schemas.microsoft.com/office/drawing/2014/main" id="{2CF85667-8B2E-43F1-80EA-A6409F830EE9}"/>
              </a:ext>
            </a:extLst>
          </p:cNvPr>
          <p:cNvSpPr txBox="1"/>
          <p:nvPr/>
        </p:nvSpPr>
        <p:spPr>
          <a:xfrm>
            <a:off x="842399" y="4763390"/>
            <a:ext cx="2833989" cy="2492990"/>
          </a:xfrm>
          <a:prstGeom prst="rect">
            <a:avLst/>
          </a:prstGeom>
          <a:noFill/>
        </p:spPr>
        <p:txBody>
          <a:bodyPr wrap="square" rtlCol="0">
            <a:spAutoFit/>
          </a:bodyPr>
          <a:lstStyle/>
          <a:p>
            <a:r>
              <a:rPr lang="de-DE" sz="1200" b="1" dirty="0"/>
              <a:t>Neben den turnerischen Übungen versuchen wir in unserem Training auch das Krafttraining zu fokussieren. Hierbei wird vor allem die Trainingsmethode Calisthenics angewendet, bei der die Übungen in der Regel nur mit Hilfe des eigenen Körpergewichts durchgeführt werden. </a:t>
            </a:r>
            <a:br>
              <a:rPr lang="de-DE" sz="1200" b="1" dirty="0"/>
            </a:br>
            <a:r>
              <a:rPr lang="de-DE" sz="1200" b="1" dirty="0"/>
              <a:t>Diese Trainingsform umfasst viele Übungen aus dem klassischen Turnbereich und aus der Akrobatik </a:t>
            </a:r>
            <a:br>
              <a:rPr lang="de-DE" sz="1200" b="1" dirty="0"/>
            </a:br>
            <a:r>
              <a:rPr lang="de-DE" sz="1200" b="1" dirty="0"/>
              <a:t>(z.B. Handstand, Handstandliegestütz, </a:t>
            </a:r>
            <a:br>
              <a:rPr lang="de-DE" sz="1200" b="1" dirty="0"/>
            </a:br>
            <a:r>
              <a:rPr lang="de-DE" sz="1200" b="1" dirty="0"/>
              <a:t>Front- / Back-Lever). </a:t>
            </a:r>
          </a:p>
        </p:txBody>
      </p:sp>
      <p:sp>
        <p:nvSpPr>
          <p:cNvPr id="14" name="Textfeld 13">
            <a:extLst>
              <a:ext uri="{FF2B5EF4-FFF2-40B4-BE49-F238E27FC236}">
                <a16:creationId xmlns:a16="http://schemas.microsoft.com/office/drawing/2014/main" id="{C6EC806E-AA36-4DC6-9734-4051BD3C74D2}"/>
              </a:ext>
            </a:extLst>
          </p:cNvPr>
          <p:cNvSpPr txBox="1"/>
          <p:nvPr/>
        </p:nvSpPr>
        <p:spPr>
          <a:xfrm>
            <a:off x="842399" y="1287900"/>
            <a:ext cx="6015600" cy="3416320"/>
          </a:xfrm>
          <a:prstGeom prst="rect">
            <a:avLst/>
          </a:prstGeom>
          <a:noFill/>
        </p:spPr>
        <p:txBody>
          <a:bodyPr wrap="square" rtlCol="0">
            <a:spAutoFit/>
          </a:bodyPr>
          <a:lstStyle/>
          <a:p>
            <a:r>
              <a:rPr lang="de-DE" sz="1200" b="1" dirty="0"/>
              <a:t>Unter der Leitung von Lukas Selig trifft sich die Abteilung „Turnen“ Donnerstags ab 18:30 und Samstags um 9:00 Uhr. Der derzeitige Student, der die klassische Turnausbildung im Alter von 5 Jahren beim TSV begonnen hat, übernahm die Turnabteilung im Jahr 2018 von Artur Bittel.</a:t>
            </a:r>
            <a:br>
              <a:rPr lang="de-DE" sz="1200" b="1" dirty="0"/>
            </a:br>
            <a:br>
              <a:rPr lang="de-DE" sz="1200" b="1" dirty="0"/>
            </a:br>
            <a:r>
              <a:rPr lang="de-DE" sz="1200" b="1" dirty="0"/>
              <a:t>Bei den Trainingseinheiten steht vor allem der Spaß und die individuellen Interessen im Vordergrund. Hierbei soll vom „klassischen Turntraining“ und den Geräten etwas weggegangen werden und moderne Elemente, die auch aus dem „</a:t>
            </a:r>
            <a:r>
              <a:rPr lang="de-DE" sz="1200" b="1" dirty="0" err="1"/>
              <a:t>Parkoursport</a:t>
            </a:r>
            <a:r>
              <a:rPr lang="de-DE" sz="1200" b="1" dirty="0"/>
              <a:t>“ bekannt sind, als Übungsform fokussiert werden. </a:t>
            </a:r>
            <a:br>
              <a:rPr lang="de-DE" sz="1200" b="1" dirty="0"/>
            </a:br>
            <a:r>
              <a:rPr lang="de-DE" sz="1200" b="1" dirty="0"/>
              <a:t>Sowohl Jugendliche mit klassischer Turnausbildung, als auch Quereinsteiger aus dem Individualsport, die Spaß haben sich an den artistischen </a:t>
            </a:r>
            <a:r>
              <a:rPr lang="de-DE" sz="1200" b="1" dirty="0" err="1"/>
              <a:t>Parkourübungen</a:t>
            </a:r>
            <a:r>
              <a:rPr lang="de-DE" sz="1200" b="1" dirty="0"/>
              <a:t> zu versuchen, finden in diesem Training die passenden Möglichkeiten.</a:t>
            </a:r>
          </a:p>
          <a:p>
            <a:br>
              <a:rPr lang="de-DE" sz="1200" b="1" dirty="0"/>
            </a:br>
            <a:r>
              <a:rPr lang="de-DE" sz="1200" b="1" dirty="0"/>
              <a:t>Ein typischer Trainingsablauf beginnt mit leichtem Aufwärm- und Dehnübungen.</a:t>
            </a:r>
          </a:p>
          <a:p>
            <a:r>
              <a:rPr lang="de-DE" sz="1200" b="1" dirty="0"/>
              <a:t>Daraufhin werden je nach Lust und Wunsch der Teilnehmer verschiedene Geräte aufgebaut. Ein häufiger Bestandteil sind hierbei der Boden (mit Übungen wie Wende, Flick-Flack oder Vorwärtssalto), der Sprung (mit Übungen wie Salto oder Handstandüberschlag) oder das Reck (mit Übungen wie Fly-</a:t>
            </a:r>
            <a:r>
              <a:rPr lang="de-DE" sz="1200" b="1" dirty="0" err="1"/>
              <a:t>Away</a:t>
            </a:r>
            <a:r>
              <a:rPr lang="de-DE" sz="1200" b="1" dirty="0"/>
              <a:t> oder 360).</a:t>
            </a:r>
          </a:p>
        </p:txBody>
      </p:sp>
      <p:pic>
        <p:nvPicPr>
          <p:cNvPr id="7" name="Grafik 6">
            <a:extLst>
              <a:ext uri="{FF2B5EF4-FFF2-40B4-BE49-F238E27FC236}">
                <a16:creationId xmlns:a16="http://schemas.microsoft.com/office/drawing/2014/main" id="{5CF039D8-B853-4AC8-8D8B-69661E2D94C0}"/>
              </a:ext>
            </a:extLst>
          </p:cNvPr>
          <p:cNvPicPr>
            <a:picLocks noChangeAspect="1"/>
          </p:cNvPicPr>
          <p:nvPr/>
        </p:nvPicPr>
        <p:blipFill rotWithShape="1">
          <a:blip r:embed="rId4">
            <a:extLst>
              <a:ext uri="{28A0092B-C50C-407E-A947-70E740481C1C}">
                <a14:useLocalDpi xmlns:a14="http://schemas.microsoft.com/office/drawing/2010/main" val="0"/>
              </a:ext>
            </a:extLst>
          </a:blip>
          <a:srcRect l="24566" t="32135" r="24842" b="29577"/>
          <a:stretch/>
        </p:blipFill>
        <p:spPr>
          <a:xfrm>
            <a:off x="4966739" y="8078424"/>
            <a:ext cx="1672056" cy="1687147"/>
          </a:xfrm>
          <a:prstGeom prst="ellipse">
            <a:avLst/>
          </a:prstGeom>
        </p:spPr>
      </p:pic>
    </p:spTree>
    <p:extLst>
      <p:ext uri="{BB962C8B-B14F-4D97-AF65-F5344CB8AC3E}">
        <p14:creationId xmlns:p14="http://schemas.microsoft.com/office/powerpoint/2010/main" val="3441885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55CC8F5-F713-4678-A4F6-102B9AC38EAE}"/>
              </a:ext>
            </a:extLst>
          </p:cNvPr>
          <p:cNvSpPr>
            <a:spLocks noGrp="1"/>
          </p:cNvSpPr>
          <p:nvPr>
            <p:ph type="sldNum" sz="quarter" idx="12"/>
          </p:nvPr>
        </p:nvSpPr>
        <p:spPr/>
        <p:txBody>
          <a:bodyPr/>
          <a:lstStyle/>
          <a:p>
            <a:fld id="{30DF6D98-59E7-4C24-8F82-0C955617432B}" type="slidenum">
              <a:rPr lang="de-DE" smtClean="0"/>
              <a:pPr/>
              <a:t>36</a:t>
            </a:fld>
            <a:endParaRPr lang="de-DE" dirty="0"/>
          </a:p>
        </p:txBody>
      </p:sp>
      <p:sp>
        <p:nvSpPr>
          <p:cNvPr id="3" name="Textplatzhalter 2">
            <a:extLst>
              <a:ext uri="{FF2B5EF4-FFF2-40B4-BE49-F238E27FC236}">
                <a16:creationId xmlns:a16="http://schemas.microsoft.com/office/drawing/2014/main" id="{B4C403FD-FF65-46BC-BF5A-D578C6FA6339}"/>
              </a:ext>
            </a:extLst>
          </p:cNvPr>
          <p:cNvSpPr>
            <a:spLocks noGrp="1"/>
          </p:cNvSpPr>
          <p:nvPr>
            <p:ph type="body" sz="quarter" idx="13"/>
          </p:nvPr>
        </p:nvSpPr>
        <p:spPr>
          <a:xfrm>
            <a:off x="-1" y="261920"/>
            <a:ext cx="6009971" cy="535531"/>
          </a:xfrm>
        </p:spPr>
        <p:txBody>
          <a:bodyPr/>
          <a:lstStyle/>
          <a:p>
            <a:pPr marL="0" indent="0" algn="ctr">
              <a:buNone/>
            </a:pPr>
            <a:r>
              <a:rPr lang="de-DE" dirty="0"/>
              <a:t>VOLLEYBALL</a:t>
            </a:r>
          </a:p>
        </p:txBody>
      </p:sp>
      <p:sp>
        <p:nvSpPr>
          <p:cNvPr id="9" name="Textplatzhalter 3">
            <a:extLst>
              <a:ext uri="{FF2B5EF4-FFF2-40B4-BE49-F238E27FC236}">
                <a16:creationId xmlns:a16="http://schemas.microsoft.com/office/drawing/2014/main" id="{04874C02-6898-4A14-B251-59A72037721F}"/>
              </a:ext>
            </a:extLst>
          </p:cNvPr>
          <p:cNvSpPr txBox="1">
            <a:spLocks/>
          </p:cNvSpPr>
          <p:nvPr/>
        </p:nvSpPr>
        <p:spPr>
          <a:xfrm>
            <a:off x="2074992" y="8312445"/>
            <a:ext cx="2306279"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dirty="0"/>
              <a:t>Abteilungsleiter</a:t>
            </a:r>
          </a:p>
          <a:p>
            <a:pPr>
              <a:lnSpc>
                <a:spcPct val="100000"/>
              </a:lnSpc>
            </a:pPr>
            <a:r>
              <a:rPr lang="de-DE" dirty="0"/>
              <a:t>Lukas Donat</a:t>
            </a:r>
          </a:p>
          <a:p>
            <a:r>
              <a:rPr lang="de-DE" b="0" dirty="0"/>
              <a:t>+49 176 30446328</a:t>
            </a:r>
          </a:p>
        </p:txBody>
      </p:sp>
      <p:pic>
        <p:nvPicPr>
          <p:cNvPr id="10" name="Picture 4" descr="Volleyball Sport Icon Grafik von Hoeda80 · Creative Fabrica">
            <a:extLst>
              <a:ext uri="{FF2B5EF4-FFF2-40B4-BE49-F238E27FC236}">
                <a16:creationId xmlns:a16="http://schemas.microsoft.com/office/drawing/2014/main" id="{3D0DBEAC-62D0-41D0-9E08-EE68AE529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96" t="1812" r="18052" b="3468"/>
          <a:stretch/>
        </p:blipFill>
        <p:spPr bwMode="auto">
          <a:xfrm>
            <a:off x="6060269" y="2332730"/>
            <a:ext cx="769086" cy="765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AB44D4F-6D2A-4AA4-8B16-9EC0CA71A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83" y="8077946"/>
            <a:ext cx="1691774" cy="169177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EA846CD-D227-4B3C-A716-C077C6EF5E55}"/>
              </a:ext>
            </a:extLst>
          </p:cNvPr>
          <p:cNvSpPr txBox="1"/>
          <p:nvPr/>
        </p:nvSpPr>
        <p:spPr>
          <a:xfrm>
            <a:off x="4032570" y="6593201"/>
            <a:ext cx="1909053" cy="3262432"/>
          </a:xfrm>
          <a:prstGeom prst="rect">
            <a:avLst/>
          </a:prstGeom>
          <a:noFill/>
        </p:spPr>
        <p:txBody>
          <a:bodyPr wrap="square">
            <a:spAutoFit/>
          </a:bodyPr>
          <a:lstStyle/>
          <a:p>
            <a:pPr fontAlgn="base">
              <a:spcBef>
                <a:spcPts val="1020"/>
              </a:spcBef>
            </a:pPr>
            <a:r>
              <a:rPr lang="de-DE" sz="1200" b="1" u="sng" dirty="0">
                <a:effectLst/>
                <a:ea typeface="Times New Roman" panose="02020603050405020304" pitchFamily="18" charset="0"/>
              </a:rPr>
              <a:t>Aktuelle Trainingszeiten:</a:t>
            </a:r>
            <a:endParaRPr lang="de-DE" sz="1200" b="1" u="sng" dirty="0">
              <a:ea typeface="Times New Roman" panose="02020603050405020304" pitchFamily="18" charset="0"/>
            </a:endParaRPr>
          </a:p>
          <a:p>
            <a:pPr fontAlgn="base">
              <a:spcBef>
                <a:spcPts val="1020"/>
              </a:spcBef>
            </a:pPr>
            <a:r>
              <a:rPr lang="de-DE" sz="1200" b="1" dirty="0">
                <a:effectLst/>
                <a:ea typeface="Times New Roman" panose="02020603050405020304" pitchFamily="18" charset="0"/>
              </a:rPr>
              <a:t>Montag: </a:t>
            </a:r>
            <a:br>
              <a:rPr lang="de-DE" sz="1200" b="1" dirty="0">
                <a:effectLst/>
                <a:ea typeface="Times New Roman" panose="02020603050405020304" pitchFamily="18" charset="0"/>
              </a:rPr>
            </a:br>
            <a:r>
              <a:rPr lang="de-DE" sz="1200" b="1" dirty="0">
                <a:ea typeface="Times New Roman" panose="02020603050405020304" pitchFamily="18" charset="0"/>
              </a:rPr>
              <a:t>18.00 bis 20.00</a:t>
            </a:r>
            <a:r>
              <a:rPr lang="de-DE" sz="1200" b="1" dirty="0">
                <a:effectLst/>
                <a:ea typeface="Times New Roman" panose="02020603050405020304" pitchFamily="18" charset="0"/>
              </a:rPr>
              <a:t> Uhr</a:t>
            </a:r>
            <a:br>
              <a:rPr lang="de-DE" sz="1200" b="1" dirty="0">
                <a:effectLst/>
                <a:ea typeface="Times New Roman" panose="02020603050405020304" pitchFamily="18" charset="0"/>
              </a:rPr>
            </a:br>
            <a:r>
              <a:rPr lang="de-DE" sz="1200" b="1" dirty="0">
                <a:effectLst/>
                <a:ea typeface="Times New Roman" panose="02020603050405020304" pitchFamily="18" charset="0"/>
              </a:rPr>
              <a:t>(Anfänger / Senioren)</a:t>
            </a:r>
          </a:p>
          <a:p>
            <a:pPr fontAlgn="base">
              <a:spcBef>
                <a:spcPts val="1020"/>
              </a:spcBef>
              <a:spcAft>
                <a:spcPts val="1020"/>
              </a:spcAft>
            </a:pPr>
            <a:r>
              <a:rPr lang="de-DE" sz="1200" b="1" dirty="0">
                <a:ea typeface="Times New Roman" panose="02020603050405020304" pitchFamily="18" charset="0"/>
              </a:rPr>
              <a:t>Mittwoch:</a:t>
            </a:r>
            <a:br>
              <a:rPr lang="de-DE" sz="1200" b="1" dirty="0">
                <a:ea typeface="Times New Roman" panose="02020603050405020304" pitchFamily="18" charset="0"/>
              </a:rPr>
            </a:br>
            <a:r>
              <a:rPr lang="de-DE" sz="1200" b="1" dirty="0">
                <a:ea typeface="Times New Roman" panose="02020603050405020304" pitchFamily="18" charset="0"/>
              </a:rPr>
              <a:t>17:00Uhr bis 18:30Uhr</a:t>
            </a:r>
            <a:br>
              <a:rPr lang="de-DE" sz="1200" b="1" dirty="0">
                <a:ea typeface="Times New Roman" panose="02020603050405020304" pitchFamily="18" charset="0"/>
              </a:rPr>
            </a:br>
            <a:r>
              <a:rPr lang="de-DE" sz="1200" b="1" dirty="0">
                <a:ea typeface="Times New Roman" panose="02020603050405020304" pitchFamily="18" charset="0"/>
              </a:rPr>
              <a:t>(Fortgeschrittene)</a:t>
            </a:r>
          </a:p>
          <a:p>
            <a:pPr fontAlgn="base">
              <a:spcBef>
                <a:spcPts val="1020"/>
              </a:spcBef>
              <a:spcAft>
                <a:spcPts val="1020"/>
              </a:spcAft>
            </a:pPr>
            <a:r>
              <a:rPr lang="de-DE" sz="1200" b="1" dirty="0">
                <a:effectLst/>
                <a:ea typeface="Times New Roman" panose="02020603050405020304" pitchFamily="18" charset="0"/>
              </a:rPr>
              <a:t>Donnerstag:</a:t>
            </a:r>
            <a:br>
              <a:rPr lang="de-DE" sz="1200" b="1" dirty="0">
                <a:effectLst/>
                <a:ea typeface="Times New Roman" panose="02020603050405020304" pitchFamily="18" charset="0"/>
              </a:rPr>
            </a:br>
            <a:r>
              <a:rPr lang="de-DE" sz="1200" b="1" dirty="0">
                <a:effectLst/>
                <a:ea typeface="Times New Roman" panose="02020603050405020304" pitchFamily="18" charset="0"/>
              </a:rPr>
              <a:t>20.00Uhr bis 22:00Uhr</a:t>
            </a:r>
            <a:br>
              <a:rPr lang="de-DE" sz="1200" b="1" dirty="0">
                <a:effectLst/>
                <a:ea typeface="Times New Roman" panose="02020603050405020304" pitchFamily="18" charset="0"/>
              </a:rPr>
            </a:br>
            <a:r>
              <a:rPr lang="de-DE" sz="1200" b="1" dirty="0">
                <a:effectLst/>
                <a:ea typeface="Times New Roman" panose="02020603050405020304" pitchFamily="18" charset="0"/>
              </a:rPr>
              <a:t>(Fortgeschrittene / Aktive)</a:t>
            </a:r>
          </a:p>
          <a:p>
            <a:pPr fontAlgn="base">
              <a:spcBef>
                <a:spcPts val="1020"/>
              </a:spcBef>
              <a:spcAft>
                <a:spcPts val="1020"/>
              </a:spcAft>
            </a:pPr>
            <a:r>
              <a:rPr lang="de-DE" sz="1200" b="1" dirty="0">
                <a:effectLst/>
                <a:ea typeface="Times New Roman" panose="02020603050405020304" pitchFamily="18" charset="0"/>
              </a:rPr>
              <a:t>Sonntag: </a:t>
            </a:r>
            <a:br>
              <a:rPr lang="de-DE" sz="1200" b="1" dirty="0">
                <a:effectLst/>
                <a:ea typeface="Times New Roman" panose="02020603050405020304" pitchFamily="18" charset="0"/>
              </a:rPr>
            </a:br>
            <a:r>
              <a:rPr lang="de-DE" sz="1200" b="1" dirty="0">
                <a:effectLst/>
                <a:ea typeface="Times New Roman" panose="02020603050405020304" pitchFamily="18" charset="0"/>
              </a:rPr>
              <a:t>18:00Uhr bis 20:30Uhr</a:t>
            </a:r>
            <a:br>
              <a:rPr lang="de-DE" sz="1200" b="1" dirty="0">
                <a:effectLst/>
                <a:ea typeface="Times New Roman" panose="02020603050405020304" pitchFamily="18" charset="0"/>
              </a:rPr>
            </a:br>
            <a:r>
              <a:rPr lang="de-DE" sz="1200" b="1" dirty="0">
                <a:effectLst/>
                <a:ea typeface="Times New Roman" panose="02020603050405020304" pitchFamily="18" charset="0"/>
              </a:rPr>
              <a:t>(Fortgeschrittene / Aktive)</a:t>
            </a:r>
          </a:p>
        </p:txBody>
      </p:sp>
      <p:sp>
        <p:nvSpPr>
          <p:cNvPr id="4" name="Textfeld 3">
            <a:extLst>
              <a:ext uri="{FF2B5EF4-FFF2-40B4-BE49-F238E27FC236}">
                <a16:creationId xmlns:a16="http://schemas.microsoft.com/office/drawing/2014/main" id="{4E2A7BF1-E9CE-4CF4-BF29-459128B547CF}"/>
              </a:ext>
            </a:extLst>
          </p:cNvPr>
          <p:cNvSpPr txBox="1"/>
          <p:nvPr/>
        </p:nvSpPr>
        <p:spPr>
          <a:xfrm>
            <a:off x="98678" y="1151223"/>
            <a:ext cx="5777163" cy="5262979"/>
          </a:xfrm>
          <a:prstGeom prst="rect">
            <a:avLst/>
          </a:prstGeom>
          <a:noFill/>
        </p:spPr>
        <p:txBody>
          <a:bodyPr wrap="square" rtlCol="0">
            <a:spAutoFit/>
          </a:bodyPr>
          <a:lstStyle/>
          <a:p>
            <a:r>
              <a:rPr lang="de-DE" sz="1200" b="1" dirty="0"/>
              <a:t>Das Angebot der Volleyballabteilung ist jahreszeitbedingt in Hallenvolleyball und Beachvolleyball unterteilt.</a:t>
            </a:r>
          </a:p>
          <a:p>
            <a:endParaRPr lang="de-DE" sz="1200" b="1" dirty="0"/>
          </a:p>
          <a:p>
            <a:r>
              <a:rPr lang="de-DE" sz="1200" b="1" dirty="0"/>
              <a:t>Während der Wintermonate (ca. ab Oktober bis April) wird in der Halle in verschiedenen Leistungsbereichen trainiert. </a:t>
            </a:r>
          </a:p>
          <a:p>
            <a:r>
              <a:rPr lang="de-DE" sz="1200" b="1" dirty="0"/>
              <a:t>Für Anfänger, Neueinsteiger und Senioren findet montags ein spielbasiertes</a:t>
            </a:r>
          </a:p>
          <a:p>
            <a:r>
              <a:rPr lang="de-DE" sz="1200" b="1" dirty="0"/>
              <a:t>Training mit erfahrenen Übungsleitern statt, die sich über jeden freuen, </a:t>
            </a:r>
          </a:p>
          <a:p>
            <a:r>
              <a:rPr lang="de-DE" sz="1200" b="1" dirty="0"/>
              <a:t>der die Kunst des Pritschens, Schlagens und Baggerns erlernen möchte.</a:t>
            </a:r>
          </a:p>
          <a:p>
            <a:r>
              <a:rPr lang="de-DE" sz="1200" b="1" dirty="0"/>
              <a:t>Für diejenigen, die bereits Erfahrung im Volleyballsport mitbringen gibt es zwei Gruppen, welchen sich angeschlossen werden kann. Mittwochs schlagen sich unter anderem die Realschul- und Gymnasiallehrer die Bälle um die Ohren und lassen das Ganze danach am Stammtisch gemütlich ausklingen.</a:t>
            </a:r>
          </a:p>
          <a:p>
            <a:r>
              <a:rPr lang="de-DE" sz="1200" b="1" dirty="0"/>
              <a:t>Wer gezielte Übungsformen und spielnahe Situationen im Training mit dabei haben möchte, der kann dienstags und sonntags mittrainieren. Mit ehemals aktiven Herren- und Damenspielern und der Mixed-Mannschaft, die sowohl an Turnieren als auch im Ligabetrieb teilnimmt, wird hier mit Spaß und Geselligkeit, aber auch dem nötigen Ehrgeiz, an den Techniken gefeilt.</a:t>
            </a:r>
          </a:p>
          <a:p>
            <a:endParaRPr lang="de-DE" sz="1200" b="1" dirty="0"/>
          </a:p>
          <a:p>
            <a:r>
              <a:rPr lang="de-DE" sz="1200" b="1" dirty="0"/>
              <a:t>                       In den Sommermonaten (ca. ab April bis Oktober) wird auf den         </a:t>
            </a:r>
          </a:p>
          <a:p>
            <a:r>
              <a:rPr lang="de-DE" sz="1200" b="1" dirty="0"/>
              <a:t>                       vereinseigenen Beachvolleyballfeldern so oft es geht trainiert. Neben  </a:t>
            </a:r>
          </a:p>
          <a:p>
            <a:r>
              <a:rPr lang="de-DE" sz="1200" b="1" dirty="0"/>
              <a:t>                       Übungsformen und Spielen steht hier vor allem der gemeinsame  </a:t>
            </a:r>
          </a:p>
          <a:p>
            <a:r>
              <a:rPr lang="de-DE" sz="1200" b="1" dirty="0"/>
              <a:t>                       Spaß, das Beisammensein und die gute Laune im Vordergrund. Jedes Niveau von Anfänger bis Profi ist hier herzlichst willkommen.</a:t>
            </a:r>
          </a:p>
          <a:p>
            <a:r>
              <a:rPr lang="de-DE" sz="1200" b="1" dirty="0"/>
              <a:t>Die Beachvolleyballer treten regelmäßig bei Turnieren der „</a:t>
            </a:r>
            <a:r>
              <a:rPr lang="de-DE" sz="1200" b="1" dirty="0" err="1"/>
              <a:t>european</a:t>
            </a:r>
            <a:r>
              <a:rPr lang="de-DE" sz="1200" b="1" dirty="0"/>
              <a:t> </a:t>
            </a:r>
            <a:r>
              <a:rPr lang="de-DE" sz="1200" b="1" dirty="0" err="1"/>
              <a:t>beachvolleyball</a:t>
            </a:r>
            <a:r>
              <a:rPr lang="de-DE" sz="1200" b="1" dirty="0"/>
              <a:t> </a:t>
            </a:r>
            <a:r>
              <a:rPr lang="de-DE" sz="1200" b="1" dirty="0" err="1"/>
              <a:t>foundation</a:t>
            </a:r>
            <a:r>
              <a:rPr lang="de-DE" sz="1200" b="1" dirty="0"/>
              <a:t>“ (www.ebf.li) an und konnten in den letzten Jahren dort zahlreiche Erfolge verbuchen. Wir planen, diesen Sommer wieder  mehrere Turniere dieser Serie bei uns auf den Feldern anzubieten.</a:t>
            </a:r>
            <a:br>
              <a:rPr lang="de-DE" sz="1200" b="1" dirty="0"/>
            </a:br>
            <a:endParaRPr lang="de-DE" sz="1200" b="1" dirty="0"/>
          </a:p>
        </p:txBody>
      </p:sp>
      <p:sp>
        <p:nvSpPr>
          <p:cNvPr id="12" name="Textfeld 11">
            <a:extLst>
              <a:ext uri="{FF2B5EF4-FFF2-40B4-BE49-F238E27FC236}">
                <a16:creationId xmlns:a16="http://schemas.microsoft.com/office/drawing/2014/main" id="{49EEA500-99BD-432B-908D-E0AA88CA24D1}"/>
              </a:ext>
            </a:extLst>
          </p:cNvPr>
          <p:cNvSpPr txBox="1"/>
          <p:nvPr/>
        </p:nvSpPr>
        <p:spPr>
          <a:xfrm>
            <a:off x="84611" y="6645204"/>
            <a:ext cx="3933892" cy="1200329"/>
          </a:xfrm>
          <a:prstGeom prst="rect">
            <a:avLst/>
          </a:prstGeom>
          <a:noFill/>
        </p:spPr>
        <p:txBody>
          <a:bodyPr wrap="square">
            <a:spAutoFit/>
          </a:bodyPr>
          <a:lstStyle/>
          <a:p>
            <a:r>
              <a:rPr lang="de-DE" sz="1200" b="1" dirty="0"/>
              <a:t>Für die nächsten Jahre hoffen wir, dass wir auch wieder im Jugendbereich, sowie im Herren- und Damenbereich Mannschaften anmelden können.</a:t>
            </a:r>
          </a:p>
          <a:p>
            <a:endParaRPr lang="de-DE" sz="1200" b="1" dirty="0"/>
          </a:p>
          <a:p>
            <a:r>
              <a:rPr lang="de-DE" sz="1200" b="1" dirty="0"/>
              <a:t>Wenn wir dein Interesse geweckt haben, dann melde dich gerne bei:</a:t>
            </a:r>
          </a:p>
        </p:txBody>
      </p:sp>
      <p:pic>
        <p:nvPicPr>
          <p:cNvPr id="2050" name="Picture 2">
            <a:extLst>
              <a:ext uri="{FF2B5EF4-FFF2-40B4-BE49-F238E27FC236}">
                <a16:creationId xmlns:a16="http://schemas.microsoft.com/office/drawing/2014/main" id="{E7FAF623-B574-489C-A8BA-FD6DDB950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574" y="1756437"/>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B0E8E68-BD8B-4CB0-B488-B74C1EAD2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83" y="4516415"/>
            <a:ext cx="626812" cy="62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9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55CC8F5-F713-4678-A4F6-102B9AC38EAE}"/>
              </a:ext>
            </a:extLst>
          </p:cNvPr>
          <p:cNvSpPr>
            <a:spLocks noGrp="1"/>
          </p:cNvSpPr>
          <p:nvPr>
            <p:ph type="sldNum" sz="quarter" idx="12"/>
          </p:nvPr>
        </p:nvSpPr>
        <p:spPr/>
        <p:txBody>
          <a:bodyPr/>
          <a:lstStyle/>
          <a:p>
            <a:fld id="{30DF6D98-59E7-4C24-8F82-0C955617432B}" type="slidenum">
              <a:rPr lang="de-DE" smtClean="0"/>
              <a:pPr/>
              <a:t>37</a:t>
            </a:fld>
            <a:endParaRPr lang="de-DE" dirty="0"/>
          </a:p>
        </p:txBody>
      </p:sp>
      <p:sp>
        <p:nvSpPr>
          <p:cNvPr id="3" name="Textplatzhalter 2">
            <a:extLst>
              <a:ext uri="{FF2B5EF4-FFF2-40B4-BE49-F238E27FC236}">
                <a16:creationId xmlns:a16="http://schemas.microsoft.com/office/drawing/2014/main" id="{B4C403FD-FF65-46BC-BF5A-D578C6FA6339}"/>
              </a:ext>
            </a:extLst>
          </p:cNvPr>
          <p:cNvSpPr>
            <a:spLocks noGrp="1"/>
          </p:cNvSpPr>
          <p:nvPr>
            <p:ph type="body" sz="quarter" idx="13"/>
          </p:nvPr>
        </p:nvSpPr>
        <p:spPr>
          <a:xfrm>
            <a:off x="929945" y="309171"/>
            <a:ext cx="5928055" cy="535531"/>
          </a:xfrm>
        </p:spPr>
        <p:txBody>
          <a:bodyPr/>
          <a:lstStyle/>
          <a:p>
            <a:pPr marL="0" indent="0" algn="ctr">
              <a:buNone/>
            </a:pPr>
            <a:r>
              <a:rPr lang="de-DE" dirty="0"/>
              <a:t>WALKING</a:t>
            </a:r>
          </a:p>
        </p:txBody>
      </p:sp>
      <p:sp>
        <p:nvSpPr>
          <p:cNvPr id="8" name="Textfeld 7">
            <a:extLst>
              <a:ext uri="{FF2B5EF4-FFF2-40B4-BE49-F238E27FC236}">
                <a16:creationId xmlns:a16="http://schemas.microsoft.com/office/drawing/2014/main" id="{AD7924E2-D972-41CB-9451-A986B2122EC3}"/>
              </a:ext>
            </a:extLst>
          </p:cNvPr>
          <p:cNvSpPr txBox="1"/>
          <p:nvPr/>
        </p:nvSpPr>
        <p:spPr>
          <a:xfrm>
            <a:off x="929944" y="2968078"/>
            <a:ext cx="5928055" cy="5541453"/>
          </a:xfrm>
          <a:prstGeom prst="rect">
            <a:avLst/>
          </a:prstGeom>
          <a:noFill/>
        </p:spPr>
        <p:txBody>
          <a:bodyPr wrap="square">
            <a:spAutoFit/>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Samstags ab Waldbadparkplatz bei Sommerzeit um 16.00 Uhr / bei Winterzeit um 15.00 Uhr</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Mittwochs um 18.00 Uhr bei Sommerzeit ab Waldbadparkplatz / bei</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Winterzeit ab Krankenhausparkplatz</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Montags um 10.00 Uhr ab Waldbadparkplatz</a:t>
            </a:r>
          </a:p>
          <a:p>
            <a:pPr fontAlgn="base">
              <a:lnSpc>
                <a:spcPct val="10700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Hin und wieder nehmen wir an Laufveranstaltungen teil und erkunden auch einmal andere Wege– und genießen die Natur in unserer schönen Umgebung an frischer Luft. Geselligkeit gehört natürlich auch dazu: Weihnachtsfeier, Grillfest, Stammtisch…</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Interessierte können sich gerne beim Abteilungsleiter Wolfgang melden. Er nimmt sich Zeit und vermittelt auch Grundlagen zum Neueinstieg. Er berät auch gerne zu Ausrüstung und Technik. Oder schaut einfach mal unverbindlich vorbei – nur Mut </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Wir möchten an dieser Stelle gerne mit einem weit verbreiteten Vorurteil aufräumen:</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Nordic Walking ist NICHT Spazierengehen mit Stöcken!</a:t>
            </a:r>
          </a:p>
          <a:p>
            <a:pPr fontAlgn="base">
              <a:lnSpc>
                <a:spcPct val="10700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Was ist Nordic Walking tatsächlich?</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Es ist eine für viele überraschend neue und für fast alle geeignete Art, sich zu bewegen, ein Wellness-Konzept für ein Leben in Vitalität, Fitness und geistiger Frische. Sie hilft, Verspannungen zu lösen – im Körper wie im Kopf! Sie bewegen sich überwiegend in einem Pulsbereich, der das Herz-Kreislaufsystem und die </a:t>
            </a:r>
            <a:r>
              <a:rPr lang="de-DE" sz="1100" b="1" dirty="0">
                <a:effectLst/>
                <a:latin typeface="Calibri" panose="020F0502020204030204" pitchFamily="34" charset="0"/>
                <a:ea typeface="Times New Roman" panose="02020603050405020304" pitchFamily="18" charset="0"/>
                <a:cs typeface="Calibri" panose="020F0502020204030204" pitchFamily="34" charset="0"/>
              </a:rPr>
              <a:t>Muskulatur auf sanfte Art stabilisiert und kräftigt, aber nicht überfordert. Nordic Walking schont die Gelenke, kann der Arterienverkalkung vorbeugen, günstig auf den Bluthochdruck sowie stabilisierend auf die Wirbelsäule und das gesamte Skelettsystem wirken. Mit Nordic Walking arbeiten Sie aktiv gegen vorzeitige Alterserkrankungen und beugen so „Zivilisationskrankheiten“ vor.</a:t>
            </a:r>
            <a:endParaRPr lang="de-DE" sz="1100" b="1" dirty="0">
              <a:effectLst/>
              <a:latin typeface="Calibri" panose="020F0502020204030204" pitchFamily="34" charset="0"/>
              <a:ea typeface="Calibri" panose="020F0502020204030204" pitchFamily="34" charset="0"/>
              <a:cs typeface="Calibri" panose="020F0502020204030204" pitchFamily="34" charset="0"/>
            </a:endParaRPr>
          </a:p>
          <a:p>
            <a:pPr fontAlgn="base">
              <a:lnSpc>
                <a:spcPct val="107000"/>
              </a:lnSpc>
              <a:spcAft>
                <a:spcPts val="800"/>
              </a:spcAft>
            </a:pPr>
            <a:endParaRPr lang="de-DE"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fik 8">
            <a:extLst>
              <a:ext uri="{FF2B5EF4-FFF2-40B4-BE49-F238E27FC236}">
                <a16:creationId xmlns:a16="http://schemas.microsoft.com/office/drawing/2014/main" id="{5D57F743-19FD-427C-8C1C-64F1393CC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45" y="1122737"/>
            <a:ext cx="2438400" cy="1718310"/>
          </a:xfrm>
          <a:prstGeom prst="rect">
            <a:avLst/>
          </a:prstGeom>
        </p:spPr>
      </p:pic>
      <p:sp>
        <p:nvSpPr>
          <p:cNvPr id="10" name="Textfeld 9">
            <a:extLst>
              <a:ext uri="{FF2B5EF4-FFF2-40B4-BE49-F238E27FC236}">
                <a16:creationId xmlns:a16="http://schemas.microsoft.com/office/drawing/2014/main" id="{9D01EF57-8251-4E1D-A98D-FFF13AA626F5}"/>
              </a:ext>
            </a:extLst>
          </p:cNvPr>
          <p:cNvSpPr txBox="1"/>
          <p:nvPr/>
        </p:nvSpPr>
        <p:spPr>
          <a:xfrm>
            <a:off x="929944" y="7793990"/>
            <a:ext cx="2159651" cy="1006791"/>
          </a:xfrm>
          <a:prstGeom prst="rect">
            <a:avLst/>
          </a:prstGeom>
          <a:noFill/>
        </p:spPr>
        <p:txBody>
          <a:bodyPr wrap="square" rtlCol="0">
            <a:spAutoFit/>
          </a:bodyPr>
          <a:lstStyle/>
          <a:p>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Man kann es bis ins hohe Alter mit Freude genießen. Fragen Sie unsere Senioren!</a:t>
            </a:r>
            <a:endParaRPr lang="de-DE" sz="1200" b="1" dirty="0">
              <a:effectLst/>
              <a:latin typeface="Calibri" panose="020F0502020204030204" pitchFamily="34" charset="0"/>
              <a:ea typeface="Calibri" panose="020F0502020204030204" pitchFamily="34" charset="0"/>
              <a:cs typeface="Calibri" panose="020F0502020204030204" pitchFamily="34" charset="0"/>
            </a:endParaRPr>
          </a:p>
          <a:p>
            <a:endParaRPr lang="de-DE" sz="1200" dirty="0"/>
          </a:p>
        </p:txBody>
      </p:sp>
      <p:sp>
        <p:nvSpPr>
          <p:cNvPr id="11" name="Textfeld 10">
            <a:extLst>
              <a:ext uri="{FF2B5EF4-FFF2-40B4-BE49-F238E27FC236}">
                <a16:creationId xmlns:a16="http://schemas.microsoft.com/office/drawing/2014/main" id="{29FFBA30-F5B8-4861-9A76-51364F72032B}"/>
              </a:ext>
            </a:extLst>
          </p:cNvPr>
          <p:cNvSpPr txBox="1"/>
          <p:nvPr/>
        </p:nvSpPr>
        <p:spPr>
          <a:xfrm>
            <a:off x="3489657" y="1287120"/>
            <a:ext cx="2964027" cy="1569660"/>
          </a:xfrm>
          <a:prstGeom prst="rect">
            <a:avLst/>
          </a:prstGeom>
          <a:noFill/>
        </p:spPr>
        <p:txBody>
          <a:bodyPr wrap="square" rtlCol="0">
            <a:spAutoFit/>
          </a:bodyPr>
          <a:lstStyle/>
          <a:p>
            <a:r>
              <a:rPr lang="de-DE" sz="1200" b="1" dirty="0">
                <a:effectLst/>
                <a:latin typeface="Calibri" panose="020F0502020204030204" pitchFamily="34" charset="0"/>
                <a:ea typeface="Times New Roman" panose="02020603050405020304" pitchFamily="18" charset="0"/>
                <a:cs typeface="Calibri" panose="020F0502020204030204" pitchFamily="34" charset="0"/>
              </a:rPr>
              <a:t>Mit unserem Walking – Treff wollen wir Allen, die aktiv etwas für ihre Gesundheit tun möchten, gerne in der Natur sind und einfach fitter werden wollen, ein passendes Angebot machen.</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Wir gehen regelmäßig seit März 2001 zu jeder Jahreszeit und (fast) bei jedem Wetter</a:t>
            </a:r>
          </a:p>
          <a:p>
            <a:endParaRPr lang="de-DE" sz="1200" dirty="0"/>
          </a:p>
        </p:txBody>
      </p:sp>
      <p:pic>
        <p:nvPicPr>
          <p:cNvPr id="12" name="Picture 2" descr="Nordic Walking: Bilder, Stockfotos und Vektorgrafiken | Shutterstock">
            <a:extLst>
              <a:ext uri="{FF2B5EF4-FFF2-40B4-BE49-F238E27FC236}">
                <a16:creationId xmlns:a16="http://schemas.microsoft.com/office/drawing/2014/main" id="{4A3E0A9E-3B0F-49F1-9B1E-E56378F925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72"/>
          <a:stretch/>
        </p:blipFill>
        <p:spPr bwMode="auto">
          <a:xfrm>
            <a:off x="31562" y="2351687"/>
            <a:ext cx="824992" cy="8300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platzhalter 3">
            <a:extLst>
              <a:ext uri="{FF2B5EF4-FFF2-40B4-BE49-F238E27FC236}">
                <a16:creationId xmlns:a16="http://schemas.microsoft.com/office/drawing/2014/main" id="{D7C39E9C-5C61-4E9F-99DC-603558CB301F}"/>
              </a:ext>
            </a:extLst>
          </p:cNvPr>
          <p:cNvSpPr txBox="1">
            <a:spLocks/>
          </p:cNvSpPr>
          <p:nvPr/>
        </p:nvSpPr>
        <p:spPr>
          <a:xfrm>
            <a:off x="2332348" y="8428745"/>
            <a:ext cx="2597754" cy="122277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ct val="100000"/>
              </a:lnSpc>
            </a:pPr>
            <a:r>
              <a:rPr lang="de-DE" dirty="0"/>
              <a:t>Abteilungsleiter</a:t>
            </a:r>
          </a:p>
          <a:p>
            <a:pPr algn="r">
              <a:lnSpc>
                <a:spcPct val="100000"/>
              </a:lnSpc>
            </a:pPr>
            <a:r>
              <a:rPr lang="de-DE" dirty="0"/>
              <a:t>Wolfgang Baumgärtner</a:t>
            </a:r>
          </a:p>
          <a:p>
            <a:pPr algn="r">
              <a:lnSpc>
                <a:spcPct val="100000"/>
              </a:lnSpc>
            </a:pPr>
            <a:r>
              <a:rPr lang="de-DE" b="0" dirty="0"/>
              <a:t>+49 175 1832400</a:t>
            </a:r>
          </a:p>
        </p:txBody>
      </p:sp>
      <p:pic>
        <p:nvPicPr>
          <p:cNvPr id="15" name="Grafik 14">
            <a:extLst>
              <a:ext uri="{FF2B5EF4-FFF2-40B4-BE49-F238E27FC236}">
                <a16:creationId xmlns:a16="http://schemas.microsoft.com/office/drawing/2014/main" id="{A71A2A4A-DB62-4CE9-8630-AE3EBF527E42}"/>
              </a:ext>
            </a:extLst>
          </p:cNvPr>
          <p:cNvPicPr>
            <a:picLocks noChangeAspect="1"/>
          </p:cNvPicPr>
          <p:nvPr/>
        </p:nvPicPr>
        <p:blipFill rotWithShape="1">
          <a:blip r:embed="rId4">
            <a:extLst>
              <a:ext uri="{28A0092B-C50C-407E-A947-70E740481C1C}">
                <a14:useLocalDpi xmlns:a14="http://schemas.microsoft.com/office/drawing/2010/main" val="0"/>
              </a:ext>
            </a:extLst>
          </a:blip>
          <a:srcRect l="15399" t="21335" r="3409" b="13129"/>
          <a:stretch/>
        </p:blipFill>
        <p:spPr>
          <a:xfrm>
            <a:off x="4966797" y="8091005"/>
            <a:ext cx="1662357" cy="1656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5428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DC4E137-D22E-44EF-8CF9-BDCDA3A49949}"/>
              </a:ext>
            </a:extLst>
          </p:cNvPr>
          <p:cNvSpPr>
            <a:spLocks noGrp="1"/>
          </p:cNvSpPr>
          <p:nvPr>
            <p:ph type="sldNum" sz="quarter" idx="12"/>
          </p:nvPr>
        </p:nvSpPr>
        <p:spPr/>
        <p:txBody>
          <a:bodyPr/>
          <a:lstStyle/>
          <a:p>
            <a:fld id="{30DF6D98-59E7-4C24-8F82-0C955617432B}" type="slidenum">
              <a:rPr lang="de-DE" smtClean="0"/>
              <a:pPr/>
              <a:t>38</a:t>
            </a:fld>
            <a:endParaRPr lang="de-DE" dirty="0"/>
          </a:p>
        </p:txBody>
      </p:sp>
      <p:sp>
        <p:nvSpPr>
          <p:cNvPr id="4" name="Textplatzhalter 3">
            <a:extLst>
              <a:ext uri="{FF2B5EF4-FFF2-40B4-BE49-F238E27FC236}">
                <a16:creationId xmlns:a16="http://schemas.microsoft.com/office/drawing/2014/main" id="{6F3322FB-6B5F-41F4-BF47-39E689788536}"/>
              </a:ext>
            </a:extLst>
          </p:cNvPr>
          <p:cNvSpPr>
            <a:spLocks noGrp="1"/>
          </p:cNvSpPr>
          <p:nvPr>
            <p:ph type="body" sz="quarter" idx="13"/>
          </p:nvPr>
        </p:nvSpPr>
        <p:spPr>
          <a:xfrm>
            <a:off x="-1" y="261920"/>
            <a:ext cx="6009971" cy="535531"/>
          </a:xfrm>
        </p:spPr>
        <p:txBody>
          <a:bodyPr/>
          <a:lstStyle/>
          <a:p>
            <a:pPr marL="0" indent="0" algn="ctr">
              <a:buNone/>
            </a:pPr>
            <a:r>
              <a:rPr lang="de-DE" dirty="0"/>
              <a:t>KURSE</a:t>
            </a:r>
          </a:p>
          <a:p>
            <a:pPr marL="0" indent="0" algn="ctr">
              <a:buNone/>
            </a:pPr>
            <a:br>
              <a:rPr lang="de-DE" sz="2400" dirty="0"/>
            </a:br>
            <a:br>
              <a:rPr lang="de-DE" sz="2400" dirty="0"/>
            </a:br>
            <a:r>
              <a:rPr lang="de-DE" sz="2400" dirty="0"/>
              <a:t>Aerobic – Fitness u. Beweglichkeit</a:t>
            </a:r>
          </a:p>
        </p:txBody>
      </p:sp>
      <p:sp>
        <p:nvSpPr>
          <p:cNvPr id="5" name="Textplatzhalter 4">
            <a:extLst>
              <a:ext uri="{FF2B5EF4-FFF2-40B4-BE49-F238E27FC236}">
                <a16:creationId xmlns:a16="http://schemas.microsoft.com/office/drawing/2014/main" id="{25BC8E70-8F12-4841-BC66-EF5AADC9D800}"/>
              </a:ext>
            </a:extLst>
          </p:cNvPr>
          <p:cNvSpPr>
            <a:spLocks noGrp="1"/>
          </p:cNvSpPr>
          <p:nvPr>
            <p:ph type="body" sz="quarter" idx="14"/>
          </p:nvPr>
        </p:nvSpPr>
        <p:spPr/>
        <p:txBody>
          <a:bodyPr/>
          <a:lstStyle/>
          <a:p>
            <a:pPr>
              <a:lnSpc>
                <a:spcPct val="100000"/>
              </a:lnSpc>
            </a:pPr>
            <a:r>
              <a:rPr lang="de-DE" dirty="0"/>
              <a:t>Kursleiterin</a:t>
            </a:r>
          </a:p>
          <a:p>
            <a:pPr>
              <a:lnSpc>
                <a:spcPct val="100000"/>
              </a:lnSpc>
            </a:pPr>
            <a:r>
              <a:rPr lang="de-DE" dirty="0"/>
              <a:t>Ulrike </a:t>
            </a:r>
            <a:r>
              <a:rPr lang="de-DE" dirty="0" err="1"/>
              <a:t>Cesinger</a:t>
            </a:r>
            <a:endParaRPr lang="de-DE" dirty="0"/>
          </a:p>
          <a:p>
            <a:pPr>
              <a:lnSpc>
                <a:spcPct val="100000"/>
              </a:lnSpc>
            </a:pPr>
            <a:r>
              <a:rPr lang="de-DE" b="0" dirty="0"/>
              <a:t>+49 9161 2411</a:t>
            </a:r>
          </a:p>
        </p:txBody>
      </p:sp>
      <p:sp>
        <p:nvSpPr>
          <p:cNvPr id="13" name="Textfeld 12">
            <a:extLst>
              <a:ext uri="{FF2B5EF4-FFF2-40B4-BE49-F238E27FC236}">
                <a16:creationId xmlns:a16="http://schemas.microsoft.com/office/drawing/2014/main" id="{20C99278-6436-4F2F-B789-92DD668F7166}"/>
              </a:ext>
            </a:extLst>
          </p:cNvPr>
          <p:cNvSpPr txBox="1"/>
          <p:nvPr/>
        </p:nvSpPr>
        <p:spPr>
          <a:xfrm>
            <a:off x="214017" y="816277"/>
            <a:ext cx="5882185" cy="646331"/>
          </a:xfrm>
          <a:prstGeom prst="rect">
            <a:avLst/>
          </a:prstGeom>
          <a:noFill/>
        </p:spPr>
        <p:txBody>
          <a:bodyPr wrap="square">
            <a:spAutoFit/>
          </a:bodyPr>
          <a:lstStyle/>
          <a:p>
            <a:pPr fontAlgn="base">
              <a:spcBef>
                <a:spcPts val="1020"/>
              </a:spcBef>
              <a:spcAft>
                <a:spcPts val="1020"/>
              </a:spcAft>
            </a:pPr>
            <a:r>
              <a:rPr lang="de-DE" sz="1200" b="1" dirty="0">
                <a:effectLst/>
                <a:ea typeface="Times New Roman" panose="02020603050405020304" pitchFamily="18" charset="0"/>
              </a:rPr>
              <a:t>Wir haben uns zur Aufgabe gemacht, unser Kursangebot ständig zu erweitern.</a:t>
            </a:r>
            <a:br>
              <a:rPr lang="de-DE" sz="1200" b="1" dirty="0">
                <a:ea typeface="Times New Roman" panose="02020603050405020304" pitchFamily="18" charset="0"/>
              </a:rPr>
            </a:br>
            <a:r>
              <a:rPr lang="de-DE" sz="1200" b="1" dirty="0">
                <a:effectLst/>
                <a:ea typeface="Times New Roman" panose="02020603050405020304" pitchFamily="18" charset="0"/>
              </a:rPr>
              <a:t>Aktuell bieten wir folgende Kurse an, Aktualisierungen und Neuigkeiten veröffentlichen wir immer auf unserer Facebook-Seite.</a:t>
            </a:r>
          </a:p>
        </p:txBody>
      </p:sp>
      <p:sp>
        <p:nvSpPr>
          <p:cNvPr id="17" name="Textfeld 16">
            <a:extLst>
              <a:ext uri="{FF2B5EF4-FFF2-40B4-BE49-F238E27FC236}">
                <a16:creationId xmlns:a16="http://schemas.microsoft.com/office/drawing/2014/main" id="{B548E52C-EF10-4157-B357-1852F8D9AF7E}"/>
              </a:ext>
            </a:extLst>
          </p:cNvPr>
          <p:cNvSpPr txBox="1"/>
          <p:nvPr/>
        </p:nvSpPr>
        <p:spPr>
          <a:xfrm>
            <a:off x="214017" y="5381192"/>
            <a:ext cx="5581934" cy="2492990"/>
          </a:xfrm>
          <a:prstGeom prst="rect">
            <a:avLst/>
          </a:prstGeom>
          <a:noFill/>
        </p:spPr>
        <p:txBody>
          <a:bodyPr wrap="square">
            <a:spAutoFit/>
          </a:bodyPr>
          <a:lstStyle/>
          <a:p>
            <a:r>
              <a:rPr lang="de-DE" sz="1200" b="1" dirty="0">
                <a:effectLst/>
                <a:ea typeface="Times New Roman" panose="02020603050405020304" pitchFamily="18" charset="0"/>
              </a:rPr>
              <a:t>Dieser Kurs läuft schon seit vielen Jahren in der Fitness-Insel in Neustadt/Aisch. </a:t>
            </a:r>
            <a:endParaRPr lang="de-DE" sz="1200" b="1" dirty="0">
              <a:effectLst/>
              <a:ea typeface="Calibri" panose="020F0502020204030204" pitchFamily="34" charset="0"/>
            </a:endParaRPr>
          </a:p>
          <a:p>
            <a:pPr marR="47625"/>
            <a:r>
              <a:rPr lang="de-DE" sz="1200" b="1" dirty="0">
                <a:effectLst/>
                <a:ea typeface="Calibri" panose="020F0502020204030204" pitchFamily="34" charset="0"/>
              </a:rPr>
              <a:t>Hier wird zu flotter Musik Ausdauer, Koordination und Gleichgewicht geschult. Beim Workout stärken wir zusätzlich die Muskulatur und beziehen teilweise das </a:t>
            </a:r>
            <a:r>
              <a:rPr lang="de-DE" sz="1200" b="1" dirty="0" err="1">
                <a:effectLst/>
                <a:ea typeface="Calibri" panose="020F0502020204030204" pitchFamily="34" charset="0"/>
              </a:rPr>
              <a:t>Step</a:t>
            </a:r>
            <a:r>
              <a:rPr lang="de-DE" sz="1200" b="1" dirty="0">
                <a:effectLst/>
                <a:ea typeface="Calibri" panose="020F0502020204030204" pitchFamily="34" charset="0"/>
              </a:rPr>
              <a:t>-Brett und andere Geräte mit ein.</a:t>
            </a:r>
          </a:p>
          <a:p>
            <a:pPr marR="47625"/>
            <a:endParaRPr lang="de-DE" sz="1200" b="1" dirty="0">
              <a:effectLst/>
              <a:ea typeface="Calibri" panose="020F0502020204030204" pitchFamily="34" charset="0"/>
            </a:endParaRPr>
          </a:p>
          <a:p>
            <a:pPr marR="47625"/>
            <a:r>
              <a:rPr lang="de-DE" sz="1200" b="1" dirty="0">
                <a:effectLst/>
                <a:ea typeface="Calibri" panose="020F0502020204030204" pitchFamily="34" charset="0"/>
              </a:rPr>
              <a:t>Die Trainerin gibt eine Choreographie vor, die dann von den Teilnehmer*innen nachgemacht wird. Dabei werden hauptsächlich Ausdauer und die Koordination geschult, aber auch Muskulatur aufgebaut.</a:t>
            </a:r>
          </a:p>
          <a:p>
            <a:pPr marR="47625"/>
            <a:endParaRPr lang="de-DE" sz="1200" b="1" dirty="0">
              <a:ea typeface="Calibri" panose="020F0502020204030204" pitchFamily="34" charset="0"/>
            </a:endParaRPr>
          </a:p>
          <a:p>
            <a:pPr marR="47625"/>
            <a:r>
              <a:rPr lang="de-DE" sz="1200" b="1" dirty="0">
                <a:effectLst/>
                <a:ea typeface="Calibri" panose="020F0502020204030204" pitchFamily="34" charset="0"/>
              </a:rPr>
              <a:t>Der Kurs findet immer Dienstags um </a:t>
            </a:r>
          </a:p>
          <a:p>
            <a:pPr marR="47625"/>
            <a:r>
              <a:rPr lang="de-DE" sz="1200" b="1" dirty="0">
                <a:ea typeface="Calibri" panose="020F0502020204030204" pitchFamily="34" charset="0"/>
              </a:rPr>
              <a:t>19.00 Uhr in der Fitness-Insel in </a:t>
            </a:r>
          </a:p>
          <a:p>
            <a:pPr marR="47625"/>
            <a:r>
              <a:rPr lang="de-DE" sz="1200" b="1" dirty="0">
                <a:effectLst/>
                <a:ea typeface="Calibri" panose="020F0502020204030204" pitchFamily="34" charset="0"/>
              </a:rPr>
              <a:t>Neustadt an der Aisch statt.</a:t>
            </a:r>
          </a:p>
          <a:p>
            <a:r>
              <a:rPr lang="de-DE" sz="1200" b="1" dirty="0">
                <a:effectLst/>
                <a:ea typeface="Times New Roman" panose="02020603050405020304" pitchFamily="18" charset="0"/>
              </a:rPr>
              <a:t>  </a:t>
            </a:r>
            <a:endParaRPr lang="de-DE" sz="1200" b="1" dirty="0">
              <a:effectLst/>
              <a:ea typeface="Calibri" panose="020F0502020204030204" pitchFamily="34" charset="0"/>
            </a:endParaRPr>
          </a:p>
        </p:txBody>
      </p:sp>
      <p:sp>
        <p:nvSpPr>
          <p:cNvPr id="3" name="AutoShape 2">
            <a:extLst>
              <a:ext uri="{FF2B5EF4-FFF2-40B4-BE49-F238E27FC236}">
                <a16:creationId xmlns:a16="http://schemas.microsoft.com/office/drawing/2014/main" id="{0E09F968-3F0E-4E20-A526-7AA30B8CDF69}"/>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descr="Ein Bild, das Person, draußen, Frau, Brille enthält.&#10;&#10;Automatisch generierte Beschreibung">
            <a:extLst>
              <a:ext uri="{FF2B5EF4-FFF2-40B4-BE49-F238E27FC236}">
                <a16:creationId xmlns:a16="http://schemas.microsoft.com/office/drawing/2014/main" id="{95082924-3D4B-4BD4-A71E-23F7E67AB99B}"/>
              </a:ext>
            </a:extLst>
          </p:cNvPr>
          <p:cNvPicPr>
            <a:picLocks noChangeAspect="1"/>
          </p:cNvPicPr>
          <p:nvPr/>
        </p:nvPicPr>
        <p:blipFill rotWithShape="1">
          <a:blip r:embed="rId2">
            <a:extLst>
              <a:ext uri="{28A0092B-C50C-407E-A947-70E740481C1C}">
                <a14:useLocalDpi xmlns:a14="http://schemas.microsoft.com/office/drawing/2010/main" val="0"/>
              </a:ext>
            </a:extLst>
          </a:blip>
          <a:srcRect b="26088"/>
          <a:stretch/>
        </p:blipFill>
        <p:spPr>
          <a:xfrm>
            <a:off x="364913" y="8065474"/>
            <a:ext cx="1674118" cy="17000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Aerobics Svg Png Icon Free Download (#531555) - OnlineWebFonts.COM">
            <a:extLst>
              <a:ext uri="{FF2B5EF4-FFF2-40B4-BE49-F238E27FC236}">
                <a16:creationId xmlns:a16="http://schemas.microsoft.com/office/drawing/2014/main" id="{C9180766-D4AB-4DCB-8FFC-F917DF423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200" y="2312182"/>
            <a:ext cx="459940" cy="883807"/>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draußen, Gebäude, Himmel, Haus enthält.&#10;&#10;Automatisch generierte Beschreibung">
            <a:extLst>
              <a:ext uri="{FF2B5EF4-FFF2-40B4-BE49-F238E27FC236}">
                <a16:creationId xmlns:a16="http://schemas.microsoft.com/office/drawing/2014/main" id="{520CB1D4-EA22-40B1-AB48-7F5BCFBA0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805" y="2192553"/>
            <a:ext cx="3946358" cy="2959769"/>
          </a:xfrm>
          <a:prstGeom prst="rect">
            <a:avLst/>
          </a:prstGeom>
        </p:spPr>
      </p:pic>
    </p:spTree>
    <p:extLst>
      <p:ext uri="{BB962C8B-B14F-4D97-AF65-F5344CB8AC3E}">
        <p14:creationId xmlns:p14="http://schemas.microsoft.com/office/powerpoint/2010/main" val="420195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CD0AA37-3B5E-4EBA-8503-13E66E77E732}"/>
              </a:ext>
            </a:extLst>
          </p:cNvPr>
          <p:cNvSpPr>
            <a:spLocks noGrp="1"/>
          </p:cNvSpPr>
          <p:nvPr>
            <p:ph type="sldNum" sz="quarter" idx="12"/>
          </p:nvPr>
        </p:nvSpPr>
        <p:spPr/>
        <p:txBody>
          <a:bodyPr/>
          <a:lstStyle/>
          <a:p>
            <a:fld id="{30DF6D98-59E7-4C24-8F82-0C955617432B}" type="slidenum">
              <a:rPr lang="de-DE" smtClean="0"/>
              <a:t>3</a:t>
            </a:fld>
            <a:endParaRPr lang="de-DE"/>
          </a:p>
        </p:txBody>
      </p:sp>
      <p:sp>
        <p:nvSpPr>
          <p:cNvPr id="104" name="Textplatzhalter 103">
            <a:extLst>
              <a:ext uri="{FF2B5EF4-FFF2-40B4-BE49-F238E27FC236}">
                <a16:creationId xmlns:a16="http://schemas.microsoft.com/office/drawing/2014/main" id="{BF20EE4F-26C0-4FD7-8D00-ACD87F28694E}"/>
              </a:ext>
            </a:extLst>
          </p:cNvPr>
          <p:cNvSpPr>
            <a:spLocks noGrp="1"/>
          </p:cNvSpPr>
          <p:nvPr>
            <p:ph type="body" sz="quarter" idx="13"/>
          </p:nvPr>
        </p:nvSpPr>
        <p:spPr/>
        <p:txBody>
          <a:bodyPr/>
          <a:lstStyle/>
          <a:p>
            <a:pPr marL="0" indent="0" algn="ctr">
              <a:buNone/>
            </a:pPr>
            <a:r>
              <a:rPr lang="de-DE" dirty="0"/>
              <a:t>ANSPRECHPARTNER &amp;</a:t>
            </a:r>
          </a:p>
          <a:p>
            <a:pPr marL="0" indent="0" algn="ctr">
              <a:buNone/>
            </a:pPr>
            <a:r>
              <a:rPr lang="de-DE" dirty="0"/>
              <a:t>STRUKTUR DES TSV</a:t>
            </a:r>
          </a:p>
        </p:txBody>
      </p:sp>
      <p:pic>
        <p:nvPicPr>
          <p:cNvPr id="41" name="Grafik 40">
            <a:extLst>
              <a:ext uri="{FF2B5EF4-FFF2-40B4-BE49-F238E27FC236}">
                <a16:creationId xmlns:a16="http://schemas.microsoft.com/office/drawing/2014/main" id="{3111263B-63D9-4AED-9BB9-6342A3F108EF}"/>
              </a:ext>
            </a:extLst>
          </p:cNvPr>
          <p:cNvPicPr>
            <a:picLocks noChangeAspect="1"/>
          </p:cNvPicPr>
          <p:nvPr/>
        </p:nvPicPr>
        <p:blipFill>
          <a:blip r:embed="rId3"/>
          <a:stretch>
            <a:fillRect/>
          </a:stretch>
        </p:blipFill>
        <p:spPr>
          <a:xfrm>
            <a:off x="842399" y="1089843"/>
            <a:ext cx="6015601" cy="8399500"/>
          </a:xfrm>
          <a:prstGeom prst="rect">
            <a:avLst/>
          </a:prstGeom>
        </p:spPr>
      </p:pic>
    </p:spTree>
    <p:extLst>
      <p:ext uri="{BB962C8B-B14F-4D97-AF65-F5344CB8AC3E}">
        <p14:creationId xmlns:p14="http://schemas.microsoft.com/office/powerpoint/2010/main" val="2229934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57D932-E37E-4AA1-B631-311EB0E25349}"/>
              </a:ext>
            </a:extLst>
          </p:cNvPr>
          <p:cNvSpPr>
            <a:spLocks noGrp="1"/>
          </p:cNvSpPr>
          <p:nvPr>
            <p:ph type="sldNum" sz="quarter" idx="12"/>
          </p:nvPr>
        </p:nvSpPr>
        <p:spPr/>
        <p:txBody>
          <a:bodyPr/>
          <a:lstStyle/>
          <a:p>
            <a:fld id="{30DF6D98-59E7-4C24-8F82-0C955617432B}" type="slidenum">
              <a:rPr lang="de-DE" smtClean="0"/>
              <a:pPr/>
              <a:t>39</a:t>
            </a:fld>
            <a:endParaRPr lang="de-DE" dirty="0"/>
          </a:p>
        </p:txBody>
      </p:sp>
      <p:sp>
        <p:nvSpPr>
          <p:cNvPr id="5" name="Textplatzhalter 4">
            <a:extLst>
              <a:ext uri="{FF2B5EF4-FFF2-40B4-BE49-F238E27FC236}">
                <a16:creationId xmlns:a16="http://schemas.microsoft.com/office/drawing/2014/main" id="{E03B14DA-A46A-4A2B-B095-FD440E21D784}"/>
              </a:ext>
            </a:extLst>
          </p:cNvPr>
          <p:cNvSpPr>
            <a:spLocks noGrp="1"/>
          </p:cNvSpPr>
          <p:nvPr>
            <p:ph type="body" sz="quarter" idx="13"/>
          </p:nvPr>
        </p:nvSpPr>
        <p:spPr/>
        <p:txBody>
          <a:bodyPr/>
          <a:lstStyle/>
          <a:p>
            <a:pPr marL="0" indent="0" algn="ctr">
              <a:buNone/>
            </a:pPr>
            <a:r>
              <a:rPr lang="de-DE" dirty="0"/>
              <a:t>KURSE</a:t>
            </a:r>
          </a:p>
          <a:p>
            <a:pPr marL="0" indent="0" algn="ctr">
              <a:buNone/>
            </a:pPr>
            <a:r>
              <a:rPr lang="de-DE" sz="2400" dirty="0" err="1"/>
              <a:t>Kibo</a:t>
            </a:r>
            <a:r>
              <a:rPr lang="de-DE" sz="2400" dirty="0"/>
              <a:t>-KIDS (Kickboxen)</a:t>
            </a:r>
          </a:p>
        </p:txBody>
      </p:sp>
      <p:sp>
        <p:nvSpPr>
          <p:cNvPr id="6" name="Textplatzhalter 5">
            <a:extLst>
              <a:ext uri="{FF2B5EF4-FFF2-40B4-BE49-F238E27FC236}">
                <a16:creationId xmlns:a16="http://schemas.microsoft.com/office/drawing/2014/main" id="{4E2388FA-3021-47A5-B6AB-8E5FDA51059F}"/>
              </a:ext>
            </a:extLst>
          </p:cNvPr>
          <p:cNvSpPr>
            <a:spLocks noGrp="1"/>
          </p:cNvSpPr>
          <p:nvPr>
            <p:ph type="body" sz="quarter" idx="14"/>
          </p:nvPr>
        </p:nvSpPr>
        <p:spPr/>
        <p:txBody>
          <a:bodyPr/>
          <a:lstStyle/>
          <a:p>
            <a:pPr>
              <a:lnSpc>
                <a:spcPct val="100000"/>
              </a:lnSpc>
            </a:pPr>
            <a:r>
              <a:rPr lang="de-DE" dirty="0"/>
              <a:t>Kursleiter</a:t>
            </a:r>
          </a:p>
          <a:p>
            <a:pPr>
              <a:lnSpc>
                <a:spcPct val="100000"/>
              </a:lnSpc>
            </a:pPr>
            <a:r>
              <a:rPr lang="de-DE" dirty="0"/>
              <a:t>Ibo Camus</a:t>
            </a:r>
          </a:p>
          <a:p>
            <a:pPr>
              <a:lnSpc>
                <a:spcPct val="100000"/>
              </a:lnSpc>
            </a:pPr>
            <a:r>
              <a:rPr lang="de-DE" b="0" dirty="0"/>
              <a:t>+49 152 07043760</a:t>
            </a:r>
          </a:p>
        </p:txBody>
      </p:sp>
      <p:sp>
        <p:nvSpPr>
          <p:cNvPr id="12" name="Textfeld 11">
            <a:extLst>
              <a:ext uri="{FF2B5EF4-FFF2-40B4-BE49-F238E27FC236}">
                <a16:creationId xmlns:a16="http://schemas.microsoft.com/office/drawing/2014/main" id="{2DFC261A-1BED-4FE0-A237-8BA47BA3C37D}"/>
              </a:ext>
            </a:extLst>
          </p:cNvPr>
          <p:cNvSpPr txBox="1"/>
          <p:nvPr/>
        </p:nvSpPr>
        <p:spPr>
          <a:xfrm>
            <a:off x="902698" y="1399024"/>
            <a:ext cx="5675199" cy="1015663"/>
          </a:xfrm>
          <a:prstGeom prst="rect">
            <a:avLst/>
          </a:prstGeom>
          <a:noFill/>
        </p:spPr>
        <p:txBody>
          <a:bodyPr wrap="square" rtlCol="0">
            <a:spAutoFit/>
          </a:bodyPr>
          <a:lstStyle/>
          <a:p>
            <a:r>
              <a:rPr lang="de-DE" sz="1200" b="1" dirty="0">
                <a:solidFill>
                  <a:srgbClr val="000000"/>
                </a:solidFill>
                <a:effectLst/>
                <a:ea typeface="Calibri" panose="020F0502020204030204" pitchFamily="34" charset="0"/>
              </a:rPr>
              <a:t>Unser derzeit erfolgreichster Kurs ist </a:t>
            </a:r>
            <a:r>
              <a:rPr lang="de-DE" sz="1200" b="1" dirty="0" err="1">
                <a:solidFill>
                  <a:srgbClr val="000000"/>
                </a:solidFill>
                <a:effectLst/>
                <a:ea typeface="Calibri" panose="020F0502020204030204" pitchFamily="34" charset="0"/>
              </a:rPr>
              <a:t>Kibo</a:t>
            </a:r>
            <a:r>
              <a:rPr lang="de-DE" sz="1200" b="1" dirty="0">
                <a:solidFill>
                  <a:srgbClr val="000000"/>
                </a:solidFill>
                <a:effectLst/>
                <a:ea typeface="Calibri" panose="020F0502020204030204" pitchFamily="34" charset="0"/>
              </a:rPr>
              <a:t>-Kids. Er findet im Life-Fitness-Studio in Neustadt an den Herrenbergen statt. Derzeit sind drei Kurse mit mehr als 40 Teilnehmern - die Kinder sind in verschiedene Altersgruppen aufgeteilt - am Laufen, es handelt sich immer um 10er Blöcke. </a:t>
            </a:r>
            <a:endParaRPr lang="de-DE" sz="1200" b="1" dirty="0">
              <a:effectLst/>
              <a:ea typeface="Calibri" panose="020F0502020204030204" pitchFamily="34" charset="0"/>
            </a:endParaRPr>
          </a:p>
          <a:p>
            <a:endParaRPr lang="de-DE" sz="1200" dirty="0"/>
          </a:p>
        </p:txBody>
      </p:sp>
      <p:sp>
        <p:nvSpPr>
          <p:cNvPr id="14" name="Textfeld 13">
            <a:extLst>
              <a:ext uri="{FF2B5EF4-FFF2-40B4-BE49-F238E27FC236}">
                <a16:creationId xmlns:a16="http://schemas.microsoft.com/office/drawing/2014/main" id="{49F810B4-108D-4E68-B2D5-6CEB1AED29F0}"/>
              </a:ext>
            </a:extLst>
          </p:cNvPr>
          <p:cNvSpPr txBox="1"/>
          <p:nvPr/>
        </p:nvSpPr>
        <p:spPr>
          <a:xfrm>
            <a:off x="946532" y="4217153"/>
            <a:ext cx="5722173" cy="2831544"/>
          </a:xfrm>
          <a:prstGeom prst="rect">
            <a:avLst/>
          </a:prstGeom>
          <a:noFill/>
        </p:spPr>
        <p:txBody>
          <a:bodyPr wrap="square">
            <a:spAutoFit/>
          </a:bodyPr>
          <a:lstStyle/>
          <a:p>
            <a:r>
              <a:rPr lang="de-DE" sz="1200" b="1" dirty="0" err="1">
                <a:effectLst/>
                <a:ea typeface="Times New Roman" panose="02020603050405020304" pitchFamily="18" charset="0"/>
              </a:rPr>
              <a:t>Kibo</a:t>
            </a:r>
            <a:r>
              <a:rPr lang="de-DE" sz="1200" b="1" dirty="0">
                <a:effectLst/>
                <a:ea typeface="Times New Roman" panose="02020603050405020304" pitchFamily="18" charset="0"/>
              </a:rPr>
              <a:t>-Kids ist ein Sportangebot für Kinder von 6 bis 14 Jahren, für Jungs und Mädchen. Das Training ist kindergerecht und selbst die Kleinsten werden durch allerlei Spiele an den Kampfsport Kickboxen herangeführt. </a:t>
            </a:r>
            <a:r>
              <a:rPr lang="de-DE" sz="1200" b="1" dirty="0" err="1">
                <a:effectLst/>
                <a:ea typeface="Times New Roman" panose="02020603050405020304" pitchFamily="18" charset="0"/>
              </a:rPr>
              <a:t>Kibo</a:t>
            </a:r>
            <a:r>
              <a:rPr lang="de-DE" sz="1200" b="1" dirty="0">
                <a:effectLst/>
                <a:ea typeface="Times New Roman" panose="02020603050405020304" pitchFamily="18" charset="0"/>
              </a:rPr>
              <a:t>-Kids macht Kinder körperlich sowie mental fit und ermutigt sie dabei, ihre Stärken und Fähigkeiten zu erkennen, zu entwickeln und anzuwenden, sodass sie selbstbewusst, mutig und optimistisch sind. </a:t>
            </a:r>
            <a:endParaRPr lang="de-DE" sz="1200" b="1" dirty="0">
              <a:effectLst/>
              <a:ea typeface="Calibri" panose="020F0502020204030204" pitchFamily="34" charset="0"/>
            </a:endParaRPr>
          </a:p>
          <a:p>
            <a:r>
              <a:rPr lang="de-DE" sz="1200" b="1" dirty="0">
                <a:effectLst/>
                <a:ea typeface="Times New Roman" panose="02020603050405020304" pitchFamily="18" charset="0"/>
              </a:rPr>
              <a:t>  </a:t>
            </a:r>
            <a:endParaRPr lang="de-DE" sz="1200" b="1" dirty="0">
              <a:effectLst/>
              <a:ea typeface="Calibri" panose="020F0502020204030204" pitchFamily="34" charset="0"/>
            </a:endParaRPr>
          </a:p>
          <a:p>
            <a:pPr>
              <a:spcAft>
                <a:spcPts val="1200"/>
              </a:spcAft>
            </a:pPr>
            <a:r>
              <a:rPr lang="de-DE" sz="1200" b="1" dirty="0">
                <a:effectLst/>
                <a:ea typeface="Times New Roman" panose="02020603050405020304" pitchFamily="18" charset="0"/>
              </a:rPr>
              <a:t>Trainer ist Ibo Camus, ein sehr erfahrener Kickbox-Trainer. Seine Leidenschaft ist Kids und Teens zu trainieren. Mit Kids zu arbeiten macht mächtig Spaß und hält jung. Seine jahrelange Erfahrung, sein Talent und sein Temperament kann er in den Trainingseinheiten an die Kids weitergeben - die Kinder und Jugendlichen sind begeistert. </a:t>
            </a:r>
            <a:br>
              <a:rPr lang="de-DE" sz="1200" b="1" dirty="0">
                <a:effectLst/>
                <a:ea typeface="Times New Roman" panose="02020603050405020304" pitchFamily="18" charset="0"/>
              </a:rPr>
            </a:br>
            <a:endParaRPr lang="de-DE" sz="1200" b="1" dirty="0">
              <a:effectLst/>
              <a:ea typeface="Calibri" panose="020F0502020204030204" pitchFamily="34" charset="0"/>
            </a:endParaRPr>
          </a:p>
          <a:p>
            <a:r>
              <a:rPr lang="de-DE" sz="1200" b="1" dirty="0">
                <a:effectLst/>
                <a:ea typeface="Times New Roman" panose="02020603050405020304" pitchFamily="18" charset="0"/>
              </a:rPr>
              <a:t>Wir haben Plätze frei. Interessenten melden sich bitte bei Peter Dippold, Telefon 0170/1667168, am Besten über WhatsApp. </a:t>
            </a:r>
            <a:endParaRPr lang="de-DE" sz="1200" b="1" dirty="0">
              <a:effectLst/>
              <a:ea typeface="Calibri" panose="020F0502020204030204" pitchFamily="34" charset="0"/>
            </a:endParaRPr>
          </a:p>
        </p:txBody>
      </p:sp>
      <p:pic>
        <p:nvPicPr>
          <p:cNvPr id="15" name="Grafik 14">
            <a:extLst>
              <a:ext uri="{FF2B5EF4-FFF2-40B4-BE49-F238E27FC236}">
                <a16:creationId xmlns:a16="http://schemas.microsoft.com/office/drawing/2014/main" id="{A9170238-727E-41E9-9DE5-BAED7759F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670" y="7179020"/>
            <a:ext cx="2229786" cy="1672143"/>
          </a:xfrm>
          <a:prstGeom prst="rect">
            <a:avLst/>
          </a:prstGeom>
        </p:spPr>
      </p:pic>
      <p:pic>
        <p:nvPicPr>
          <p:cNvPr id="16" name="Grafik 15">
            <a:extLst>
              <a:ext uri="{FF2B5EF4-FFF2-40B4-BE49-F238E27FC236}">
                <a16:creationId xmlns:a16="http://schemas.microsoft.com/office/drawing/2014/main" id="{8E1D9CC7-A745-40D9-B753-5DC00703B77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12277"/>
            <a:ext cx="842399" cy="1015663"/>
          </a:xfrm>
          <a:prstGeom prst="rect">
            <a:avLst/>
          </a:prstGeom>
          <a:noFill/>
          <a:ln>
            <a:noFill/>
          </a:ln>
          <a:effectLst>
            <a:softEdge rad="12700"/>
          </a:effectLst>
        </p:spPr>
      </p:pic>
      <p:pic>
        <p:nvPicPr>
          <p:cNvPr id="1026" name="BBFB951F-C757-48D0-99B9-ECA8ADAC6886">
            <a:extLst>
              <a:ext uri="{FF2B5EF4-FFF2-40B4-BE49-F238E27FC236}">
                <a16:creationId xmlns:a16="http://schemas.microsoft.com/office/drawing/2014/main" id="{7966275A-7C81-4B3A-A6FB-5D4722460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480" y="8074394"/>
            <a:ext cx="1685700" cy="1698973"/>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Grafik 3" descr="Ein Bild, das drinnen, Person, Boden, Decke enthält.&#10;&#10;Automatisch generierte Beschreibung">
            <a:extLst>
              <a:ext uri="{FF2B5EF4-FFF2-40B4-BE49-F238E27FC236}">
                <a16:creationId xmlns:a16="http://schemas.microsoft.com/office/drawing/2014/main" id="{A6224F03-03BD-4795-80CB-AF23034F2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065" y="2255800"/>
            <a:ext cx="3224463" cy="1944279"/>
          </a:xfrm>
          <a:prstGeom prst="rect">
            <a:avLst/>
          </a:prstGeom>
        </p:spPr>
      </p:pic>
    </p:spTree>
    <p:extLst>
      <p:ext uri="{BB962C8B-B14F-4D97-AF65-F5344CB8AC3E}">
        <p14:creationId xmlns:p14="http://schemas.microsoft.com/office/powerpoint/2010/main" val="1793312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Gerade Verbindung mit Pfeil 22">
            <a:extLst>
              <a:ext uri="{FF2B5EF4-FFF2-40B4-BE49-F238E27FC236}">
                <a16:creationId xmlns:a16="http://schemas.microsoft.com/office/drawing/2014/main" id="{C767380A-47C7-48C3-9553-89D5DD1D6C39}"/>
              </a:ext>
            </a:extLst>
          </p:cNvPr>
          <p:cNvCxnSpPr>
            <a:cxnSpLocks/>
          </p:cNvCxnSpPr>
          <p:nvPr/>
        </p:nvCxnSpPr>
        <p:spPr>
          <a:xfrm>
            <a:off x="2013364" y="8925888"/>
            <a:ext cx="211654" cy="192429"/>
          </a:xfrm>
          <a:prstGeom prst="straightConnector1">
            <a:avLst/>
          </a:prstGeom>
          <a:ln w="50800" cap="flat" cmpd="sng" algn="ctr">
            <a:solidFill>
              <a:schemeClr val="tx1"/>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14" name="Rechteck 13">
            <a:extLst>
              <a:ext uri="{FF2B5EF4-FFF2-40B4-BE49-F238E27FC236}">
                <a16:creationId xmlns:a16="http://schemas.microsoft.com/office/drawing/2014/main" id="{3A179B7C-040A-4106-85CD-ABF342817CB9}"/>
              </a:ext>
            </a:extLst>
          </p:cNvPr>
          <p:cNvSpPr/>
          <p:nvPr/>
        </p:nvSpPr>
        <p:spPr>
          <a:xfrm>
            <a:off x="4395552"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lussdiagramm: Verbinder 14">
            <a:extLst>
              <a:ext uri="{FF2B5EF4-FFF2-40B4-BE49-F238E27FC236}">
                <a16:creationId xmlns:a16="http://schemas.microsoft.com/office/drawing/2014/main" id="{CE6F1EBB-4515-44A6-BA20-746506DC8C5A}"/>
              </a:ext>
            </a:extLst>
          </p:cNvPr>
          <p:cNvSpPr>
            <a:spLocks noChangeAspect="1"/>
          </p:cNvSpPr>
          <p:nvPr/>
        </p:nvSpPr>
        <p:spPr>
          <a:xfrm>
            <a:off x="3805003"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D6955822-84E0-40D6-B8DE-98C131A49689}"/>
              </a:ext>
            </a:extLst>
          </p:cNvPr>
          <p:cNvSpPr>
            <a:spLocks noGrp="1"/>
          </p:cNvSpPr>
          <p:nvPr>
            <p:ph type="sldNum" sz="quarter" idx="12"/>
          </p:nvPr>
        </p:nvSpPr>
        <p:spPr/>
        <p:txBody>
          <a:bodyPr/>
          <a:lstStyle/>
          <a:p>
            <a:fld id="{30DF6D98-59E7-4C24-8F82-0C955617432B}" type="slidenum">
              <a:rPr lang="de-DE" smtClean="0"/>
              <a:pPr/>
              <a:t>40</a:t>
            </a:fld>
            <a:endParaRPr lang="de-DE" dirty="0"/>
          </a:p>
        </p:txBody>
      </p:sp>
      <p:sp>
        <p:nvSpPr>
          <p:cNvPr id="18" name="Textplatzhalter 17">
            <a:extLst>
              <a:ext uri="{FF2B5EF4-FFF2-40B4-BE49-F238E27FC236}">
                <a16:creationId xmlns:a16="http://schemas.microsoft.com/office/drawing/2014/main" id="{CC66D638-9C86-4318-8C6F-4F31B8061243}"/>
              </a:ext>
            </a:extLst>
          </p:cNvPr>
          <p:cNvSpPr>
            <a:spLocks noGrp="1"/>
          </p:cNvSpPr>
          <p:nvPr>
            <p:ph type="body" sz="quarter" idx="13"/>
          </p:nvPr>
        </p:nvSpPr>
        <p:spPr>
          <a:xfrm>
            <a:off x="-1" y="261920"/>
            <a:ext cx="6009971" cy="1516313"/>
          </a:xfrm>
        </p:spPr>
        <p:txBody>
          <a:bodyPr/>
          <a:lstStyle/>
          <a:p>
            <a:pPr marL="0" indent="0" algn="ctr">
              <a:buNone/>
            </a:pPr>
            <a:r>
              <a:rPr lang="de-DE" dirty="0"/>
              <a:t>KURSE</a:t>
            </a:r>
          </a:p>
          <a:p>
            <a:pPr marL="0" indent="0" algn="ctr">
              <a:buNone/>
            </a:pPr>
            <a:r>
              <a:rPr lang="de-DE" sz="2400" dirty="0"/>
              <a:t>Sportabzeichen</a:t>
            </a:r>
          </a:p>
          <a:p>
            <a:endParaRPr lang="de-DE" dirty="0"/>
          </a:p>
        </p:txBody>
      </p:sp>
      <p:sp>
        <p:nvSpPr>
          <p:cNvPr id="31" name="Textplatzhalter 5">
            <a:extLst>
              <a:ext uri="{FF2B5EF4-FFF2-40B4-BE49-F238E27FC236}">
                <a16:creationId xmlns:a16="http://schemas.microsoft.com/office/drawing/2014/main" id="{74E364CE-BC0C-43B9-906C-CA731F429D34}"/>
              </a:ext>
            </a:extLst>
          </p:cNvPr>
          <p:cNvSpPr>
            <a:spLocks noGrp="1"/>
          </p:cNvSpPr>
          <p:nvPr>
            <p:ph type="body" sz="quarter" idx="14"/>
          </p:nvPr>
        </p:nvSpPr>
        <p:spPr>
          <a:xfrm>
            <a:off x="2619113" y="7862601"/>
            <a:ext cx="2306279" cy="1222776"/>
          </a:xfrm>
        </p:spPr>
        <p:txBody>
          <a:bodyPr>
            <a:normAutofit/>
          </a:bodyPr>
          <a:lstStyle/>
          <a:p>
            <a:pPr>
              <a:lnSpc>
                <a:spcPct val="100000"/>
              </a:lnSpc>
            </a:pPr>
            <a:r>
              <a:rPr lang="de-DE" sz="1400" dirty="0"/>
              <a:t>Ansprechpartner</a:t>
            </a:r>
          </a:p>
          <a:p>
            <a:pPr>
              <a:lnSpc>
                <a:spcPct val="100000"/>
              </a:lnSpc>
            </a:pPr>
            <a:r>
              <a:rPr lang="de-DE" sz="1400" dirty="0"/>
              <a:t>Sabine Rink</a:t>
            </a:r>
          </a:p>
          <a:p>
            <a:pPr>
              <a:lnSpc>
                <a:spcPct val="100000"/>
              </a:lnSpc>
            </a:pPr>
            <a:r>
              <a:rPr lang="de-DE" sz="1400" b="0" dirty="0"/>
              <a:t>09161/5098</a:t>
            </a:r>
          </a:p>
        </p:txBody>
      </p:sp>
      <p:sp>
        <p:nvSpPr>
          <p:cNvPr id="16" name="Kreis: nicht ausgefüllt 15">
            <a:extLst>
              <a:ext uri="{FF2B5EF4-FFF2-40B4-BE49-F238E27FC236}">
                <a16:creationId xmlns:a16="http://schemas.microsoft.com/office/drawing/2014/main" id="{F4DD4CD0-F79C-4429-A65B-80199232F974}"/>
              </a:ext>
            </a:extLst>
          </p:cNvPr>
          <p:cNvSpPr>
            <a:spLocks noChangeAspect="1"/>
          </p:cNvSpPr>
          <p:nvPr/>
        </p:nvSpPr>
        <p:spPr>
          <a:xfrm>
            <a:off x="3825803"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9" name="Grafik 18" descr="Badischer Sport Bund Freiburg: Deutsches Sportabzeichen - in Freiburg">
            <a:extLst>
              <a:ext uri="{FF2B5EF4-FFF2-40B4-BE49-F238E27FC236}">
                <a16:creationId xmlns:a16="http://schemas.microsoft.com/office/drawing/2014/main" id="{DE55EFE3-0400-4D85-B055-A9C6FEA823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7678" y="1329253"/>
            <a:ext cx="4409547" cy="2488767"/>
          </a:xfrm>
          <a:prstGeom prst="rect">
            <a:avLst/>
          </a:prstGeom>
          <a:noFill/>
          <a:ln>
            <a:noFill/>
          </a:ln>
          <a:effectLst/>
        </p:spPr>
      </p:pic>
      <p:pic>
        <p:nvPicPr>
          <p:cNvPr id="20" name="Grafik 19" descr="Badischer Sport Bund Freiburg: Deutsches Sportabzeichen - in Freiburg">
            <a:extLst>
              <a:ext uri="{FF2B5EF4-FFF2-40B4-BE49-F238E27FC236}">
                <a16:creationId xmlns:a16="http://schemas.microsoft.com/office/drawing/2014/main" id="{24D7AA8F-53D0-4B0F-9DEB-66614ED0A002}"/>
              </a:ext>
            </a:extLst>
          </p:cNvPr>
          <p:cNvPicPr/>
          <p:nvPr/>
        </p:nvPicPr>
        <p:blipFill rotWithShape="1">
          <a:blip r:embed="rId2">
            <a:extLst>
              <a:ext uri="{28A0092B-C50C-407E-A947-70E740481C1C}">
                <a14:useLocalDpi xmlns:a14="http://schemas.microsoft.com/office/drawing/2010/main" val="0"/>
              </a:ext>
            </a:extLst>
          </a:blip>
          <a:srcRect l="82158" t="74384"/>
          <a:stretch/>
        </p:blipFill>
        <p:spPr bwMode="auto">
          <a:xfrm>
            <a:off x="6012406" y="2226363"/>
            <a:ext cx="842472" cy="1013517"/>
          </a:xfrm>
          <a:prstGeom prst="rect">
            <a:avLst/>
          </a:prstGeom>
          <a:noFill/>
          <a:ln>
            <a:noFill/>
          </a:ln>
          <a:effectLst/>
          <a:extLst>
            <a:ext uri="{53640926-AAD7-44D8-BBD7-CCE9431645EC}">
              <a14:shadowObscured xmlns:a14="http://schemas.microsoft.com/office/drawing/2010/main"/>
            </a:ext>
          </a:extLst>
        </p:spPr>
      </p:pic>
      <p:sp>
        <p:nvSpPr>
          <p:cNvPr id="21" name="Textfeld 20">
            <a:extLst>
              <a:ext uri="{FF2B5EF4-FFF2-40B4-BE49-F238E27FC236}">
                <a16:creationId xmlns:a16="http://schemas.microsoft.com/office/drawing/2014/main" id="{49E9E19B-C74E-4275-B451-EF2D0F57635B}"/>
              </a:ext>
            </a:extLst>
          </p:cNvPr>
          <p:cNvSpPr txBox="1"/>
          <p:nvPr/>
        </p:nvSpPr>
        <p:spPr>
          <a:xfrm>
            <a:off x="71551" y="6673180"/>
            <a:ext cx="5356903" cy="646331"/>
          </a:xfrm>
          <a:prstGeom prst="rect">
            <a:avLst/>
          </a:prstGeom>
          <a:noFill/>
        </p:spPr>
        <p:txBody>
          <a:bodyPr wrap="square" rtlCol="0">
            <a:spAutoFit/>
          </a:bodyPr>
          <a:lstStyle/>
          <a:p>
            <a:r>
              <a:rPr kumimoji="0" lang="de-DE" altLang="de-DE" sz="1200" b="1" i="0" u="none" strike="noStrike" cap="none" normalizeH="0" baseline="0" dirty="0">
                <a:ln>
                  <a:noFill/>
                </a:ln>
                <a:effectLst/>
                <a:ea typeface="Times New Roman" panose="02020603050405020304" pitchFamily="18" charset="0"/>
                <a:cs typeface="Calibri" panose="020F0502020204030204" pitchFamily="34" charset="0"/>
              </a:rPr>
              <a:t>Sportabzeichen können selbstverständlich abgenommen werden, bitte melden unter info@tsv-nea.de oder bei Sabine Rink oder Ingrid Geißdörfer.</a:t>
            </a:r>
            <a:endParaRPr kumimoji="0" lang="de-DE" altLang="de-DE" sz="1200" b="1" i="0" u="none" strike="noStrike" cap="none" normalizeH="0" baseline="0" dirty="0">
              <a:ln>
                <a:noFill/>
              </a:ln>
              <a:effectLst/>
            </a:endParaRPr>
          </a:p>
          <a:p>
            <a:endParaRPr lang="de-DE" sz="1200" dirty="0"/>
          </a:p>
        </p:txBody>
      </p:sp>
      <p:sp>
        <p:nvSpPr>
          <p:cNvPr id="22" name="Textfeld 21">
            <a:extLst>
              <a:ext uri="{FF2B5EF4-FFF2-40B4-BE49-F238E27FC236}">
                <a16:creationId xmlns:a16="http://schemas.microsoft.com/office/drawing/2014/main" id="{D1DCAC06-AA83-40D9-844A-06D3D17CAC14}"/>
              </a:ext>
            </a:extLst>
          </p:cNvPr>
          <p:cNvSpPr txBox="1"/>
          <p:nvPr/>
        </p:nvSpPr>
        <p:spPr>
          <a:xfrm>
            <a:off x="67312" y="4152666"/>
            <a:ext cx="5924367"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effectLst/>
                <a:ea typeface="Times New Roman" panose="02020603050405020304" pitchFamily="18" charset="0"/>
                <a:cs typeface="Calibri" panose="020F0502020204030204" pitchFamily="34" charset="0"/>
              </a:rPr>
              <a:t>Leider gibt es die frühere Abteilung Sportabzeichen im TSV nicht mehr. Aber:</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effectLst/>
                <a:ea typeface="Times New Roman" panose="02020603050405020304" pitchFamily="18" charset="0"/>
                <a:cs typeface="Calibri" panose="020F0502020204030204" pitchFamily="34" charset="0"/>
              </a:rPr>
              <a:t>Sie wollen ihre sportliche Fitness erfahren, das Deutsche Olympische Sportabzeichen bieten Ihnen Kriterien dazu. Das Sportabzeichen umfasst vier Bereiche, die sind Ausdauer, Kraft, Schnelligkeit und Koordination.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200" b="1" dirty="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effectLst/>
                <a:ea typeface="Times New Roman" panose="02020603050405020304" pitchFamily="18" charset="0"/>
                <a:cs typeface="Calibri" panose="020F0502020204030204" pitchFamily="34" charset="0"/>
              </a:rPr>
              <a:t>In der Rubrik Ausdauer kann gewählt werden: 3000 m Lauf, 10 km Dauer- oder Gelände-Lauf, 7,5 km Walking oder Nordic-Walking, Schwimmen, 20 km Radfahren. Bei Kraft gibt es die Auswahl: Medizinballwerfen, Kugel- oder Steinstoßen, Standweitsprung.</a:t>
            </a:r>
            <a:br>
              <a:rPr kumimoji="0" lang="de-DE" altLang="de-DE" sz="1200" b="1" i="0" u="none" strike="noStrike" cap="none" normalizeH="0" baseline="0" dirty="0">
                <a:ln>
                  <a:noFill/>
                </a:ln>
                <a:effectLst/>
                <a:ea typeface="Times New Roman" panose="02020603050405020304" pitchFamily="18" charset="0"/>
                <a:cs typeface="Calibri" panose="020F0502020204030204" pitchFamily="34" charset="0"/>
              </a:rPr>
            </a:br>
            <a:r>
              <a:rPr kumimoji="0" lang="de-DE" altLang="de-DE" sz="1200" b="1" i="0" u="none" strike="noStrike" cap="none" normalizeH="0" baseline="0" dirty="0">
                <a:ln>
                  <a:noFill/>
                </a:ln>
                <a:effectLst/>
                <a:ea typeface="Times New Roman" panose="02020603050405020304" pitchFamily="18" charset="0"/>
                <a:cs typeface="Calibri" panose="020F0502020204030204" pitchFamily="34" charset="0"/>
              </a:rPr>
              <a:t>Schnelligkeit beinhaltet 30, 50 oder 100 Meter Lauf je nach Alter, 25 m Schwimmen. Koordination umfasst Weit- und Hochsprung, Schleuderball werfen und Seilspringen. Neuanfängern über 40 Jahren wird empfohlen, vorher mit ihrem Hausarzt wegen einer Herz- und Kreislaufkontrolle zu sprechen.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200" b="1" dirty="0">
              <a:ea typeface="Times New Roman" panose="02020603050405020304" pitchFamily="18" charset="0"/>
              <a:cs typeface="Calibri" panose="020F0502020204030204" pitchFamily="34" charset="0"/>
            </a:endParaRPr>
          </a:p>
          <a:p>
            <a:endParaRPr lang="de-DE" sz="1200" dirty="0"/>
          </a:p>
        </p:txBody>
      </p:sp>
      <p:cxnSp>
        <p:nvCxnSpPr>
          <p:cNvPr id="28" name="Gerade Verbindung mit Pfeil 27">
            <a:extLst>
              <a:ext uri="{FF2B5EF4-FFF2-40B4-BE49-F238E27FC236}">
                <a16:creationId xmlns:a16="http://schemas.microsoft.com/office/drawing/2014/main" id="{A22594A1-108A-4417-A828-F162EC173E56}"/>
              </a:ext>
            </a:extLst>
          </p:cNvPr>
          <p:cNvCxnSpPr>
            <a:cxnSpLocks/>
          </p:cNvCxnSpPr>
          <p:nvPr/>
        </p:nvCxnSpPr>
        <p:spPr>
          <a:xfrm flipH="1" flipV="1">
            <a:off x="3786314" y="8375422"/>
            <a:ext cx="198825" cy="64415"/>
          </a:xfrm>
          <a:prstGeom prst="straightConnector1">
            <a:avLst/>
          </a:prstGeom>
          <a:ln w="50800" cap="flat" cmpd="sng" algn="ctr">
            <a:solidFill>
              <a:schemeClr val="tx1"/>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pic>
        <p:nvPicPr>
          <p:cNvPr id="30" name="Grafik 29">
            <a:extLst>
              <a:ext uri="{FF2B5EF4-FFF2-40B4-BE49-F238E27FC236}">
                <a16:creationId xmlns:a16="http://schemas.microsoft.com/office/drawing/2014/main" id="{0B32255C-DEDE-4B5E-B020-8509DCBC2C6A}"/>
              </a:ext>
            </a:extLst>
          </p:cNvPr>
          <p:cNvPicPr>
            <a:picLocks noChangeAspect="1"/>
          </p:cNvPicPr>
          <p:nvPr/>
        </p:nvPicPr>
        <p:blipFill rotWithShape="1">
          <a:blip r:embed="rId3">
            <a:extLst>
              <a:ext uri="{28A0092B-C50C-407E-A947-70E740481C1C}">
                <a14:useLocalDpi xmlns:a14="http://schemas.microsoft.com/office/drawing/2010/main" val="0"/>
              </a:ext>
            </a:extLst>
          </a:blip>
          <a:srcRect l="3308" t="2651" r="3308" b="27366"/>
          <a:stretch/>
        </p:blipFill>
        <p:spPr>
          <a:xfrm>
            <a:off x="3902474" y="8079823"/>
            <a:ext cx="1679043" cy="1677317"/>
          </a:xfrm>
          <a:prstGeom prst="ellipse">
            <a:avLst/>
          </a:prstGeom>
        </p:spPr>
      </p:pic>
      <p:sp>
        <p:nvSpPr>
          <p:cNvPr id="32" name="Textplatzhalter 5">
            <a:extLst>
              <a:ext uri="{FF2B5EF4-FFF2-40B4-BE49-F238E27FC236}">
                <a16:creationId xmlns:a16="http://schemas.microsoft.com/office/drawing/2014/main" id="{BB4614F1-139D-45D3-8E5C-5053B173F1D0}"/>
              </a:ext>
            </a:extLst>
          </p:cNvPr>
          <p:cNvSpPr txBox="1">
            <a:spLocks/>
          </p:cNvSpPr>
          <p:nvPr/>
        </p:nvSpPr>
        <p:spPr>
          <a:xfrm>
            <a:off x="2222819" y="8915122"/>
            <a:ext cx="2306279" cy="1222776"/>
          </a:xfrm>
          <a:prstGeom prst="rect">
            <a:avLst/>
          </a:prstGeom>
        </p:spPr>
        <p:txBody>
          <a:bodyPr vert="horz" lIns="91440" tIns="45720" rIns="91440" bIns="45720" rtlCol="0">
            <a:normAutofit/>
          </a:bodyPr>
          <a:lstStyle>
            <a:lvl1pPr marL="0" indent="0" algn="r" defTabSz="685800" rtl="0" eaLnBrk="1" latinLnBrk="0" hangingPunct="1">
              <a:lnSpc>
                <a:spcPct val="90000"/>
              </a:lnSpc>
              <a:spcBef>
                <a:spcPts val="0"/>
              </a:spcBef>
              <a:buFont typeface="Arial" panose="020B0604020202020204" pitchFamily="34" charset="0"/>
              <a:buNone/>
              <a:defRPr sz="1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de-DE" sz="1400" dirty="0"/>
              <a:t>Ansprechpartner</a:t>
            </a:r>
          </a:p>
          <a:p>
            <a:pPr algn="l">
              <a:lnSpc>
                <a:spcPct val="100000"/>
              </a:lnSpc>
            </a:pPr>
            <a:r>
              <a:rPr lang="de-DE" sz="1400" dirty="0"/>
              <a:t>Ingrid Geißdörfer</a:t>
            </a:r>
          </a:p>
          <a:p>
            <a:pPr algn="l">
              <a:lnSpc>
                <a:spcPct val="100000"/>
              </a:lnSpc>
            </a:pPr>
            <a:r>
              <a:rPr lang="de-DE" sz="1400" b="0" dirty="0"/>
              <a:t>09161/</a:t>
            </a:r>
            <a:r>
              <a:rPr lang="de-DE" sz="1400" b="0" dirty="0">
                <a:effectLst/>
                <a:latin typeface="Calibri" panose="020F0502020204030204" pitchFamily="34" charset="0"/>
                <a:ea typeface="Times New Roman" panose="02020603050405020304" pitchFamily="18" charset="0"/>
              </a:rPr>
              <a:t>5781</a:t>
            </a:r>
            <a:endParaRPr lang="de-DE" sz="1400" b="0" dirty="0"/>
          </a:p>
        </p:txBody>
      </p:sp>
      <p:sp>
        <p:nvSpPr>
          <p:cNvPr id="24" name="Ellipse 23">
            <a:extLst>
              <a:ext uri="{FF2B5EF4-FFF2-40B4-BE49-F238E27FC236}">
                <a16:creationId xmlns:a16="http://schemas.microsoft.com/office/drawing/2014/main" id="{78BC79EA-0770-47D0-B649-7AC37BAB1394}"/>
              </a:ext>
            </a:extLst>
          </p:cNvPr>
          <p:cNvSpPr/>
          <p:nvPr/>
        </p:nvSpPr>
        <p:spPr>
          <a:xfrm>
            <a:off x="338047" y="8047739"/>
            <a:ext cx="1711317" cy="174961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6F3A0DE8-3AF3-47D3-AF6C-C4457B57B6D5}"/>
              </a:ext>
            </a:extLst>
          </p:cNvPr>
          <p:cNvPicPr>
            <a:picLocks noChangeAspect="1"/>
          </p:cNvPicPr>
          <p:nvPr/>
        </p:nvPicPr>
        <p:blipFill rotWithShape="1">
          <a:blip r:embed="rId4">
            <a:extLst>
              <a:ext uri="{28A0092B-C50C-407E-A947-70E740481C1C}">
                <a14:useLocalDpi xmlns:a14="http://schemas.microsoft.com/office/drawing/2010/main" val="0"/>
              </a:ext>
            </a:extLst>
          </a:blip>
          <a:srcRect l="-167" t="5261" r="3063" b="16187"/>
          <a:stretch/>
        </p:blipFill>
        <p:spPr>
          <a:xfrm>
            <a:off x="336658" y="8066179"/>
            <a:ext cx="1724971" cy="1728000"/>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4991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DC4E137-D22E-44EF-8CF9-BDCDA3A49949}"/>
              </a:ext>
            </a:extLst>
          </p:cNvPr>
          <p:cNvSpPr>
            <a:spLocks noGrp="1"/>
          </p:cNvSpPr>
          <p:nvPr>
            <p:ph type="sldNum" sz="quarter" idx="12"/>
          </p:nvPr>
        </p:nvSpPr>
        <p:spPr/>
        <p:txBody>
          <a:bodyPr/>
          <a:lstStyle/>
          <a:p>
            <a:fld id="{30DF6D98-59E7-4C24-8F82-0C955617432B}" type="slidenum">
              <a:rPr lang="de-DE" smtClean="0"/>
              <a:pPr/>
              <a:t>41</a:t>
            </a:fld>
            <a:endParaRPr lang="de-DE" dirty="0"/>
          </a:p>
        </p:txBody>
      </p:sp>
      <p:sp>
        <p:nvSpPr>
          <p:cNvPr id="4" name="Textplatzhalter 3">
            <a:extLst>
              <a:ext uri="{FF2B5EF4-FFF2-40B4-BE49-F238E27FC236}">
                <a16:creationId xmlns:a16="http://schemas.microsoft.com/office/drawing/2014/main" id="{6F3322FB-6B5F-41F4-BF47-39E689788536}"/>
              </a:ext>
            </a:extLst>
          </p:cNvPr>
          <p:cNvSpPr>
            <a:spLocks noGrp="1"/>
          </p:cNvSpPr>
          <p:nvPr>
            <p:ph type="body" sz="quarter" idx="13"/>
          </p:nvPr>
        </p:nvSpPr>
        <p:spPr>
          <a:xfrm>
            <a:off x="842399" y="309171"/>
            <a:ext cx="6015601" cy="535531"/>
          </a:xfrm>
        </p:spPr>
        <p:txBody>
          <a:bodyPr/>
          <a:lstStyle/>
          <a:p>
            <a:pPr marL="0" indent="0" algn="ctr">
              <a:buNone/>
            </a:pPr>
            <a:r>
              <a:rPr lang="de-DE" dirty="0"/>
              <a:t>KURSE </a:t>
            </a:r>
          </a:p>
          <a:p>
            <a:pPr marL="0" indent="0" algn="ctr">
              <a:buNone/>
            </a:pPr>
            <a:r>
              <a:rPr lang="de-DE" sz="2400" dirty="0"/>
              <a:t>Zumba</a:t>
            </a:r>
          </a:p>
        </p:txBody>
      </p:sp>
      <p:sp>
        <p:nvSpPr>
          <p:cNvPr id="5" name="Textplatzhalter 4">
            <a:extLst>
              <a:ext uri="{FF2B5EF4-FFF2-40B4-BE49-F238E27FC236}">
                <a16:creationId xmlns:a16="http://schemas.microsoft.com/office/drawing/2014/main" id="{25BC8E70-8F12-4841-BC66-EF5AADC9D800}"/>
              </a:ext>
            </a:extLst>
          </p:cNvPr>
          <p:cNvSpPr>
            <a:spLocks noGrp="1"/>
          </p:cNvSpPr>
          <p:nvPr>
            <p:ph type="body" sz="quarter" idx="14"/>
          </p:nvPr>
        </p:nvSpPr>
        <p:spPr/>
        <p:txBody>
          <a:bodyPr/>
          <a:lstStyle/>
          <a:p>
            <a:pPr>
              <a:lnSpc>
                <a:spcPct val="100000"/>
              </a:lnSpc>
            </a:pPr>
            <a:r>
              <a:rPr lang="de-DE" dirty="0"/>
              <a:t>Kursleiterin</a:t>
            </a:r>
          </a:p>
          <a:p>
            <a:pPr>
              <a:lnSpc>
                <a:spcPct val="100000"/>
              </a:lnSpc>
            </a:pPr>
            <a:r>
              <a:rPr lang="de-DE" dirty="0"/>
              <a:t>Kathrin </a:t>
            </a:r>
            <a:r>
              <a:rPr lang="de-DE" dirty="0" err="1"/>
              <a:t>Kirteke</a:t>
            </a:r>
            <a:endParaRPr lang="de-DE" dirty="0"/>
          </a:p>
          <a:p>
            <a:pPr>
              <a:lnSpc>
                <a:spcPct val="100000"/>
              </a:lnSpc>
            </a:pPr>
            <a:r>
              <a:rPr lang="de-DE" b="0" dirty="0"/>
              <a:t>+49 152 36976930</a:t>
            </a:r>
          </a:p>
        </p:txBody>
      </p:sp>
      <p:sp>
        <p:nvSpPr>
          <p:cNvPr id="10" name="Textfeld 9">
            <a:extLst>
              <a:ext uri="{FF2B5EF4-FFF2-40B4-BE49-F238E27FC236}">
                <a16:creationId xmlns:a16="http://schemas.microsoft.com/office/drawing/2014/main" id="{03E9D558-7089-4CD6-B213-0EB388637620}"/>
              </a:ext>
            </a:extLst>
          </p:cNvPr>
          <p:cNvSpPr txBox="1"/>
          <p:nvPr/>
        </p:nvSpPr>
        <p:spPr>
          <a:xfrm>
            <a:off x="980744" y="1766877"/>
            <a:ext cx="2163848" cy="2492990"/>
          </a:xfrm>
          <a:prstGeom prst="rect">
            <a:avLst/>
          </a:prstGeom>
          <a:noFill/>
        </p:spPr>
        <p:txBody>
          <a:bodyPr wrap="square">
            <a:spAutoFit/>
          </a:bodyPr>
          <a:lstStyle/>
          <a:p>
            <a:r>
              <a:rPr lang="de-DE" sz="1200" b="1" dirty="0">
                <a:effectLst/>
                <a:ea typeface="Times New Roman" panose="02020603050405020304" pitchFamily="18" charset="0"/>
              </a:rPr>
              <a:t>Zumba ist der eingetragene Markenname für ein Fitness-Konzept, das vom Tänzer und Choreografen Alberto „</a:t>
            </a:r>
            <a:r>
              <a:rPr lang="de-DE" sz="1200" b="1" dirty="0" err="1">
                <a:effectLst/>
                <a:ea typeface="Times New Roman" panose="02020603050405020304" pitchFamily="18" charset="0"/>
              </a:rPr>
              <a:t>Beto</a:t>
            </a:r>
            <a:r>
              <a:rPr lang="de-DE" sz="1200" b="1" dirty="0">
                <a:effectLst/>
                <a:ea typeface="Times New Roman" panose="02020603050405020304" pitchFamily="18" charset="0"/>
              </a:rPr>
              <a:t>“ Pérez in Kolumbien in den 1990er Jahren kreiert wurde. Zumba kombiniert Aerobic mit lateinamerikanischen sowie internationalen Tänzen. Der Name Zumba ist ein weltweit registriertes Warenzeichen der Zumba Fitness, LLC. </a:t>
            </a:r>
            <a:endParaRPr lang="de-DE" sz="1200" b="1" dirty="0">
              <a:effectLst/>
              <a:ea typeface="Calibri" panose="020F0502020204030204" pitchFamily="34" charset="0"/>
            </a:endParaRPr>
          </a:p>
          <a:p>
            <a:r>
              <a:rPr lang="de-DE" sz="1200" b="1" dirty="0">
                <a:effectLst/>
                <a:ea typeface="Times New Roman" panose="02020603050405020304" pitchFamily="18" charset="0"/>
              </a:rPr>
              <a:t>   </a:t>
            </a:r>
            <a:endParaRPr lang="de-DE" sz="1200" b="1" dirty="0">
              <a:effectLst/>
              <a:ea typeface="Calibri" panose="020F0502020204030204" pitchFamily="34" charset="0"/>
            </a:endParaRPr>
          </a:p>
        </p:txBody>
      </p:sp>
      <p:pic>
        <p:nvPicPr>
          <p:cNvPr id="11" name="Grafik 10">
            <a:extLst>
              <a:ext uri="{FF2B5EF4-FFF2-40B4-BE49-F238E27FC236}">
                <a16:creationId xmlns:a16="http://schemas.microsoft.com/office/drawing/2014/main" id="{B02300AE-B91F-4B61-A838-60966DE28C5A}"/>
              </a:ext>
            </a:extLst>
          </p:cNvPr>
          <p:cNvPicPr>
            <a:picLocks noChangeAspect="1"/>
          </p:cNvPicPr>
          <p:nvPr/>
        </p:nvPicPr>
        <p:blipFill rotWithShape="1">
          <a:blip r:embed="rId2">
            <a:extLst>
              <a:ext uri="{28A0092B-C50C-407E-A947-70E740481C1C}">
                <a14:useLocalDpi xmlns:a14="http://schemas.microsoft.com/office/drawing/2010/main" val="0"/>
              </a:ext>
            </a:extLst>
          </a:blip>
          <a:srcRect l="29933" r="20455" b="48188"/>
          <a:stretch/>
        </p:blipFill>
        <p:spPr>
          <a:xfrm>
            <a:off x="4965225" y="8039920"/>
            <a:ext cx="1690906" cy="17659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a:extLst>
              <a:ext uri="{FF2B5EF4-FFF2-40B4-BE49-F238E27FC236}">
                <a16:creationId xmlns:a16="http://schemas.microsoft.com/office/drawing/2014/main" id="{0D0CD685-238D-441D-95C3-184A62B4D003}"/>
              </a:ext>
            </a:extLst>
          </p:cNvPr>
          <p:cNvSpPr txBox="1"/>
          <p:nvPr/>
        </p:nvSpPr>
        <p:spPr>
          <a:xfrm>
            <a:off x="1005796" y="4579023"/>
            <a:ext cx="5603646" cy="1569660"/>
          </a:xfrm>
          <a:prstGeom prst="rect">
            <a:avLst/>
          </a:prstGeom>
          <a:noFill/>
        </p:spPr>
        <p:txBody>
          <a:bodyPr wrap="square" rtlCol="0">
            <a:spAutoFit/>
          </a:bodyPr>
          <a:lstStyle/>
          <a:p>
            <a:r>
              <a:rPr lang="de-DE" sz="1200" dirty="0">
                <a:effectLst/>
                <a:latin typeface="Calibri" panose="020F0502020204030204" pitchFamily="34" charset="0"/>
                <a:ea typeface="Times New Roman" panose="02020603050405020304" pitchFamily="18" charset="0"/>
              </a:rPr>
              <a:t> </a:t>
            </a:r>
            <a:endParaRPr lang="de-DE" sz="1200" dirty="0">
              <a:effectLst/>
              <a:latin typeface="Calibri" panose="020F0502020204030204" pitchFamily="34" charset="0"/>
              <a:ea typeface="Calibri" panose="020F0502020204030204" pitchFamily="34" charset="0"/>
            </a:endParaRPr>
          </a:p>
          <a:p>
            <a:r>
              <a:rPr lang="de-DE" sz="1200" b="1" dirty="0">
                <a:effectLst/>
                <a:ea typeface="Times New Roman" panose="02020603050405020304" pitchFamily="18" charset="0"/>
              </a:rPr>
              <a:t>Übungsleiterin unseres Zumba-Kurses ist Kathrin </a:t>
            </a:r>
            <a:r>
              <a:rPr lang="de-DE" sz="1200" b="1" dirty="0" err="1">
                <a:effectLst/>
                <a:ea typeface="Times New Roman" panose="02020603050405020304" pitchFamily="18" charset="0"/>
              </a:rPr>
              <a:t>Kirteke</a:t>
            </a:r>
            <a:r>
              <a:rPr lang="de-DE" sz="1200" b="1" dirty="0">
                <a:effectLst/>
                <a:ea typeface="Times New Roman" panose="02020603050405020304" pitchFamily="18" charset="0"/>
              </a:rPr>
              <a:t>, die als eine der besten Zumba-Trainerinnen im weiten Umkreis bekannt ist. 30 Frauen und Männer sind beim aktuellen Kurs dabei - für den neuen Kurs (immer 10 Einheiten) können gerne weitere Sportler aufgenommen werden. </a:t>
            </a:r>
            <a:endParaRPr lang="de-DE" sz="1200" b="1" dirty="0">
              <a:effectLst/>
              <a:ea typeface="Calibri" panose="020F0502020204030204" pitchFamily="34" charset="0"/>
            </a:endParaRPr>
          </a:p>
          <a:p>
            <a:r>
              <a:rPr lang="de-DE" sz="1200" b="1" dirty="0">
                <a:effectLst/>
                <a:ea typeface="Times New Roman" panose="02020603050405020304" pitchFamily="18" charset="0"/>
              </a:rPr>
              <a:t>  </a:t>
            </a:r>
            <a:endParaRPr lang="de-DE" sz="1200" b="1" dirty="0">
              <a:effectLst/>
              <a:ea typeface="Calibri" panose="020F0502020204030204" pitchFamily="34" charset="0"/>
            </a:endParaRPr>
          </a:p>
          <a:p>
            <a:r>
              <a:rPr lang="de-DE" sz="1200" b="1" dirty="0">
                <a:effectLst/>
                <a:ea typeface="Times New Roman" panose="02020603050405020304" pitchFamily="18" charset="0"/>
              </a:rPr>
              <a:t>Interessenten melden sich bitte direkt bei Kathrin </a:t>
            </a:r>
            <a:r>
              <a:rPr lang="de-DE" sz="1200" b="1" dirty="0" err="1">
                <a:effectLst/>
                <a:ea typeface="Times New Roman" panose="02020603050405020304" pitchFamily="18" charset="0"/>
              </a:rPr>
              <a:t>Kirteke</a:t>
            </a:r>
            <a:r>
              <a:rPr lang="de-DE" sz="1200" b="1" dirty="0">
                <a:effectLst/>
                <a:ea typeface="Times New Roman" panose="02020603050405020304" pitchFamily="18" charset="0"/>
              </a:rPr>
              <a:t>.</a:t>
            </a:r>
            <a:endParaRPr lang="de-DE" sz="1200" b="1" dirty="0">
              <a:effectLst/>
              <a:ea typeface="Calibri" panose="020F0502020204030204" pitchFamily="34" charset="0"/>
            </a:endParaRPr>
          </a:p>
          <a:p>
            <a:endParaRPr lang="de-DE" sz="1200" dirty="0"/>
          </a:p>
        </p:txBody>
      </p:sp>
      <p:pic>
        <p:nvPicPr>
          <p:cNvPr id="14" name="Grafik 13">
            <a:extLst>
              <a:ext uri="{FF2B5EF4-FFF2-40B4-BE49-F238E27FC236}">
                <a16:creationId xmlns:a16="http://schemas.microsoft.com/office/drawing/2014/main" id="{187794A4-908C-4BE0-B416-FE2110A0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592" y="1437431"/>
            <a:ext cx="3598200" cy="3123311"/>
          </a:xfrm>
          <a:prstGeom prst="rect">
            <a:avLst/>
          </a:prstGeom>
        </p:spPr>
      </p:pic>
      <p:pic>
        <p:nvPicPr>
          <p:cNvPr id="17" name="Grafik 16">
            <a:extLst>
              <a:ext uri="{FF2B5EF4-FFF2-40B4-BE49-F238E27FC236}">
                <a16:creationId xmlns:a16="http://schemas.microsoft.com/office/drawing/2014/main" id="{22607FFF-959D-4424-AE0E-29E7DFD7C45A}"/>
              </a:ext>
            </a:extLst>
          </p:cNvPr>
          <p:cNvPicPr>
            <a:picLocks noChangeAspect="1"/>
          </p:cNvPicPr>
          <p:nvPr/>
        </p:nvPicPr>
        <p:blipFill rotWithShape="1">
          <a:blip r:embed="rId4">
            <a:extLst>
              <a:ext uri="{28A0092B-C50C-407E-A947-70E740481C1C}">
                <a14:useLocalDpi xmlns:a14="http://schemas.microsoft.com/office/drawing/2010/main" val="0"/>
              </a:ext>
            </a:extLst>
          </a:blip>
          <a:srcRect l="-1" t="33304" r="22787" b="29278"/>
          <a:stretch/>
        </p:blipFill>
        <p:spPr>
          <a:xfrm>
            <a:off x="1290181" y="6080170"/>
            <a:ext cx="4876017" cy="1771956"/>
          </a:xfrm>
          <a:prstGeom prst="rect">
            <a:avLst/>
          </a:prstGeom>
        </p:spPr>
      </p:pic>
      <p:pic>
        <p:nvPicPr>
          <p:cNvPr id="6" name="Grafik 5">
            <a:extLst>
              <a:ext uri="{FF2B5EF4-FFF2-40B4-BE49-F238E27FC236}">
                <a16:creationId xmlns:a16="http://schemas.microsoft.com/office/drawing/2014/main" id="{23EA3FC2-166A-4410-914D-EAE828E00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 y="2230235"/>
            <a:ext cx="926342" cy="995364"/>
          </a:xfrm>
          <a:prstGeom prst="rect">
            <a:avLst/>
          </a:prstGeom>
        </p:spPr>
      </p:pic>
    </p:spTree>
    <p:extLst>
      <p:ext uri="{BB962C8B-B14F-4D97-AF65-F5344CB8AC3E}">
        <p14:creationId xmlns:p14="http://schemas.microsoft.com/office/powerpoint/2010/main" val="3598587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7BDB0A5-8F0E-4290-943E-5024D8750B04}"/>
              </a:ext>
            </a:extLst>
          </p:cNvPr>
          <p:cNvSpPr>
            <a:spLocks noGrp="1"/>
          </p:cNvSpPr>
          <p:nvPr>
            <p:ph type="sldNum" sz="quarter" idx="12"/>
          </p:nvPr>
        </p:nvSpPr>
        <p:spPr>
          <a:xfrm>
            <a:off x="6009971" y="9225642"/>
            <a:ext cx="842399" cy="527403"/>
          </a:xfrm>
          <a:prstGeom prst="rect">
            <a:avLst/>
          </a:prstGeom>
        </p:spPr>
        <p:txBody>
          <a:bodyPr/>
          <a:lstStyle/>
          <a:p>
            <a:fld id="{30DF6D98-59E7-4C24-8F82-0C955617432B}" type="slidenum">
              <a:rPr lang="de-DE" smtClean="0"/>
              <a:pPr/>
              <a:t>42</a:t>
            </a:fld>
            <a:endParaRPr lang="de-DE" dirty="0"/>
          </a:p>
        </p:txBody>
      </p:sp>
      <p:sp>
        <p:nvSpPr>
          <p:cNvPr id="4" name="Textfeld 3">
            <a:extLst>
              <a:ext uri="{FF2B5EF4-FFF2-40B4-BE49-F238E27FC236}">
                <a16:creationId xmlns:a16="http://schemas.microsoft.com/office/drawing/2014/main" id="{06A84EA6-71A5-4044-892D-8F0BAB51DDD4}"/>
              </a:ext>
            </a:extLst>
          </p:cNvPr>
          <p:cNvSpPr txBox="1"/>
          <p:nvPr/>
        </p:nvSpPr>
        <p:spPr>
          <a:xfrm>
            <a:off x="16043" y="1163248"/>
            <a:ext cx="6009971" cy="5313891"/>
          </a:xfrm>
          <a:prstGeom prst="rect">
            <a:avLst/>
          </a:prstGeom>
          <a:noFill/>
        </p:spPr>
        <p:txBody>
          <a:bodyPr wrap="square">
            <a:spAutoFit/>
          </a:bodyPr>
          <a:lstStyle/>
          <a:p>
            <a:pPr algn="ctr" fontAlgn="base">
              <a:lnSpc>
                <a:spcPts val="156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Sie suchen neue Werbeflächen? </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Dann lassen Sie uns als Team auftreten!</a:t>
            </a:r>
          </a:p>
          <a:p>
            <a:pPr algn="ctr" fontAlgn="base">
              <a:lnSpc>
                <a:spcPts val="1560"/>
              </a:lnSpc>
              <a:spcAft>
                <a:spcPts val="800"/>
              </a:spcAft>
            </a:pP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lnSpc>
                <a:spcPts val="156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Mit über 900 Mitgliedern gehören wir zu den größten Turn- und Sportvereinen in der Region. Der Liga- und Turnierbetrieb mit zahlreichen Teams und Einzelwettkämpfern (5-80 Jahre) in allen Wettbewerbsklassen, bietet Ihrem Unternehmen vielfältige repräsentative Flächen, wie beispielsweise</a:t>
            </a:r>
          </a:p>
          <a:p>
            <a:pPr algn="ctr" fontAlgn="base">
              <a:lnSpc>
                <a:spcPts val="1560"/>
              </a:lnSpc>
              <a:spcAft>
                <a:spcPts val="800"/>
              </a:spcAft>
            </a:pP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lnSpc>
                <a:spcPts val="156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 Firmenlogo auf Vereinsdruckmedien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fontAlgn="base">
              <a:lnSpc>
                <a:spcPts val="1560"/>
              </a:lnSpc>
              <a:buFont typeface="Wingdings" panose="05000000000000000000" pitchFamily="2" charset="2"/>
              <a:buChar char=""/>
            </a:pPr>
            <a:r>
              <a:rPr lang="de-DE" sz="1200" b="1" dirty="0">
                <a:effectLst/>
                <a:latin typeface="Calibri" panose="020F0502020204030204" pitchFamily="34" charset="0"/>
                <a:ea typeface="Times New Roman" panose="02020603050405020304" pitchFamily="18" charset="0"/>
                <a:cs typeface="Calibri" panose="020F0502020204030204" pitchFamily="34" charset="0"/>
              </a:rPr>
              <a:t>Internetpräsenz auf der Homepage </a:t>
            </a:r>
            <a:r>
              <a:rPr lang="de-DE" sz="1200" b="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www.tsv-nea.de</a:t>
            </a:r>
            <a:r>
              <a:rPr lang="de-DE" sz="1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de-DE" sz="1200" b="1" dirty="0">
                <a:effectLst/>
                <a:latin typeface="Calibri" panose="020F0502020204030204" pitchFamily="34" charset="0"/>
                <a:ea typeface="Times New Roman" panose="02020603050405020304" pitchFamily="18" charset="0"/>
                <a:cs typeface="Calibri" panose="020F0502020204030204" pitchFamily="34" charset="0"/>
              </a:rPr>
              <a:t>, </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Soccerwatch</a:t>
            </a:r>
            <a:r>
              <a:rPr lang="de-DE" sz="1200" b="1" dirty="0">
                <a:effectLst/>
                <a:latin typeface="Calibri" panose="020F0502020204030204" pitchFamily="34" charset="0"/>
                <a:ea typeface="Times New Roman" panose="02020603050405020304" pitchFamily="18" charset="0"/>
                <a:cs typeface="Calibri" panose="020F0502020204030204" pitchFamily="34" charset="0"/>
              </a:rPr>
              <a:t> (Live)</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fontAlgn="base">
              <a:lnSpc>
                <a:spcPts val="1560"/>
              </a:lnSpc>
              <a:buFont typeface="Wingdings" panose="05000000000000000000" pitchFamily="2" charset="2"/>
              <a:buChar char=""/>
            </a:pPr>
            <a:r>
              <a:rPr lang="de-DE" sz="1200" b="1" dirty="0">
                <a:effectLst/>
                <a:latin typeface="Calibri" panose="020F0502020204030204" pitchFamily="34" charset="0"/>
                <a:ea typeface="Times New Roman" panose="02020603050405020304" pitchFamily="18" charset="0"/>
                <a:cs typeface="Calibri" panose="020F0502020204030204" pitchFamily="34" charset="0"/>
              </a:rPr>
              <a:t>Bandenwerbung</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fontAlgn="base">
              <a:lnSpc>
                <a:spcPts val="1560"/>
              </a:lnSpc>
              <a:buFont typeface="Wingdings" panose="05000000000000000000" pitchFamily="2" charset="2"/>
              <a:buChar char=""/>
            </a:pPr>
            <a:r>
              <a:rPr lang="de-DE" sz="1200" b="1" dirty="0">
                <a:effectLst/>
                <a:latin typeface="Calibri" panose="020F0502020204030204" pitchFamily="34" charset="0"/>
                <a:ea typeface="Times New Roman" panose="02020603050405020304" pitchFamily="18" charset="0"/>
                <a:cs typeface="Calibri" panose="020F0502020204030204" pitchFamily="34" charset="0"/>
              </a:rPr>
              <a:t>Trikotwerbung für ein Team</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ctr" fontAlgn="base">
              <a:lnSpc>
                <a:spcPts val="1560"/>
              </a:lnSpc>
              <a:spcAft>
                <a:spcPts val="800"/>
              </a:spcAft>
              <a:buFont typeface="Wingdings" panose="05000000000000000000" pitchFamily="2" charset="2"/>
              <a:buChar char=""/>
            </a:pPr>
            <a:r>
              <a:rPr lang="de-DE" sz="1200" b="1" dirty="0">
                <a:effectLst/>
                <a:latin typeface="Calibri" panose="020F0502020204030204" pitchFamily="34" charset="0"/>
                <a:ea typeface="Times New Roman" panose="02020603050405020304" pitchFamily="18" charset="0"/>
                <a:cs typeface="Calibri" panose="020F0502020204030204" pitchFamily="34" charset="0"/>
              </a:rPr>
              <a:t>Sponsoring von diversen Trainingscamps </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für Kinder und Jugendliche</a:t>
            </a:r>
          </a:p>
          <a:p>
            <a:pPr marL="342900" lvl="0" indent="-342900" algn="ctr" fontAlgn="base">
              <a:lnSpc>
                <a:spcPts val="1560"/>
              </a:lnSpc>
              <a:spcAft>
                <a:spcPts val="800"/>
              </a:spcAft>
              <a:buFont typeface="Wingdings" panose="05000000000000000000" pitchFamily="2" charset="2"/>
              <a:buChar char=""/>
            </a:pP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lnSpc>
                <a:spcPts val="156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 </a:t>
            </a:r>
            <a:r>
              <a:rPr lang="de-DE" sz="1200" b="1" dirty="0">
                <a:effectLst/>
                <a:latin typeface="Calibri" panose="020F0502020204030204" pitchFamily="34" charset="0"/>
                <a:ea typeface="Calibri" panose="020F0502020204030204" pitchFamily="34" charset="0"/>
                <a:cs typeface="Calibri" panose="020F0502020204030204" pitchFamily="34" charset="0"/>
              </a:rPr>
              <a:t>Unser Verein geht mit Vollgas in die Zukunft und möchte sich auf allen Kanälen bestens präsentieren.</a:t>
            </a:r>
          </a:p>
          <a:p>
            <a:pPr algn="ctr" fontAlgn="base">
              <a:lnSpc>
                <a:spcPts val="1560"/>
              </a:lnSpc>
              <a:spcAft>
                <a:spcPts val="800"/>
              </a:spcAft>
            </a:pP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lnSpc>
                <a:spcPts val="1560"/>
              </a:lnSpc>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 Falls wir Ihr Interesse geweckt haben, </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freuen wir uns über Ihre Rückmeldung. </a:t>
            </a:r>
            <a:br>
              <a:rPr lang="de-DE" sz="1200" b="1" dirty="0">
                <a:effectLst/>
                <a:latin typeface="Calibri" panose="020F0502020204030204" pitchFamily="34" charset="0"/>
                <a:ea typeface="Times New Roman" panose="02020603050405020304" pitchFamily="18" charset="0"/>
                <a:cs typeface="Calibri" panose="020F0502020204030204" pitchFamily="34" charset="0"/>
              </a:rPr>
            </a:br>
            <a:r>
              <a:rPr lang="de-DE" sz="1200" b="1" dirty="0">
                <a:effectLst/>
                <a:latin typeface="Calibri" panose="020F0502020204030204" pitchFamily="34" charset="0"/>
                <a:ea typeface="Times New Roman" panose="02020603050405020304" pitchFamily="18" charset="0"/>
                <a:cs typeface="Calibri" panose="020F0502020204030204" pitchFamily="34" charset="0"/>
              </a:rPr>
              <a:t>Für Ihre Ideen und Anregungen sind wir offen.</a:t>
            </a:r>
          </a:p>
        </p:txBody>
      </p:sp>
      <p:sp>
        <p:nvSpPr>
          <p:cNvPr id="5" name="Textplatzhalter 3">
            <a:extLst>
              <a:ext uri="{FF2B5EF4-FFF2-40B4-BE49-F238E27FC236}">
                <a16:creationId xmlns:a16="http://schemas.microsoft.com/office/drawing/2014/main" id="{1FE0A17B-7310-4370-94D9-300EF1E5B465}"/>
              </a:ext>
            </a:extLst>
          </p:cNvPr>
          <p:cNvSpPr>
            <a:spLocks noGrp="1"/>
          </p:cNvSpPr>
          <p:nvPr>
            <p:ph type="body" sz="quarter" idx="13"/>
          </p:nvPr>
        </p:nvSpPr>
        <p:spPr>
          <a:xfrm>
            <a:off x="-1" y="261920"/>
            <a:ext cx="6009971" cy="535531"/>
          </a:xfrm>
        </p:spPr>
        <p:txBody>
          <a:bodyPr/>
          <a:lstStyle/>
          <a:p>
            <a:pPr marL="0" indent="0" algn="ctr">
              <a:buNone/>
            </a:pPr>
            <a:r>
              <a:rPr lang="de-DE" dirty="0"/>
              <a:t>WERBEPARTNER</a:t>
            </a:r>
          </a:p>
        </p:txBody>
      </p:sp>
      <p:pic>
        <p:nvPicPr>
          <p:cNvPr id="1026" name="Picture 2" descr="hier könnte ihre werbung stehen! ☆ | Werbung, Zitate, Wörter">
            <a:extLst>
              <a:ext uri="{FF2B5EF4-FFF2-40B4-BE49-F238E27FC236}">
                <a16:creationId xmlns:a16="http://schemas.microsoft.com/office/drawing/2014/main" id="{3C074641-7769-4F12-A771-822A2BCB5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494" y="6570407"/>
            <a:ext cx="3118484" cy="311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38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2CFAFCC-5F95-4418-B80F-C28CD384A0AA}"/>
              </a:ext>
            </a:extLst>
          </p:cNvPr>
          <p:cNvSpPr>
            <a:spLocks noGrp="1"/>
          </p:cNvSpPr>
          <p:nvPr>
            <p:ph type="sldNum" sz="quarter" idx="12"/>
          </p:nvPr>
        </p:nvSpPr>
        <p:spPr/>
        <p:txBody>
          <a:bodyPr/>
          <a:lstStyle/>
          <a:p>
            <a:fld id="{30DF6D98-59E7-4C24-8F82-0C955617432B}" type="slidenum">
              <a:rPr lang="de-DE" smtClean="0"/>
              <a:pPr/>
              <a:t>43</a:t>
            </a:fld>
            <a:endParaRPr lang="de-DE" dirty="0"/>
          </a:p>
        </p:txBody>
      </p:sp>
      <p:sp>
        <p:nvSpPr>
          <p:cNvPr id="4" name="Textplatzhalter 3">
            <a:extLst>
              <a:ext uri="{FF2B5EF4-FFF2-40B4-BE49-F238E27FC236}">
                <a16:creationId xmlns:a16="http://schemas.microsoft.com/office/drawing/2014/main" id="{B36D418E-2663-489F-9824-B9912761714C}"/>
              </a:ext>
            </a:extLst>
          </p:cNvPr>
          <p:cNvSpPr>
            <a:spLocks noGrp="1"/>
          </p:cNvSpPr>
          <p:nvPr>
            <p:ph type="body" sz="quarter" idx="13"/>
          </p:nvPr>
        </p:nvSpPr>
        <p:spPr>
          <a:xfrm>
            <a:off x="842399" y="259067"/>
            <a:ext cx="6015601" cy="535531"/>
          </a:xfrm>
        </p:spPr>
        <p:txBody>
          <a:bodyPr/>
          <a:lstStyle/>
          <a:p>
            <a:pPr marL="0" indent="0" algn="ctr">
              <a:buNone/>
            </a:pPr>
            <a:r>
              <a:rPr lang="de-DE" dirty="0"/>
              <a:t>UNSERE WERTE</a:t>
            </a:r>
          </a:p>
        </p:txBody>
      </p:sp>
      <p:sp>
        <p:nvSpPr>
          <p:cNvPr id="6" name="Textfeld 5">
            <a:extLst>
              <a:ext uri="{FF2B5EF4-FFF2-40B4-BE49-F238E27FC236}">
                <a16:creationId xmlns:a16="http://schemas.microsoft.com/office/drawing/2014/main" id="{D1FC4D8C-0C9C-4383-BF52-823175BBA089}"/>
              </a:ext>
            </a:extLst>
          </p:cNvPr>
          <p:cNvSpPr txBox="1"/>
          <p:nvPr/>
        </p:nvSpPr>
        <p:spPr>
          <a:xfrm>
            <a:off x="842400" y="1145098"/>
            <a:ext cx="6015600" cy="4955203"/>
          </a:xfrm>
          <a:prstGeom prst="rect">
            <a:avLst/>
          </a:prstGeom>
          <a:noFill/>
        </p:spPr>
        <p:txBody>
          <a:bodyPr wrap="square">
            <a:spAutoFit/>
          </a:bodyPr>
          <a:lstStyle/>
          <a:p>
            <a:pPr algn="ctr" fontAlgn="base">
              <a:spcBef>
                <a:spcPts val="1020"/>
              </a:spcBef>
              <a:spcAft>
                <a:spcPts val="1020"/>
              </a:spcAft>
            </a:pPr>
            <a:r>
              <a:rPr lang="de-DE" sz="1200" b="1" dirty="0">
                <a:effectLst/>
                <a:ea typeface="Times New Roman" panose="02020603050405020304" pitchFamily="18" charset="0"/>
              </a:rPr>
              <a:t>Aufstehen, </a:t>
            </a:r>
            <a:r>
              <a:rPr lang="de-DE" sz="1200" b="1" dirty="0">
                <a:solidFill>
                  <a:srgbClr val="00B0F0"/>
                </a:solidFill>
                <a:effectLst/>
                <a:ea typeface="Times New Roman" panose="02020603050405020304" pitchFamily="18" charset="0"/>
              </a:rPr>
              <a:t>Weitermachen</a:t>
            </a:r>
            <a:r>
              <a:rPr lang="de-DE" sz="1200" b="1" dirty="0">
                <a:effectLst/>
                <a:ea typeface="Times New Roman" panose="02020603050405020304" pitchFamily="18" charset="0"/>
              </a:rPr>
              <a:t>.</a:t>
            </a:r>
          </a:p>
          <a:p>
            <a:pPr algn="ctr" fontAlgn="base">
              <a:spcBef>
                <a:spcPts val="1020"/>
              </a:spcBef>
              <a:spcAft>
                <a:spcPts val="1020"/>
              </a:spcAft>
            </a:pPr>
            <a:r>
              <a:rPr lang="de-DE" sz="1200" b="1" dirty="0">
                <a:effectLst/>
                <a:ea typeface="Times New Roman" panose="02020603050405020304" pitchFamily="18" charset="0"/>
              </a:rPr>
              <a:t>Uns prägt eine lange Reise durch alle Höhen und Tiefen. Niemals aufgeben, nach Rückschlägen immer wieder aufstehen, stets an sich glauben, mutig voranschreiten und sich der eigenen Stärke bewusst sein – auf dem Spielfeld, auf den Rängen, im Leben. Das zeichnet uns aus und schafft ein starkes Fundament, auf das wir bauen.</a:t>
            </a:r>
          </a:p>
          <a:p>
            <a:pPr algn="ctr" fontAlgn="base">
              <a:spcBef>
                <a:spcPts val="1020"/>
              </a:spcBef>
              <a:spcAft>
                <a:spcPts val="1020"/>
              </a:spcAft>
            </a:pPr>
            <a:r>
              <a:rPr lang="de-DE" sz="1200" b="1" dirty="0">
                <a:effectLst/>
                <a:ea typeface="Times New Roman" panose="02020603050405020304" pitchFamily="18" charset="0"/>
              </a:rPr>
              <a:t>Offen sein, </a:t>
            </a:r>
            <a:r>
              <a:rPr lang="de-DE" sz="1200" b="1" dirty="0">
                <a:solidFill>
                  <a:srgbClr val="00B0F0"/>
                </a:solidFill>
                <a:effectLst/>
                <a:ea typeface="Times New Roman" panose="02020603050405020304" pitchFamily="18" charset="0"/>
              </a:rPr>
              <a:t>Offen bleiben</a:t>
            </a:r>
            <a:r>
              <a:rPr lang="de-DE" sz="1200" b="1" dirty="0">
                <a:effectLst/>
                <a:ea typeface="Times New Roman" panose="02020603050405020304" pitchFamily="18" charset="0"/>
              </a:rPr>
              <a:t>.</a:t>
            </a:r>
          </a:p>
          <a:p>
            <a:pPr algn="ctr" fontAlgn="base">
              <a:spcBef>
                <a:spcPts val="1020"/>
              </a:spcBef>
              <a:spcAft>
                <a:spcPts val="1020"/>
              </a:spcAft>
            </a:pPr>
            <a:r>
              <a:rPr lang="de-DE" sz="1200" b="1" dirty="0">
                <a:effectLst/>
                <a:ea typeface="Times New Roman" panose="02020603050405020304" pitchFamily="18" charset="0"/>
              </a:rPr>
              <a:t>In der TSV-Familie sind alle willkommen, die selbst niemanden ausgrenzen. Wir sind ein Verein weniger Zäune und kurzer Wege. Wir sind nahbar und geerdet. Jedes Mitglied ist geschätzt, hat eine Stimme und wird gehört.</a:t>
            </a:r>
          </a:p>
          <a:p>
            <a:pPr algn="ctr" fontAlgn="base">
              <a:spcBef>
                <a:spcPts val="1020"/>
              </a:spcBef>
              <a:spcAft>
                <a:spcPts val="1020"/>
              </a:spcAft>
            </a:pPr>
            <a:r>
              <a:rPr lang="de-DE" sz="1200" b="1" dirty="0">
                <a:effectLst/>
                <a:ea typeface="Times New Roman" panose="02020603050405020304" pitchFamily="18" charset="0"/>
              </a:rPr>
              <a:t>Auch neue Ideen sind uns immer willkommen, im sportlichen wie im gesellschaftlichen Bereich. Wir hören nie auf, uns selbst zu hinterfragen. So entwickeln wir uns weiter und geben unserer großen Tradition eine lebendige Zukunft</a:t>
            </a:r>
          </a:p>
          <a:p>
            <a:pPr algn="ctr" fontAlgn="base">
              <a:spcBef>
                <a:spcPts val="1020"/>
              </a:spcBef>
              <a:spcAft>
                <a:spcPts val="1020"/>
              </a:spcAft>
            </a:pPr>
            <a:r>
              <a:rPr lang="de-DE" sz="1200" b="1" dirty="0">
                <a:effectLst/>
                <a:ea typeface="Times New Roman" panose="02020603050405020304" pitchFamily="18" charset="0"/>
              </a:rPr>
              <a:t>Zusammenhelfen, </a:t>
            </a:r>
            <a:r>
              <a:rPr lang="de-DE" sz="1200" b="1" dirty="0">
                <a:solidFill>
                  <a:srgbClr val="00B0F0"/>
                </a:solidFill>
                <a:effectLst/>
                <a:ea typeface="Times New Roman" panose="02020603050405020304" pitchFamily="18" charset="0"/>
              </a:rPr>
              <a:t>zusammen helfen</a:t>
            </a:r>
            <a:r>
              <a:rPr lang="de-DE" sz="1200" b="1" dirty="0">
                <a:effectLst/>
                <a:ea typeface="Times New Roman" panose="02020603050405020304" pitchFamily="18" charset="0"/>
              </a:rPr>
              <a:t>.</a:t>
            </a:r>
          </a:p>
          <a:p>
            <a:pPr algn="ctr" fontAlgn="base">
              <a:spcBef>
                <a:spcPts val="1020"/>
              </a:spcBef>
              <a:spcAft>
                <a:spcPts val="1020"/>
              </a:spcAft>
            </a:pPr>
            <a:r>
              <a:rPr lang="de-DE" sz="1200" b="1" dirty="0">
                <a:effectLst/>
                <a:ea typeface="Times New Roman" panose="02020603050405020304" pitchFamily="18" charset="0"/>
              </a:rPr>
              <a:t>Großartige Triumphe, bittere Niederlagen, gemeinsam gefeiert, gemeinsam durchlitten – daraus entspringt unsere größte Kraft der Zusammenarbeit. Wir sind füreinander da, immer und überall. Unser TSV 1861/08 Neustadt an der Aisch ist gewachsener Lebensmittelpunkt für Generationen. Wir bekennen uns zu unserer sozialen Verantwortung und geben den Menschen mehr als einmal die Woche Sport.</a:t>
            </a:r>
          </a:p>
        </p:txBody>
      </p:sp>
      <p:sp>
        <p:nvSpPr>
          <p:cNvPr id="7" name="Textplatzhalter 3">
            <a:extLst>
              <a:ext uri="{FF2B5EF4-FFF2-40B4-BE49-F238E27FC236}">
                <a16:creationId xmlns:a16="http://schemas.microsoft.com/office/drawing/2014/main" id="{65771BFF-6874-4080-B3E6-A22BE3B6BCB5}"/>
              </a:ext>
            </a:extLst>
          </p:cNvPr>
          <p:cNvSpPr txBox="1">
            <a:spLocks/>
          </p:cNvSpPr>
          <p:nvPr/>
        </p:nvSpPr>
        <p:spPr>
          <a:xfrm>
            <a:off x="842398" y="6683784"/>
            <a:ext cx="6015601" cy="535531"/>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lang="de-DE" sz="3200" b="0" kern="1200" dirty="0">
                <a:solidFill>
                  <a:schemeClr val="tx1"/>
                </a:solidFill>
                <a:latin typeface="Eras Bold ITC" panose="020B0907030504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de-DE" dirty="0"/>
              <a:t>UNSER AUFTRAG</a:t>
            </a:r>
          </a:p>
        </p:txBody>
      </p:sp>
      <p:sp>
        <p:nvSpPr>
          <p:cNvPr id="9" name="Textfeld 8">
            <a:extLst>
              <a:ext uri="{FF2B5EF4-FFF2-40B4-BE49-F238E27FC236}">
                <a16:creationId xmlns:a16="http://schemas.microsoft.com/office/drawing/2014/main" id="{E8093B19-BD82-4EF6-A236-7BA5157CC501}"/>
              </a:ext>
            </a:extLst>
          </p:cNvPr>
          <p:cNvSpPr txBox="1"/>
          <p:nvPr/>
        </p:nvSpPr>
        <p:spPr>
          <a:xfrm>
            <a:off x="842398" y="7219315"/>
            <a:ext cx="6015600" cy="1456809"/>
          </a:xfrm>
          <a:prstGeom prst="rect">
            <a:avLst/>
          </a:prstGeom>
          <a:noFill/>
        </p:spPr>
        <p:txBody>
          <a:bodyPr wrap="square">
            <a:spAutoFit/>
          </a:bodyPr>
          <a:lstStyle/>
          <a:p>
            <a:pPr algn="ctr" fontAlgn="base">
              <a:spcBef>
                <a:spcPts val="1020"/>
              </a:spcBef>
              <a:spcAft>
                <a:spcPts val="1020"/>
              </a:spcAft>
            </a:pPr>
            <a:r>
              <a:rPr lang="de-DE" sz="1200" b="1" dirty="0">
                <a:effectLst/>
                <a:ea typeface="Times New Roman" panose="02020603050405020304" pitchFamily="18" charset="0"/>
              </a:rPr>
              <a:t>Menschen </a:t>
            </a:r>
            <a:r>
              <a:rPr lang="de-DE" sz="1200" b="1" dirty="0">
                <a:solidFill>
                  <a:srgbClr val="00B0F0"/>
                </a:solidFill>
                <a:effectLst/>
                <a:ea typeface="Times New Roman" panose="02020603050405020304" pitchFamily="18" charset="0"/>
              </a:rPr>
              <a:t>zusammenbringen</a:t>
            </a:r>
          </a:p>
          <a:p>
            <a:pPr algn="ctr" fontAlgn="base">
              <a:spcBef>
                <a:spcPts val="1020"/>
              </a:spcBef>
              <a:spcAft>
                <a:spcPts val="1020"/>
              </a:spcAft>
            </a:pPr>
            <a:r>
              <a:rPr lang="de-DE" sz="1200" b="1" dirty="0">
                <a:effectLst/>
                <a:ea typeface="Times New Roman" panose="02020603050405020304" pitchFamily="18" charset="0"/>
              </a:rPr>
              <a:t>Der TSV ist Neustadt an der Aisch. Keine andere Institution in unserer gesamten Region hat eine so große verbindende Kraft. Es ist unser Auftrag, diese Kraft zum Wohle aller zu nutzen. Wir bringen Menschen zusammen. Auf dem Spielfeld, die in jedem Spiel alles füreinander geben. Und darüber hinaus eine große TSV-Familie, die gemeinsam sehr viel mehr bewegt als nur den Sport und die Bewegung.</a:t>
            </a:r>
          </a:p>
        </p:txBody>
      </p:sp>
    </p:spTree>
    <p:extLst>
      <p:ext uri="{BB962C8B-B14F-4D97-AF65-F5344CB8AC3E}">
        <p14:creationId xmlns:p14="http://schemas.microsoft.com/office/powerpoint/2010/main" val="2832341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0C0EA8C-5F35-4384-9A1D-4E71D2357D7B}"/>
              </a:ext>
            </a:extLst>
          </p:cNvPr>
          <p:cNvSpPr>
            <a:spLocks noGrp="1"/>
          </p:cNvSpPr>
          <p:nvPr>
            <p:ph type="sldNum" sz="quarter" idx="12"/>
          </p:nvPr>
        </p:nvSpPr>
        <p:spPr>
          <a:xfrm>
            <a:off x="6009971" y="9225642"/>
            <a:ext cx="842399" cy="527403"/>
          </a:xfrm>
          <a:prstGeom prst="rect">
            <a:avLst/>
          </a:prstGeom>
        </p:spPr>
        <p:txBody>
          <a:bodyPr/>
          <a:lstStyle/>
          <a:p>
            <a:fld id="{30DF6D98-59E7-4C24-8F82-0C955617432B}" type="slidenum">
              <a:rPr lang="de-DE" smtClean="0"/>
              <a:pPr/>
              <a:t>44</a:t>
            </a:fld>
            <a:endParaRPr lang="de-DE" dirty="0"/>
          </a:p>
        </p:txBody>
      </p:sp>
      <p:sp>
        <p:nvSpPr>
          <p:cNvPr id="4" name="Textplatzhalter 3">
            <a:extLst>
              <a:ext uri="{FF2B5EF4-FFF2-40B4-BE49-F238E27FC236}">
                <a16:creationId xmlns:a16="http://schemas.microsoft.com/office/drawing/2014/main" id="{15E73D77-42E0-41B3-BFF5-7A22EFF66366}"/>
              </a:ext>
            </a:extLst>
          </p:cNvPr>
          <p:cNvSpPr>
            <a:spLocks noGrp="1"/>
          </p:cNvSpPr>
          <p:nvPr>
            <p:ph type="body" sz="quarter" idx="13"/>
          </p:nvPr>
        </p:nvSpPr>
        <p:spPr>
          <a:xfrm>
            <a:off x="-1" y="261920"/>
            <a:ext cx="6009971" cy="535531"/>
          </a:xfrm>
        </p:spPr>
        <p:txBody>
          <a:bodyPr/>
          <a:lstStyle/>
          <a:p>
            <a:pPr marL="0" indent="0" algn="ctr">
              <a:buNone/>
            </a:pPr>
            <a:r>
              <a:rPr lang="de-DE" dirty="0"/>
              <a:t>UNSERE VISION</a:t>
            </a:r>
          </a:p>
        </p:txBody>
      </p:sp>
      <p:sp>
        <p:nvSpPr>
          <p:cNvPr id="5" name="Textfeld 4">
            <a:extLst>
              <a:ext uri="{FF2B5EF4-FFF2-40B4-BE49-F238E27FC236}">
                <a16:creationId xmlns:a16="http://schemas.microsoft.com/office/drawing/2014/main" id="{A184F9A3-D301-41AB-AA78-6990799D5E02}"/>
              </a:ext>
            </a:extLst>
          </p:cNvPr>
          <p:cNvSpPr txBox="1"/>
          <p:nvPr/>
        </p:nvSpPr>
        <p:spPr>
          <a:xfrm>
            <a:off x="14104" y="1194443"/>
            <a:ext cx="6015602" cy="3395801"/>
          </a:xfrm>
          <a:prstGeom prst="rect">
            <a:avLst/>
          </a:prstGeom>
          <a:noFill/>
        </p:spPr>
        <p:txBody>
          <a:bodyPr wrap="square">
            <a:spAutoFit/>
          </a:bodyPr>
          <a:lstStyle/>
          <a:p>
            <a:pPr algn="ct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GEMEINSAM</a:t>
            </a:r>
            <a:r>
              <a:rPr lang="de-DE" sz="1200" b="1" dirty="0">
                <a:latin typeface="Times New Roman" panose="02020603050405020304" pitchFamily="18" charset="0"/>
                <a:ea typeface="Times New Roman" panose="02020603050405020304" pitchFamily="18" charset="0"/>
              </a:rPr>
              <a:t>´</a:t>
            </a:r>
            <a:r>
              <a:rPr lang="de-DE" sz="1200" b="1" dirty="0">
                <a:effectLst/>
                <a:latin typeface="Calibri" panose="020F0502020204030204" pitchFamily="34" charset="0"/>
                <a:ea typeface="Times New Roman" panose="02020603050405020304" pitchFamily="18" charset="0"/>
              </a:rPr>
              <a:t>DEN </a:t>
            </a:r>
            <a:r>
              <a:rPr lang="de-DE" sz="1200" b="1" u="sng" dirty="0">
                <a:effectLst/>
                <a:latin typeface="Calibri" panose="020F0502020204030204" pitchFamily="34" charset="0"/>
                <a:ea typeface="Times New Roman" panose="02020603050405020304" pitchFamily="18" charset="0"/>
              </a:rPr>
              <a:t>TSV</a:t>
            </a:r>
            <a:r>
              <a:rPr lang="de-DE" sz="1200" b="1" dirty="0">
                <a:effectLst/>
                <a:latin typeface="Calibri" panose="020F0502020204030204" pitchFamily="34" charset="0"/>
                <a:ea typeface="Times New Roman" panose="02020603050405020304" pitchFamily="18" charset="0"/>
              </a:rPr>
              <a:t> UND DAS</a:t>
            </a:r>
            <a:r>
              <a:rPr lang="de-DE" sz="1200" b="1" dirty="0">
                <a:latin typeface="Times New Roman" panose="02020603050405020304" pitchFamily="18" charset="0"/>
                <a:ea typeface="Times New Roman" panose="02020603050405020304" pitchFamily="18" charset="0"/>
              </a:rPr>
              <a:t> </a:t>
            </a:r>
            <a:r>
              <a:rPr lang="de-DE" sz="1200" b="1" dirty="0">
                <a:effectLst/>
                <a:latin typeface="Calibri" panose="020F0502020204030204" pitchFamily="34" charset="0"/>
                <a:ea typeface="Times New Roman" panose="02020603050405020304" pitchFamily="18" charset="0"/>
              </a:rPr>
              <a:t>LEBEN BESSER MACHEN. </a:t>
            </a:r>
            <a:endParaRPr lang="de-DE" sz="1200" b="1" dirty="0">
              <a:effectLst/>
              <a:latin typeface="Times New Roman" panose="02020603050405020304" pitchFamily="18" charset="0"/>
              <a:ea typeface="Times New Roman" panose="02020603050405020304" pitchFamily="18" charset="0"/>
            </a:endParaRPr>
          </a:p>
          <a:p>
            <a:pPr algn="ct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Wir waren jahrelang Anlaufstelle Nummer 1. Daraus resultiert unser Streben nach sportlicher Exzellenz. Dieser Anspruch muss allen bewusst sein, die für den TSV antreten – egal in welcher Funktion oder Rolle. Wir wollen den TSV wieder als Anlaufstelle Nummer 1 verankern, langfristig und auf einer soliden finanziellen Basis.</a:t>
            </a:r>
            <a:endParaRPr lang="de-DE" sz="1200" b="1" dirty="0">
              <a:effectLst/>
              <a:latin typeface="Times New Roman" panose="02020603050405020304" pitchFamily="18" charset="0"/>
              <a:ea typeface="Times New Roman" panose="02020603050405020304" pitchFamily="18" charset="0"/>
            </a:endParaRPr>
          </a:p>
          <a:p>
            <a:pPr algn="ct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Wir tragen Verantwortung über den Sport hinaus. Wir nutzen unsere verbindende Kraft, um das wichtigste gesellschaftliche Netzwerk unserer Region zu schmieden – mit dem Ziel, das Leben besser zu machen.</a:t>
            </a:r>
            <a:endParaRPr lang="de-DE" sz="1200" b="1" dirty="0">
              <a:effectLst/>
              <a:latin typeface="Times New Roman" panose="02020603050405020304" pitchFamily="18" charset="0"/>
              <a:ea typeface="Times New Roman" panose="02020603050405020304" pitchFamily="18" charset="0"/>
            </a:endParaRPr>
          </a:p>
          <a:p>
            <a:pPr algn="ctr" fontAlgn="base">
              <a:spcBef>
                <a:spcPts val="1020"/>
              </a:spcBef>
              <a:spcAft>
                <a:spcPts val="1020"/>
              </a:spcAft>
            </a:pPr>
            <a:r>
              <a:rPr lang="de-DE" sz="1200" b="1" dirty="0">
                <a:effectLst/>
                <a:latin typeface="Calibri" panose="020F0502020204030204" pitchFamily="34" charset="0"/>
                <a:ea typeface="Times New Roman" panose="02020603050405020304" pitchFamily="18" charset="0"/>
              </a:rPr>
              <a:t>Kurz: Wir wollen nicht nur eine feste Größe in unserer Region sein, sondern auch der nachhaltigste Breitensportverein der Region – in ökologischer, ökonomischer und sozialer Hinsicht.</a:t>
            </a:r>
            <a:endParaRPr lang="de-DE" sz="1200" b="1" dirty="0">
              <a:effectLst/>
              <a:latin typeface="Times New Roman" panose="02020603050405020304" pitchFamily="18" charset="0"/>
              <a:ea typeface="Times New Roman" panose="02020603050405020304" pitchFamily="18" charset="0"/>
            </a:endParaRPr>
          </a:p>
          <a:p>
            <a:pPr algn="ctr" fontAlgn="base">
              <a:spcBef>
                <a:spcPts val="1020"/>
              </a:spcBef>
              <a:spcAft>
                <a:spcPts val="1020"/>
              </a:spcAft>
            </a:pPr>
            <a:r>
              <a:rPr lang="de-DE" sz="1600" b="1" dirty="0">
                <a:effectLst/>
                <a:latin typeface="Calibri" panose="020F0502020204030204" pitchFamily="34" charset="0"/>
                <a:ea typeface="Times New Roman" panose="02020603050405020304" pitchFamily="18" charset="0"/>
              </a:rPr>
              <a:t>Die Ziele sind hoch. Aber wir sind der TSV.</a:t>
            </a:r>
            <a:endParaRPr lang="de-DE" sz="1600" b="1" dirty="0">
              <a:effectLst/>
              <a:latin typeface="Times New Roman" panose="02020603050405020304" pitchFamily="18" charset="0"/>
              <a:ea typeface="Times New Roman" panose="02020603050405020304" pitchFamily="18" charset="0"/>
            </a:endParaRPr>
          </a:p>
        </p:txBody>
      </p:sp>
      <p:sp>
        <p:nvSpPr>
          <p:cNvPr id="6" name="Textplatzhalter 3">
            <a:extLst>
              <a:ext uri="{FF2B5EF4-FFF2-40B4-BE49-F238E27FC236}">
                <a16:creationId xmlns:a16="http://schemas.microsoft.com/office/drawing/2014/main" id="{B980D799-8ACF-435C-B69A-06119C8C9117}"/>
              </a:ext>
            </a:extLst>
          </p:cNvPr>
          <p:cNvSpPr txBox="1">
            <a:spLocks/>
          </p:cNvSpPr>
          <p:nvPr/>
        </p:nvSpPr>
        <p:spPr>
          <a:xfrm>
            <a:off x="-2" y="4798636"/>
            <a:ext cx="6009971" cy="535531"/>
          </a:xfrm>
          <a:prstGeom prst="rect">
            <a:avLst/>
          </a:prstGeom>
          <a:noFill/>
        </p:spPr>
        <p:txBody>
          <a:bodyPr vert="horz" wrap="square" lIns="91440" tIns="45720" rIns="91440" bIns="45720" rtlCol="0">
            <a:spAutoFit/>
          </a:bodyPr>
          <a:lstStyle>
            <a:lvl1pPr marL="171450" indent="-171450" algn="r" defTabSz="685800" rtl="0" eaLnBrk="1" latinLnBrk="0" hangingPunct="1">
              <a:lnSpc>
                <a:spcPct val="90000"/>
              </a:lnSpc>
              <a:spcBef>
                <a:spcPts val="750"/>
              </a:spcBef>
              <a:buFont typeface="Arial" panose="020B0604020202020204" pitchFamily="34" charset="0"/>
              <a:buChar char="•"/>
              <a:defRPr lang="de-DE" sz="3200" b="0" kern="1200" dirty="0">
                <a:solidFill>
                  <a:schemeClr val="tx1"/>
                </a:solidFill>
                <a:latin typeface="Eras Bold ITC" panose="020B0907030504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de-DE" dirty="0"/>
              <a:t>UNSER VORSTAND</a:t>
            </a:r>
          </a:p>
        </p:txBody>
      </p:sp>
      <p:pic>
        <p:nvPicPr>
          <p:cNvPr id="7" name="Grafik 6">
            <a:extLst>
              <a:ext uri="{FF2B5EF4-FFF2-40B4-BE49-F238E27FC236}">
                <a16:creationId xmlns:a16="http://schemas.microsoft.com/office/drawing/2014/main" id="{683207E1-83FB-4F5D-9F93-D9ACA6F173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50" y="5334165"/>
            <a:ext cx="5858665" cy="2461369"/>
          </a:xfrm>
          <a:prstGeom prst="rect">
            <a:avLst/>
          </a:prstGeom>
          <a:noFill/>
          <a:ln>
            <a:noFill/>
          </a:ln>
          <a:effectLst/>
        </p:spPr>
      </p:pic>
      <p:sp>
        <p:nvSpPr>
          <p:cNvPr id="9" name="Textfeld 8">
            <a:extLst>
              <a:ext uri="{FF2B5EF4-FFF2-40B4-BE49-F238E27FC236}">
                <a16:creationId xmlns:a16="http://schemas.microsoft.com/office/drawing/2014/main" id="{9DCE7BAD-5C41-47F7-92FD-D65E8A2B5A11}"/>
              </a:ext>
            </a:extLst>
          </p:cNvPr>
          <p:cNvSpPr txBox="1"/>
          <p:nvPr/>
        </p:nvSpPr>
        <p:spPr>
          <a:xfrm>
            <a:off x="75650" y="7795534"/>
            <a:ext cx="5995862" cy="676467"/>
          </a:xfrm>
          <a:prstGeom prst="rect">
            <a:avLst/>
          </a:prstGeom>
          <a:noFill/>
        </p:spPr>
        <p:txBody>
          <a:bodyPr wrap="square">
            <a:spAutoFit/>
          </a:bodyPr>
          <a:lstStyle/>
          <a:p>
            <a:pPr>
              <a:lnSpc>
                <a:spcPct val="107000"/>
              </a:lnSpc>
              <a:spcAft>
                <a:spcPts val="800"/>
              </a:spcAft>
            </a:pPr>
            <a:r>
              <a:rPr lang="de-DE" sz="1200" dirty="0" err="1">
                <a:effectLst/>
                <a:latin typeface="Calibri" panose="020F0502020204030204" pitchFamily="34" charset="0"/>
                <a:ea typeface="Calibri" panose="020F0502020204030204" pitchFamily="34" charset="0"/>
                <a:cs typeface="Times New Roman" panose="02020603050405020304" pitchFamily="18" charset="0"/>
              </a:rPr>
              <a:t>v.l</a:t>
            </a:r>
            <a:r>
              <a:rPr lang="de-DE" sz="1200" dirty="0">
                <a:effectLst/>
                <a:latin typeface="Calibri" panose="020F0502020204030204" pitchFamily="34" charset="0"/>
                <a:ea typeface="Calibri" panose="020F0502020204030204" pitchFamily="34" charset="0"/>
                <a:cs typeface="Times New Roman" panose="02020603050405020304" pitchFamily="18" charset="0"/>
              </a:rPr>
              <a:t>.: Jasmin Teichmann (Beisitzerin), Matthias Decker (Beisitzer), Peter Dippold (3. Vorstand / Kassier), Sigrid Becke (1. Vorstand), Lukas Donat (2. Vorstand), Ulrike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Weisbach</a:t>
            </a:r>
            <a:r>
              <a:rPr lang="de-DE" sz="1200" dirty="0">
                <a:effectLst/>
                <a:latin typeface="Calibri" panose="020F0502020204030204" pitchFamily="34" charset="0"/>
                <a:ea typeface="Calibri" panose="020F0502020204030204" pitchFamily="34" charset="0"/>
                <a:cs typeface="Times New Roman" panose="02020603050405020304" pitchFamily="18" charset="0"/>
              </a:rPr>
              <a:t> (Schriftführerin), Wolfgang Baumgärtner (Beisitzer)</a:t>
            </a:r>
          </a:p>
        </p:txBody>
      </p:sp>
      <p:sp>
        <p:nvSpPr>
          <p:cNvPr id="15" name="Textfeld 14">
            <a:extLst>
              <a:ext uri="{FF2B5EF4-FFF2-40B4-BE49-F238E27FC236}">
                <a16:creationId xmlns:a16="http://schemas.microsoft.com/office/drawing/2014/main" id="{C9855981-A1E9-47B9-BE8F-90A60C2DCDA5}"/>
              </a:ext>
            </a:extLst>
          </p:cNvPr>
          <p:cNvSpPr txBox="1"/>
          <p:nvPr/>
        </p:nvSpPr>
        <p:spPr>
          <a:xfrm>
            <a:off x="177383" y="9571597"/>
            <a:ext cx="2429080" cy="276999"/>
          </a:xfrm>
          <a:prstGeom prst="rect">
            <a:avLst/>
          </a:prstGeom>
          <a:noFill/>
        </p:spPr>
        <p:txBody>
          <a:bodyPr wrap="square">
            <a:spAutoFit/>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Stefan Becke (Beisitzer) </a:t>
            </a:r>
            <a:endParaRPr lang="de-DE" sz="1200" b="1" dirty="0"/>
          </a:p>
        </p:txBody>
      </p:sp>
      <p:sp>
        <p:nvSpPr>
          <p:cNvPr id="19" name="Flussdiagramm: Verbinder 18">
            <a:extLst>
              <a:ext uri="{FF2B5EF4-FFF2-40B4-BE49-F238E27FC236}">
                <a16:creationId xmlns:a16="http://schemas.microsoft.com/office/drawing/2014/main" id="{9C8296C1-E36E-4BB6-9E31-9E3204578B00}"/>
              </a:ext>
            </a:extLst>
          </p:cNvPr>
          <p:cNvSpPr>
            <a:spLocks noChangeAspect="1"/>
          </p:cNvSpPr>
          <p:nvPr/>
        </p:nvSpPr>
        <p:spPr>
          <a:xfrm>
            <a:off x="2531336" y="8548153"/>
            <a:ext cx="947292" cy="947292"/>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er 19">
            <a:extLst>
              <a:ext uri="{FF2B5EF4-FFF2-40B4-BE49-F238E27FC236}">
                <a16:creationId xmlns:a16="http://schemas.microsoft.com/office/drawing/2014/main" id="{2559BA7B-2143-4EC0-BB29-303E519A6E1E}"/>
              </a:ext>
            </a:extLst>
          </p:cNvPr>
          <p:cNvSpPr>
            <a:spLocks noChangeAspect="1"/>
          </p:cNvSpPr>
          <p:nvPr/>
        </p:nvSpPr>
        <p:spPr>
          <a:xfrm>
            <a:off x="4477864" y="8548153"/>
            <a:ext cx="947292" cy="947292"/>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9CE84F23-F3F1-4FD7-8185-90FCC9267FC6}"/>
              </a:ext>
            </a:extLst>
          </p:cNvPr>
          <p:cNvSpPr txBox="1"/>
          <p:nvPr/>
        </p:nvSpPr>
        <p:spPr>
          <a:xfrm>
            <a:off x="2197136" y="9570761"/>
            <a:ext cx="2429080" cy="276999"/>
          </a:xfrm>
          <a:prstGeom prst="rect">
            <a:avLst/>
          </a:prstGeom>
          <a:noFill/>
        </p:spPr>
        <p:txBody>
          <a:bodyPr wrap="square">
            <a:spAutoFit/>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Lothar Weiß(Beisitzer) </a:t>
            </a:r>
            <a:endParaRPr lang="de-DE" sz="1200" b="1" dirty="0"/>
          </a:p>
        </p:txBody>
      </p:sp>
      <p:sp>
        <p:nvSpPr>
          <p:cNvPr id="22" name="Textfeld 21">
            <a:extLst>
              <a:ext uri="{FF2B5EF4-FFF2-40B4-BE49-F238E27FC236}">
                <a16:creationId xmlns:a16="http://schemas.microsoft.com/office/drawing/2014/main" id="{855968AB-146E-45B1-A02E-84C054AA2ABD}"/>
              </a:ext>
            </a:extLst>
          </p:cNvPr>
          <p:cNvSpPr txBox="1"/>
          <p:nvPr/>
        </p:nvSpPr>
        <p:spPr>
          <a:xfrm>
            <a:off x="3893048" y="9574386"/>
            <a:ext cx="2429080" cy="276999"/>
          </a:xfrm>
          <a:prstGeom prst="rect">
            <a:avLst/>
          </a:prstGeom>
          <a:noFill/>
        </p:spPr>
        <p:txBody>
          <a:bodyPr wrap="square">
            <a:spAutoFit/>
          </a:bodyPr>
          <a:lstStyle/>
          <a:p>
            <a:r>
              <a:rPr lang="de-DE" sz="1200" b="1" dirty="0">
                <a:effectLst/>
                <a:latin typeface="Calibri" panose="020F0502020204030204" pitchFamily="34" charset="0"/>
                <a:ea typeface="Calibri" panose="020F0502020204030204" pitchFamily="34" charset="0"/>
                <a:cs typeface="Times New Roman" panose="02020603050405020304" pitchFamily="18" charset="0"/>
              </a:rPr>
              <a:t>Thorsten Schwinn(Jugendleiter) </a:t>
            </a:r>
            <a:endParaRPr lang="de-DE" sz="1200" b="1" dirty="0"/>
          </a:p>
        </p:txBody>
      </p:sp>
      <p:sp>
        <p:nvSpPr>
          <p:cNvPr id="3" name="Textfeld 2">
            <a:extLst>
              <a:ext uri="{FF2B5EF4-FFF2-40B4-BE49-F238E27FC236}">
                <a16:creationId xmlns:a16="http://schemas.microsoft.com/office/drawing/2014/main" id="{8AE86E62-ED99-4813-819A-4CF41659F747}"/>
              </a:ext>
            </a:extLst>
          </p:cNvPr>
          <p:cNvSpPr txBox="1"/>
          <p:nvPr/>
        </p:nvSpPr>
        <p:spPr>
          <a:xfrm>
            <a:off x="4395679" y="7552431"/>
            <a:ext cx="1614288" cy="276999"/>
          </a:xfrm>
          <a:prstGeom prst="rect">
            <a:avLst/>
          </a:prstGeom>
          <a:noFill/>
        </p:spPr>
        <p:txBody>
          <a:bodyPr wrap="none" rtlCol="0">
            <a:spAutoFit/>
          </a:bodyPr>
          <a:lstStyle/>
          <a:p>
            <a:r>
              <a:rPr lang="de-DE" sz="1200" dirty="0">
                <a:solidFill>
                  <a:schemeClr val="bg1"/>
                </a:solidFill>
              </a:rPr>
              <a:t>Foto von Ute </a:t>
            </a:r>
            <a:r>
              <a:rPr lang="de-DE" sz="1200" dirty="0" err="1">
                <a:solidFill>
                  <a:schemeClr val="bg1"/>
                </a:solidFill>
              </a:rPr>
              <a:t>Niephaus</a:t>
            </a:r>
            <a:endParaRPr lang="de-DE" dirty="0">
              <a:solidFill>
                <a:schemeClr val="bg1"/>
              </a:solidFill>
            </a:endParaRPr>
          </a:p>
        </p:txBody>
      </p:sp>
      <p:pic>
        <p:nvPicPr>
          <p:cNvPr id="16" name="Grafik 15">
            <a:extLst>
              <a:ext uri="{FF2B5EF4-FFF2-40B4-BE49-F238E27FC236}">
                <a16:creationId xmlns:a16="http://schemas.microsoft.com/office/drawing/2014/main" id="{267767AA-421E-4102-9070-D4619AB7B05B}"/>
              </a:ext>
            </a:extLst>
          </p:cNvPr>
          <p:cNvPicPr>
            <a:picLocks noChangeAspect="1"/>
          </p:cNvPicPr>
          <p:nvPr/>
        </p:nvPicPr>
        <p:blipFill rotWithShape="1">
          <a:blip r:embed="rId3">
            <a:extLst>
              <a:ext uri="{28A0092B-C50C-407E-A947-70E740481C1C}">
                <a14:useLocalDpi xmlns:a14="http://schemas.microsoft.com/office/drawing/2010/main" val="0"/>
              </a:ext>
            </a:extLst>
          </a:blip>
          <a:srcRect l="4929" t="2929" r="18572" b="39517"/>
          <a:stretch/>
        </p:blipFill>
        <p:spPr>
          <a:xfrm>
            <a:off x="4495979" y="8560119"/>
            <a:ext cx="916021" cy="918900"/>
          </a:xfrm>
          <a:prstGeom prst="flowChartConnector">
            <a:avLst/>
          </a:prstGeom>
        </p:spPr>
      </p:pic>
      <p:pic>
        <p:nvPicPr>
          <p:cNvPr id="17" name="Grafik 16" descr="Ein Bild, das Text, Unterwäsche enthält.&#10;&#10;Automatisch generierte Beschreibung">
            <a:extLst>
              <a:ext uri="{FF2B5EF4-FFF2-40B4-BE49-F238E27FC236}">
                <a16:creationId xmlns:a16="http://schemas.microsoft.com/office/drawing/2014/main" id="{A8BEB182-39D6-4AB0-AB1E-4B88AC8E272B}"/>
              </a:ext>
            </a:extLst>
          </p:cNvPr>
          <p:cNvPicPr>
            <a:picLocks noChangeAspect="1"/>
          </p:cNvPicPr>
          <p:nvPr/>
        </p:nvPicPr>
        <p:blipFill rotWithShape="1">
          <a:blip r:embed="rId4">
            <a:extLst>
              <a:ext uri="{28A0092B-C50C-407E-A947-70E740481C1C}">
                <a14:useLocalDpi xmlns:a14="http://schemas.microsoft.com/office/drawing/2010/main" val="0"/>
              </a:ext>
            </a:extLst>
          </a:blip>
          <a:srcRect l="24740" t="5740" r="24733" b="12800"/>
          <a:stretch/>
        </p:blipFill>
        <p:spPr>
          <a:xfrm rot="5400000">
            <a:off x="2546283" y="8575164"/>
            <a:ext cx="915912" cy="908446"/>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Grafik 17" descr="Ein Bild, das Text, Unterwäsche enthält.&#10;&#10;Automatisch generierte Beschreibung">
            <a:extLst>
              <a:ext uri="{FF2B5EF4-FFF2-40B4-BE49-F238E27FC236}">
                <a16:creationId xmlns:a16="http://schemas.microsoft.com/office/drawing/2014/main" id="{D5FE0125-1D36-4BFF-8BE1-EBB7FE327801}"/>
              </a:ext>
            </a:extLst>
          </p:cNvPr>
          <p:cNvPicPr>
            <a:picLocks noChangeAspect="1"/>
          </p:cNvPicPr>
          <p:nvPr/>
        </p:nvPicPr>
        <p:blipFill rotWithShape="1">
          <a:blip r:embed="rId4">
            <a:extLst>
              <a:ext uri="{28A0092B-C50C-407E-A947-70E740481C1C}">
                <a14:useLocalDpi xmlns:a14="http://schemas.microsoft.com/office/drawing/2010/main" val="0"/>
              </a:ext>
            </a:extLst>
          </a:blip>
          <a:srcRect l="24740" t="5740" r="24733" b="12800"/>
          <a:stretch/>
        </p:blipFill>
        <p:spPr>
          <a:xfrm rot="5400000">
            <a:off x="2546392" y="8575162"/>
            <a:ext cx="915912" cy="908446"/>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3" name="Grafik 22" descr="Ein Bild, das Text, Person, Esstisch enthält.&#10;&#10;Automatisch generierte Beschreibung">
            <a:extLst>
              <a:ext uri="{FF2B5EF4-FFF2-40B4-BE49-F238E27FC236}">
                <a16:creationId xmlns:a16="http://schemas.microsoft.com/office/drawing/2014/main" id="{6C3CED92-B8B0-43C1-A2C7-008D351497B4}"/>
              </a:ext>
            </a:extLst>
          </p:cNvPr>
          <p:cNvPicPr>
            <a:picLocks noChangeAspect="1"/>
          </p:cNvPicPr>
          <p:nvPr/>
        </p:nvPicPr>
        <p:blipFill rotWithShape="1">
          <a:blip r:embed="rId5">
            <a:extLst>
              <a:ext uri="{28A0092B-C50C-407E-A947-70E740481C1C}">
                <a14:useLocalDpi xmlns:a14="http://schemas.microsoft.com/office/drawing/2010/main" val="0"/>
              </a:ext>
            </a:extLst>
          </a:blip>
          <a:srcRect t="7830" r="5633" b="40056"/>
          <a:stretch/>
        </p:blipFill>
        <p:spPr>
          <a:xfrm>
            <a:off x="583955" y="8548154"/>
            <a:ext cx="948145" cy="930866"/>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4051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6538A11-4240-40A7-BCBF-5F2776196653}"/>
              </a:ext>
            </a:extLst>
          </p:cNvPr>
          <p:cNvSpPr>
            <a:spLocks noGrp="1"/>
          </p:cNvSpPr>
          <p:nvPr>
            <p:ph type="sldNum" sz="quarter" idx="12"/>
          </p:nvPr>
        </p:nvSpPr>
        <p:spPr/>
        <p:txBody>
          <a:bodyPr/>
          <a:lstStyle/>
          <a:p>
            <a:fld id="{30DF6D98-59E7-4C24-8F82-0C955617432B}" type="slidenum">
              <a:rPr lang="de-DE" smtClean="0"/>
              <a:pPr/>
              <a:t>45</a:t>
            </a:fld>
            <a:endParaRPr lang="de-DE" dirty="0"/>
          </a:p>
        </p:txBody>
      </p:sp>
      <p:sp>
        <p:nvSpPr>
          <p:cNvPr id="4" name="Textplatzhalter 3">
            <a:extLst>
              <a:ext uri="{FF2B5EF4-FFF2-40B4-BE49-F238E27FC236}">
                <a16:creationId xmlns:a16="http://schemas.microsoft.com/office/drawing/2014/main" id="{FF5C4C78-DA64-4122-8B18-97BEC099FDA3}"/>
              </a:ext>
            </a:extLst>
          </p:cNvPr>
          <p:cNvSpPr>
            <a:spLocks noGrp="1"/>
          </p:cNvSpPr>
          <p:nvPr>
            <p:ph type="body" sz="quarter" idx="13"/>
          </p:nvPr>
        </p:nvSpPr>
        <p:spPr>
          <a:xfrm>
            <a:off x="842399" y="259067"/>
            <a:ext cx="6015601" cy="535531"/>
          </a:xfrm>
        </p:spPr>
        <p:txBody>
          <a:bodyPr/>
          <a:lstStyle/>
          <a:p>
            <a:pPr marL="0" indent="0" algn="ctr">
              <a:buNone/>
            </a:pPr>
            <a:r>
              <a:rPr lang="de-DE" dirty="0"/>
              <a:t>WE WANT YOU!</a:t>
            </a:r>
          </a:p>
        </p:txBody>
      </p:sp>
      <p:pic>
        <p:nvPicPr>
          <p:cNvPr id="17" name="Grafik 16">
            <a:extLst>
              <a:ext uri="{FF2B5EF4-FFF2-40B4-BE49-F238E27FC236}">
                <a16:creationId xmlns:a16="http://schemas.microsoft.com/office/drawing/2014/main" id="{08EF29B4-A0CA-4A93-8C5A-93A57065753B}"/>
              </a:ext>
            </a:extLst>
          </p:cNvPr>
          <p:cNvPicPr>
            <a:picLocks noChangeAspect="1"/>
          </p:cNvPicPr>
          <p:nvPr/>
        </p:nvPicPr>
        <p:blipFill>
          <a:blip r:embed="rId2"/>
          <a:stretch>
            <a:fillRect/>
          </a:stretch>
        </p:blipFill>
        <p:spPr>
          <a:xfrm>
            <a:off x="981035" y="1116385"/>
            <a:ext cx="5706896" cy="8512185"/>
          </a:xfrm>
          <a:prstGeom prst="rect">
            <a:avLst/>
          </a:prstGeom>
        </p:spPr>
      </p:pic>
    </p:spTree>
    <p:extLst>
      <p:ext uri="{BB962C8B-B14F-4D97-AF65-F5344CB8AC3E}">
        <p14:creationId xmlns:p14="http://schemas.microsoft.com/office/powerpoint/2010/main" val="2592924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BF12DB7-E517-4896-AA11-FC34C0031973}"/>
              </a:ext>
            </a:extLst>
          </p:cNvPr>
          <p:cNvSpPr>
            <a:spLocks noGrp="1"/>
          </p:cNvSpPr>
          <p:nvPr>
            <p:ph type="body" sz="quarter" idx="13"/>
          </p:nvPr>
        </p:nvSpPr>
        <p:spPr/>
        <p:txBody>
          <a:bodyPr/>
          <a:lstStyle/>
          <a:p>
            <a:pPr marL="0" indent="0">
              <a:buNone/>
            </a:pPr>
            <a:r>
              <a:rPr lang="de-DE" dirty="0"/>
              <a:t>DU BIST WILLKOMMEN</a:t>
            </a:r>
          </a:p>
        </p:txBody>
      </p:sp>
      <p:sp>
        <p:nvSpPr>
          <p:cNvPr id="2" name="Foliennummernplatzhalter 1">
            <a:extLst>
              <a:ext uri="{FF2B5EF4-FFF2-40B4-BE49-F238E27FC236}">
                <a16:creationId xmlns:a16="http://schemas.microsoft.com/office/drawing/2014/main" id="{1AC01876-8B28-4B89-82D9-B51925AB9E0D}"/>
              </a:ext>
            </a:extLst>
          </p:cNvPr>
          <p:cNvSpPr>
            <a:spLocks noGrp="1"/>
          </p:cNvSpPr>
          <p:nvPr>
            <p:ph type="sldNum" sz="quarter" idx="12"/>
          </p:nvPr>
        </p:nvSpPr>
        <p:spPr/>
        <p:txBody>
          <a:bodyPr/>
          <a:lstStyle/>
          <a:p>
            <a:fld id="{30DF6D98-59E7-4C24-8F82-0C955617432B}" type="slidenum">
              <a:rPr lang="de-DE" smtClean="0"/>
              <a:pPr/>
              <a:t>46</a:t>
            </a:fld>
            <a:endParaRPr lang="de-DE" dirty="0"/>
          </a:p>
        </p:txBody>
      </p:sp>
      <p:sp>
        <p:nvSpPr>
          <p:cNvPr id="5" name="Textfeld 4">
            <a:extLst>
              <a:ext uri="{FF2B5EF4-FFF2-40B4-BE49-F238E27FC236}">
                <a16:creationId xmlns:a16="http://schemas.microsoft.com/office/drawing/2014/main" id="{B704B5D1-61B3-4324-B3DC-1BB9A0380B0A}"/>
              </a:ext>
            </a:extLst>
          </p:cNvPr>
          <p:cNvSpPr txBox="1"/>
          <p:nvPr/>
        </p:nvSpPr>
        <p:spPr>
          <a:xfrm>
            <a:off x="80210" y="1268981"/>
            <a:ext cx="5808744" cy="6093591"/>
          </a:xfrm>
          <a:prstGeom prst="rect">
            <a:avLst/>
          </a:prstGeom>
          <a:noFill/>
        </p:spPr>
        <p:txBody>
          <a:bodyPr wrap="square">
            <a:spAutoFit/>
          </a:bodyPr>
          <a:lstStyle/>
          <a:p>
            <a:pPr algn="ctr" fontAlgn="base">
              <a:spcAft>
                <a:spcPts val="800"/>
              </a:spcAft>
            </a:pPr>
            <a:r>
              <a:rPr lang="de-DE" sz="2800" b="1" dirty="0">
                <a:effectLst/>
                <a:latin typeface="Calibri" panose="020F0502020204030204" pitchFamily="34" charset="0"/>
                <a:ea typeface="Times New Roman" panose="02020603050405020304" pitchFamily="18" charset="0"/>
                <a:cs typeface="Calibri" panose="020F0502020204030204" pitchFamily="34" charset="0"/>
              </a:rPr>
              <a:t>Du</a:t>
            </a:r>
            <a:r>
              <a:rPr lang="de-DE" sz="1800" b="1" dirty="0">
                <a:effectLst/>
                <a:latin typeface="Calibri" panose="020F0502020204030204" pitchFamily="34" charset="0"/>
                <a:ea typeface="Times New Roman" panose="02020603050405020304" pitchFamily="18" charset="0"/>
                <a:cs typeface="Calibri" panose="020F0502020204030204" pitchFamily="34" charset="0"/>
              </a:rPr>
              <a:t>, </a:t>
            </a:r>
            <a:r>
              <a:rPr lang="de-DE" sz="1200" b="1" dirty="0">
                <a:effectLst/>
                <a:latin typeface="Calibri" panose="020F0502020204030204" pitchFamily="34" charset="0"/>
                <a:ea typeface="Times New Roman" panose="02020603050405020304" pitchFamily="18" charset="0"/>
                <a:cs typeface="Calibri" panose="020F0502020204030204" pitchFamily="34" charset="0"/>
              </a:rPr>
              <a:t>hast die absolute</a:t>
            </a:r>
          </a:p>
          <a:p>
            <a:pPr algn="ctr" fontAlgn="base">
              <a:spcAft>
                <a:spcPts val="800"/>
              </a:spcAft>
            </a:pP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 Begeisterung für Einzelsport oder Mannschaftssport!! </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Nicht nur darüber reden, </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lass deine Begeisterung bei uns freien Lauf</a:t>
            </a:r>
          </a:p>
          <a:p>
            <a:pPr algn="ctr" fontAlgn="base">
              <a:spcAft>
                <a:spcPts val="800"/>
              </a:spcAft>
            </a:pP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 und lass sie leben und </a:t>
            </a:r>
            <a:r>
              <a:rPr lang="de-DE" sz="2800" b="1" dirty="0">
                <a:effectLst/>
                <a:latin typeface="Calibri" panose="020F0502020204030204" pitchFamily="34" charset="0"/>
                <a:ea typeface="Times New Roman" panose="02020603050405020304" pitchFamily="18" charset="0"/>
                <a:cs typeface="Calibri" panose="020F0502020204030204" pitchFamily="34" charset="0"/>
              </a:rPr>
              <a:t>tobe dich aus</a:t>
            </a:r>
            <a:r>
              <a:rPr lang="de-DE" sz="1200" b="1" dirty="0">
                <a:effectLst/>
                <a:latin typeface="Calibri" panose="020F0502020204030204" pitchFamily="34" charset="0"/>
                <a:ea typeface="Times New Roman" panose="02020603050405020304" pitchFamily="18" charset="0"/>
                <a:cs typeface="Calibri" panose="020F0502020204030204" pitchFamily="34" charset="0"/>
              </a:rPr>
              <a:t>.  </a:t>
            </a:r>
          </a:p>
          <a:p>
            <a:pPr algn="ctr" fontAlgn="base">
              <a:spcAft>
                <a:spcPts val="800"/>
              </a:spcAft>
            </a:pP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Komm zu uns, zum </a:t>
            </a:r>
            <a:r>
              <a:rPr lang="de-DE" sz="2800" b="1" dirty="0">
                <a:effectLst/>
                <a:latin typeface="Calibri" panose="020F0502020204030204" pitchFamily="34" charset="0"/>
                <a:ea typeface="Times New Roman" panose="02020603050405020304" pitchFamily="18" charset="0"/>
                <a:cs typeface="Calibri" panose="020F0502020204030204" pitchFamily="34" charset="0"/>
              </a:rPr>
              <a:t>TSV</a:t>
            </a:r>
            <a:r>
              <a:rPr lang="de-DE" sz="1200" b="1" dirty="0">
                <a:effectLst/>
                <a:latin typeface="Calibri" panose="020F0502020204030204" pitchFamily="34" charset="0"/>
                <a:ea typeface="Times New Roman" panose="02020603050405020304" pitchFamily="18" charset="0"/>
                <a:cs typeface="Calibri" panose="020F0502020204030204" pitchFamily="34" charset="0"/>
              </a:rPr>
              <a:t> 1861/08 Neustadt an der Aisch e.V. </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Es ist jeder Willkommen, ob klein oder groß, jung oder alt, dick oder dünn… </a:t>
            </a:r>
          </a:p>
          <a:p>
            <a:pPr algn="ctr" fontAlgn="base">
              <a:spcAft>
                <a:spcPts val="800"/>
              </a:spcAft>
            </a:pP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2800" b="1" dirty="0">
                <a:effectLst/>
                <a:latin typeface="Calibri" panose="020F0502020204030204" pitchFamily="34" charset="0"/>
                <a:ea typeface="Times New Roman" panose="02020603050405020304" pitchFamily="18" charset="0"/>
                <a:cs typeface="Calibri" panose="020F0502020204030204" pitchFamily="34" charset="0"/>
              </a:rPr>
              <a:t>Wir finden für jeden die richtige Sportart!</a:t>
            </a:r>
          </a:p>
          <a:p>
            <a:pPr algn="ctr" fontAlgn="base">
              <a:spcAft>
                <a:spcPts val="800"/>
              </a:spcAft>
            </a:pPr>
            <a:endParaRPr lang="de-DE"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 </a:t>
            </a:r>
            <a:r>
              <a:rPr lang="de-DE" sz="1200" b="1" dirty="0">
                <a:effectLst/>
                <a:latin typeface="Calibri" panose="020F0502020204030204" pitchFamily="34" charset="0"/>
                <a:ea typeface="Calibri" panose="020F0502020204030204" pitchFamily="34" charset="0"/>
                <a:cs typeface="Calibri" panose="020F0502020204030204" pitchFamily="34" charset="0"/>
              </a:rPr>
              <a:t>Jeder wird bei uns individuell gefördert damit auch du dein persönliches Ziel erreichst.</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lnSpc>
                <a:spcPts val="1560"/>
              </a:lnSpc>
              <a:spcAft>
                <a:spcPts val="800"/>
              </a:spcAft>
            </a:pPr>
            <a:r>
              <a:rPr lang="de-DE" sz="1200" b="1"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Supporter - Entwickler - BeispielerNET - We Want You!!!! | Minecraft Forum">
            <a:extLst>
              <a:ext uri="{FF2B5EF4-FFF2-40B4-BE49-F238E27FC236}">
                <a16:creationId xmlns:a16="http://schemas.microsoft.com/office/drawing/2014/main" id="{0FC0DA6B-55E5-471A-8F57-C27FC4DF4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94" y="7441468"/>
            <a:ext cx="2238375"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13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9D0704F-BF2F-46DA-816C-EA0DA18379F4}"/>
              </a:ext>
            </a:extLst>
          </p:cNvPr>
          <p:cNvSpPr>
            <a:spLocks noGrp="1"/>
          </p:cNvSpPr>
          <p:nvPr>
            <p:ph type="sldNum" sz="quarter" idx="12"/>
          </p:nvPr>
        </p:nvSpPr>
        <p:spPr/>
        <p:txBody>
          <a:bodyPr/>
          <a:lstStyle/>
          <a:p>
            <a:fld id="{30DF6D98-59E7-4C24-8F82-0C955617432B}" type="slidenum">
              <a:rPr lang="de-DE" smtClean="0"/>
              <a:pPr/>
              <a:t>47</a:t>
            </a:fld>
            <a:endParaRPr lang="de-DE" dirty="0"/>
          </a:p>
        </p:txBody>
      </p:sp>
      <p:sp>
        <p:nvSpPr>
          <p:cNvPr id="5" name="Rechteck 4">
            <a:extLst>
              <a:ext uri="{FF2B5EF4-FFF2-40B4-BE49-F238E27FC236}">
                <a16:creationId xmlns:a16="http://schemas.microsoft.com/office/drawing/2014/main" id="{89252179-E4BE-4959-B4C0-90EAF13B2770}"/>
              </a:ext>
            </a:extLst>
          </p:cNvPr>
          <p:cNvSpPr/>
          <p:nvPr/>
        </p:nvSpPr>
        <p:spPr>
          <a:xfrm rot="16200000">
            <a:off x="-2721072" y="5157292"/>
            <a:ext cx="6284541" cy="369332"/>
          </a:xfrm>
          <a:prstGeom prst="rect">
            <a:avLst/>
          </a:prstGeom>
          <a:noFill/>
          <a:ln w="38100">
            <a:solidFill>
              <a:srgbClr val="FF0000"/>
            </a:solidFill>
          </a:ln>
        </p:spPr>
        <p:txBody>
          <a:bodyPr wrap="none" lIns="91440" tIns="45720" rIns="91440" bIns="45720">
            <a:spAutoFit/>
          </a:bodyPr>
          <a:lstStyle/>
          <a:p>
            <a:pPr algn="ctr"/>
            <a:r>
              <a:rPr lang="de-DE" dirty="0">
                <a:ln w="0"/>
                <a:solidFill>
                  <a:schemeClr val="bg1"/>
                </a:solidFill>
                <a:effectLst>
                  <a:outerShdw blurRad="38100" dist="19050" dir="2700000" algn="tl" rotWithShape="0">
                    <a:schemeClr val="dk1">
                      <a:alpha val="40000"/>
                    </a:schemeClr>
                  </a:outerShdw>
                </a:effectLst>
              </a:rPr>
              <a:t>VORANMELDUNG FÜR SCHNUPPERTRAINNG WÜNSCHENSWERT!</a:t>
            </a:r>
            <a:endParaRPr lang="de-DE" b="0" cap="none" spc="0" dirty="0">
              <a:ln w="0"/>
              <a:solidFill>
                <a:schemeClr val="bg1"/>
              </a:solidFill>
              <a:effectLst>
                <a:outerShdw blurRad="38100" dist="19050" dir="2700000" algn="tl" rotWithShape="0">
                  <a:schemeClr val="dk1">
                    <a:alpha val="40000"/>
                  </a:schemeClr>
                </a:outerShdw>
              </a:effectLst>
            </a:endParaRPr>
          </a:p>
        </p:txBody>
      </p:sp>
      <p:sp>
        <p:nvSpPr>
          <p:cNvPr id="6" name="Textplatzhalter 3">
            <a:extLst>
              <a:ext uri="{FF2B5EF4-FFF2-40B4-BE49-F238E27FC236}">
                <a16:creationId xmlns:a16="http://schemas.microsoft.com/office/drawing/2014/main" id="{573076A7-0AB6-49DD-A0BE-AC417FD3F59A}"/>
              </a:ext>
            </a:extLst>
          </p:cNvPr>
          <p:cNvSpPr>
            <a:spLocks noGrp="1"/>
          </p:cNvSpPr>
          <p:nvPr>
            <p:ph type="body" sz="quarter" idx="13"/>
          </p:nvPr>
        </p:nvSpPr>
        <p:spPr>
          <a:xfrm>
            <a:off x="1431925" y="258763"/>
            <a:ext cx="5426075" cy="535531"/>
          </a:xfrm>
        </p:spPr>
        <p:txBody>
          <a:bodyPr/>
          <a:lstStyle/>
          <a:p>
            <a:pPr marL="0" indent="0" algn="ctr">
              <a:buNone/>
            </a:pPr>
            <a:r>
              <a:rPr lang="de-DE" dirty="0"/>
              <a:t>                         ÜBERSICHT</a:t>
            </a:r>
          </a:p>
        </p:txBody>
      </p:sp>
      <p:graphicFrame>
        <p:nvGraphicFramePr>
          <p:cNvPr id="7" name="Tabelle 5">
            <a:extLst>
              <a:ext uri="{FF2B5EF4-FFF2-40B4-BE49-F238E27FC236}">
                <a16:creationId xmlns:a16="http://schemas.microsoft.com/office/drawing/2014/main" id="{B5E020A5-9131-4734-93F7-22A98AB95439}"/>
              </a:ext>
            </a:extLst>
          </p:cNvPr>
          <p:cNvGraphicFramePr>
            <a:graphicFrameLocks noGrp="1"/>
          </p:cNvGraphicFramePr>
          <p:nvPr>
            <p:extLst>
              <p:ext uri="{D42A27DB-BD31-4B8C-83A1-F6EECF244321}">
                <p14:modId xmlns:p14="http://schemas.microsoft.com/office/powerpoint/2010/main" val="2381406480"/>
              </p:ext>
            </p:extLst>
          </p:nvPr>
        </p:nvGraphicFramePr>
        <p:xfrm>
          <a:off x="1120185" y="1129118"/>
          <a:ext cx="5734863" cy="8341360"/>
        </p:xfrm>
        <a:graphic>
          <a:graphicData uri="http://schemas.openxmlformats.org/drawingml/2006/table">
            <a:tbl>
              <a:tblPr firstRow="1" bandRow="1">
                <a:tableStyleId>{5940675A-B579-460E-94D1-54222C63F5DA}</a:tableStyleId>
              </a:tblPr>
              <a:tblGrid>
                <a:gridCol w="1569116">
                  <a:extLst>
                    <a:ext uri="{9D8B030D-6E8A-4147-A177-3AD203B41FA5}">
                      <a16:colId xmlns:a16="http://schemas.microsoft.com/office/drawing/2014/main" val="2722852025"/>
                    </a:ext>
                  </a:extLst>
                </a:gridCol>
                <a:gridCol w="2180959">
                  <a:extLst>
                    <a:ext uri="{9D8B030D-6E8A-4147-A177-3AD203B41FA5}">
                      <a16:colId xmlns:a16="http://schemas.microsoft.com/office/drawing/2014/main" val="31276396"/>
                    </a:ext>
                  </a:extLst>
                </a:gridCol>
                <a:gridCol w="1984788">
                  <a:extLst>
                    <a:ext uri="{9D8B030D-6E8A-4147-A177-3AD203B41FA5}">
                      <a16:colId xmlns:a16="http://schemas.microsoft.com/office/drawing/2014/main" val="3462692997"/>
                    </a:ext>
                  </a:extLst>
                </a:gridCol>
              </a:tblGrid>
              <a:tr h="370840">
                <a:tc>
                  <a:txBody>
                    <a:bodyPr/>
                    <a:lstStyle/>
                    <a:p>
                      <a:pPr algn="ctr"/>
                      <a:r>
                        <a:rPr lang="de-DE" sz="1200" b="1" i="1" dirty="0">
                          <a:solidFill>
                            <a:schemeClr val="bg1"/>
                          </a:solidFill>
                        </a:rPr>
                        <a:t>Montag</a:t>
                      </a:r>
                    </a:p>
                  </a:txBody>
                  <a:tcPr anchor="ctr">
                    <a:solidFill>
                      <a:schemeClr val="tx1"/>
                    </a:solidFill>
                  </a:tcPr>
                </a:tc>
                <a:tc>
                  <a:txBody>
                    <a:bodyPr/>
                    <a:lstStyle/>
                    <a:p>
                      <a:pPr algn="ctr"/>
                      <a:r>
                        <a:rPr lang="de-DE" sz="1200" b="1" i="1" dirty="0">
                          <a:solidFill>
                            <a:schemeClr val="bg1"/>
                          </a:solidFill>
                        </a:rPr>
                        <a:t>Dienstag</a:t>
                      </a:r>
                    </a:p>
                  </a:txBody>
                  <a:tcPr anchor="ctr">
                    <a:solidFill>
                      <a:schemeClr val="tx1"/>
                    </a:solidFill>
                  </a:tcPr>
                </a:tc>
                <a:tc>
                  <a:txBody>
                    <a:bodyPr/>
                    <a:lstStyle/>
                    <a:p>
                      <a:pPr algn="ctr"/>
                      <a:r>
                        <a:rPr lang="de-DE" sz="1200" b="1" i="1" dirty="0">
                          <a:solidFill>
                            <a:schemeClr val="bg1"/>
                          </a:solidFill>
                        </a:rPr>
                        <a:t>Mittwoch</a:t>
                      </a:r>
                    </a:p>
                  </a:txBody>
                  <a:tcPr anchor="ctr">
                    <a:solidFill>
                      <a:schemeClr val="tx1"/>
                    </a:solidFill>
                  </a:tcPr>
                </a:tc>
                <a:extLst>
                  <a:ext uri="{0D108BD9-81ED-4DB2-BD59-A6C34878D82A}">
                    <a16:rowId xmlns:a16="http://schemas.microsoft.com/office/drawing/2014/main" val="3091565343"/>
                  </a:ext>
                </a:extLst>
              </a:tr>
              <a:tr h="370840">
                <a:tc>
                  <a:txBody>
                    <a:bodyPr/>
                    <a:lstStyle/>
                    <a:p>
                      <a:r>
                        <a:rPr lang="de-DE" sz="1100" b="1" u="sng" dirty="0"/>
                        <a:t>Walking</a:t>
                      </a:r>
                    </a:p>
                    <a:p>
                      <a:r>
                        <a:rPr lang="de-DE" sz="1100" b="1" u="none" dirty="0"/>
                        <a:t>Start 10.00 Uhr</a:t>
                      </a:r>
                    </a:p>
                    <a:p>
                      <a:r>
                        <a:rPr lang="de-DE" sz="1100" b="1" u="none" dirty="0"/>
                        <a:t>Parkplatz Freibad</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100" b="1" dirty="0"/>
                    </a:p>
                  </a:txBody>
                  <a:tcPr/>
                </a:tc>
                <a:tc>
                  <a:txBody>
                    <a:bodyPr/>
                    <a:lstStyle/>
                    <a:p>
                      <a:r>
                        <a:rPr lang="de-DE" sz="1100" b="1" u="sng" dirty="0"/>
                        <a:t>Ball-Kids</a:t>
                      </a:r>
                    </a:p>
                    <a:p>
                      <a:r>
                        <a:rPr lang="de-DE" sz="1100" b="1" u="none" dirty="0"/>
                        <a:t>16.00-17.00 Uhr</a:t>
                      </a:r>
                    </a:p>
                    <a:p>
                      <a:r>
                        <a:rPr lang="de-DE" sz="1100" b="1" u="none" dirty="0"/>
                        <a:t>Markgrafenhalle (Winter)</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1100" b="1" dirty="0"/>
                        <a:t>TSV Gelände (Sommer)</a:t>
                      </a:r>
                    </a:p>
                  </a:txBody>
                  <a:tcPr/>
                </a:tc>
                <a:tc>
                  <a:txBody>
                    <a:bodyPr/>
                    <a:lstStyle/>
                    <a:p>
                      <a:r>
                        <a:rPr lang="de-DE" sz="1100" b="1" u="sng" dirty="0"/>
                        <a:t>Koronarsport</a:t>
                      </a:r>
                    </a:p>
                    <a:p>
                      <a:r>
                        <a:rPr lang="de-DE" sz="1100" b="1" u="none" dirty="0"/>
                        <a:t>15.00-17.00 Uhr</a:t>
                      </a:r>
                    </a:p>
                    <a:p>
                      <a:r>
                        <a:rPr lang="de-DE" sz="1100" b="1" u="none" dirty="0"/>
                        <a:t>Markgrafenhalle (Winter)</a:t>
                      </a:r>
                    </a:p>
                    <a:p>
                      <a:r>
                        <a:rPr lang="de-DE" sz="1100" b="1" u="none" dirty="0"/>
                        <a:t>TSV Gelände (Sommer)</a:t>
                      </a:r>
                      <a:endParaRPr lang="de-DE" sz="1100" b="1" dirty="0"/>
                    </a:p>
                  </a:txBody>
                  <a:tcPr/>
                </a:tc>
                <a:extLst>
                  <a:ext uri="{0D108BD9-81ED-4DB2-BD59-A6C34878D82A}">
                    <a16:rowId xmlns:a16="http://schemas.microsoft.com/office/drawing/2014/main" val="1997060159"/>
                  </a:ext>
                </a:extLst>
              </a:tr>
              <a:tr h="370840">
                <a:tc>
                  <a:txBody>
                    <a:bodyPr/>
                    <a:lstStyle/>
                    <a:p>
                      <a:r>
                        <a:rPr lang="de-DE" sz="1100" b="1" u="sng" dirty="0"/>
                        <a:t>Kinderturnen</a:t>
                      </a:r>
                    </a:p>
                    <a:p>
                      <a:r>
                        <a:rPr lang="de-DE" sz="1100" b="1" dirty="0"/>
                        <a:t>17.00-18.30 Uhr</a:t>
                      </a:r>
                    </a:p>
                    <a:p>
                      <a:r>
                        <a:rPr lang="de-DE" sz="1100" b="1" dirty="0"/>
                        <a:t>Zweifachhalle</a:t>
                      </a:r>
                    </a:p>
                  </a:txBody>
                  <a:tcPr/>
                </a:tc>
                <a:tc>
                  <a:txBody>
                    <a:bodyPr/>
                    <a:lstStyle/>
                    <a:p>
                      <a:r>
                        <a:rPr lang="de-DE" sz="1100" b="1" u="sng" dirty="0"/>
                        <a:t>Flitz-Kids</a:t>
                      </a:r>
                    </a:p>
                    <a:p>
                      <a:r>
                        <a:rPr lang="de-DE" sz="1100" b="1" u="none" dirty="0"/>
                        <a:t>17.00-18.00 Uhr</a:t>
                      </a:r>
                    </a:p>
                    <a:p>
                      <a:r>
                        <a:rPr lang="de-DE" sz="1100" b="1" u="none" dirty="0"/>
                        <a:t>Zweifachhalle </a:t>
                      </a:r>
                    </a:p>
                    <a:p>
                      <a:endParaRPr lang="de-DE" sz="1100" b="1" u="none" dirty="0"/>
                    </a:p>
                  </a:txBody>
                  <a:tcPr/>
                </a:tc>
                <a:tc>
                  <a:txBody>
                    <a:bodyPr/>
                    <a:lstStyle/>
                    <a:p>
                      <a:r>
                        <a:rPr lang="de-DE" sz="1100" b="1" u="sng" dirty="0"/>
                        <a:t>Volleyball</a:t>
                      </a:r>
                    </a:p>
                    <a:p>
                      <a:r>
                        <a:rPr lang="de-DE" sz="1100" b="1" u="none" dirty="0"/>
                        <a:t>Fortgeschrittene / Aktive</a:t>
                      </a:r>
                    </a:p>
                    <a:p>
                      <a:r>
                        <a:rPr lang="de-DE" sz="1100" b="1" u="none" dirty="0"/>
                        <a:t>17.00-18.30 Uhr</a:t>
                      </a:r>
                      <a:br>
                        <a:rPr lang="de-DE" sz="1100" b="1" u="sng" dirty="0"/>
                      </a:br>
                      <a:r>
                        <a:rPr lang="de-DE" sz="1100" b="1" u="none" dirty="0"/>
                        <a:t>Dreifachhalle</a:t>
                      </a:r>
                    </a:p>
                  </a:txBody>
                  <a:tcPr/>
                </a:tc>
                <a:extLst>
                  <a:ext uri="{0D108BD9-81ED-4DB2-BD59-A6C34878D82A}">
                    <a16:rowId xmlns:a16="http://schemas.microsoft.com/office/drawing/2014/main" val="1555094282"/>
                  </a:ext>
                </a:extLst>
              </a:tr>
              <a:tr h="370840">
                <a:tc>
                  <a:txBody>
                    <a:bodyPr/>
                    <a:lstStyle/>
                    <a:p>
                      <a:r>
                        <a:rPr lang="de-DE" sz="1100" b="1" u="sng" dirty="0"/>
                        <a:t>Volleyball</a:t>
                      </a:r>
                    </a:p>
                    <a:p>
                      <a:r>
                        <a:rPr lang="de-DE" sz="1100" b="1" u="none" dirty="0"/>
                        <a:t>Anfänger/Senioren</a:t>
                      </a:r>
                    </a:p>
                    <a:p>
                      <a:r>
                        <a:rPr lang="de-DE" sz="1100" b="1" u="none" dirty="0"/>
                        <a:t>18.00-20.00 Uhr</a:t>
                      </a:r>
                      <a:br>
                        <a:rPr lang="de-DE" sz="1100" b="1" u="sng" dirty="0"/>
                      </a:br>
                      <a:r>
                        <a:rPr lang="de-DE" sz="1100" b="1" u="none" dirty="0"/>
                        <a:t>Dreifachhalle</a:t>
                      </a:r>
                    </a:p>
                  </a:txBody>
                  <a:tcPr/>
                </a:tc>
                <a:tc>
                  <a:txBody>
                    <a:bodyPr/>
                    <a:lstStyle/>
                    <a:p>
                      <a:r>
                        <a:rPr lang="de-DE" sz="1100" b="1" u="sng" dirty="0"/>
                        <a:t>Handball</a:t>
                      </a:r>
                    </a:p>
                    <a:p>
                      <a:r>
                        <a:rPr lang="de-DE" sz="1100" b="1" dirty="0"/>
                        <a:t>G-Jugend</a:t>
                      </a:r>
                    </a:p>
                    <a:p>
                      <a:r>
                        <a:rPr lang="de-DE" sz="1100" b="1" dirty="0"/>
                        <a:t>17.00 – 19.00 Uhr</a:t>
                      </a:r>
                    </a:p>
                    <a:p>
                      <a:r>
                        <a:rPr lang="de-DE" sz="1100" b="1" dirty="0"/>
                        <a:t>Dreifachhalle</a:t>
                      </a:r>
                    </a:p>
                  </a:txBody>
                  <a:tcPr/>
                </a:tc>
                <a:tc>
                  <a:txBody>
                    <a:bodyPr/>
                    <a:lstStyle/>
                    <a:p>
                      <a:r>
                        <a:rPr lang="de-DE" sz="1100" b="1" u="sng" dirty="0"/>
                        <a:t>Walking</a:t>
                      </a:r>
                    </a:p>
                    <a:p>
                      <a:r>
                        <a:rPr lang="de-DE" sz="1100" b="1" u="none" dirty="0"/>
                        <a:t>Start 18.00 Uhr</a:t>
                      </a:r>
                    </a:p>
                    <a:p>
                      <a:r>
                        <a:rPr lang="de-DE" sz="1100" b="1" u="none" dirty="0"/>
                        <a:t>Parkplatz Freibad (Sommer)</a:t>
                      </a:r>
                      <a:endParaRPr lang="de-DE" sz="11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de-DE" sz="1100" b="1" dirty="0"/>
                        <a:t>Krankenhaus Parkplatz (Winter)</a:t>
                      </a:r>
                    </a:p>
                  </a:txBody>
                  <a:tcPr/>
                </a:tc>
                <a:extLst>
                  <a:ext uri="{0D108BD9-81ED-4DB2-BD59-A6C34878D82A}">
                    <a16:rowId xmlns:a16="http://schemas.microsoft.com/office/drawing/2014/main" val="3857335268"/>
                  </a:ext>
                </a:extLst>
              </a:tr>
              <a:tr h="370840">
                <a:tc>
                  <a:txBody>
                    <a:bodyPr/>
                    <a:lstStyle/>
                    <a:p>
                      <a:r>
                        <a:rPr lang="de-DE" sz="1100" b="1" u="sng" dirty="0" err="1"/>
                        <a:t>Fussball</a:t>
                      </a:r>
                      <a:r>
                        <a:rPr lang="de-DE" sz="1100" b="1" u="sng" dirty="0"/>
                        <a:t> - AH</a:t>
                      </a:r>
                    </a:p>
                    <a:p>
                      <a:r>
                        <a:rPr lang="de-DE" sz="1100" b="1" dirty="0"/>
                        <a:t>19.30-21.00 Uhr</a:t>
                      </a:r>
                    </a:p>
                    <a:p>
                      <a:r>
                        <a:rPr lang="de-DE" sz="1100" b="1" dirty="0"/>
                        <a:t>TSV-Gelände</a:t>
                      </a:r>
                    </a:p>
                  </a:txBody>
                  <a:tcPr/>
                </a:tc>
                <a:tc>
                  <a:txBody>
                    <a:bodyPr/>
                    <a:lstStyle/>
                    <a:p>
                      <a:r>
                        <a:rPr lang="de-DE" sz="1100" b="1" u="sng" dirty="0"/>
                        <a:t>Football Jugend</a:t>
                      </a:r>
                    </a:p>
                    <a:p>
                      <a:r>
                        <a:rPr lang="de-DE" sz="1100" b="1" dirty="0"/>
                        <a:t>17.00-19.00 Uhr</a:t>
                      </a:r>
                    </a:p>
                    <a:p>
                      <a:r>
                        <a:rPr lang="de-DE" sz="1100" b="1" dirty="0"/>
                        <a:t>TSV Gelände</a:t>
                      </a:r>
                    </a:p>
                  </a:txBody>
                  <a:tcPr/>
                </a:tc>
                <a:tc>
                  <a:txBody>
                    <a:bodyPr/>
                    <a:lstStyle/>
                    <a:p>
                      <a:r>
                        <a:rPr lang="de-DE" sz="1100" b="1" u="sng" dirty="0" err="1"/>
                        <a:t>Fussball</a:t>
                      </a:r>
                      <a:r>
                        <a:rPr lang="de-DE" sz="1100" b="1" u="sng" dirty="0"/>
                        <a:t> A-Jugend</a:t>
                      </a:r>
                    </a:p>
                    <a:p>
                      <a:r>
                        <a:rPr lang="de-DE" sz="1100" b="1" dirty="0"/>
                        <a:t>18.30-20.00 Uhr</a:t>
                      </a:r>
                    </a:p>
                    <a:p>
                      <a:r>
                        <a:rPr lang="de-DE" sz="1100" b="1" dirty="0"/>
                        <a:t>TSV Gelände</a:t>
                      </a:r>
                    </a:p>
                  </a:txBody>
                  <a:tcPr/>
                </a:tc>
                <a:extLst>
                  <a:ext uri="{0D108BD9-81ED-4DB2-BD59-A6C34878D82A}">
                    <a16:rowId xmlns:a16="http://schemas.microsoft.com/office/drawing/2014/main" val="3085756204"/>
                  </a:ext>
                </a:extLst>
              </a:tr>
              <a:tr h="370840">
                <a:tc>
                  <a:txBody>
                    <a:bodyPr/>
                    <a:lstStyle/>
                    <a:p>
                      <a:endParaRPr lang="de-DE" sz="1100" b="1" u="none" dirty="0"/>
                    </a:p>
                  </a:txBody>
                  <a:tcPr/>
                </a:tc>
                <a:tc>
                  <a:txBody>
                    <a:bodyPr/>
                    <a:lstStyle/>
                    <a:p>
                      <a:r>
                        <a:rPr lang="de-DE" sz="1100" b="1" u="sng" dirty="0"/>
                        <a:t>Football-Erwachsene</a:t>
                      </a:r>
                    </a:p>
                    <a:p>
                      <a:r>
                        <a:rPr lang="de-DE" sz="1100" b="1" dirty="0"/>
                        <a:t>18.30-20.30 Uhr</a:t>
                      </a:r>
                    </a:p>
                    <a:p>
                      <a:r>
                        <a:rPr lang="de-DE" sz="1100" b="1" dirty="0"/>
                        <a:t>TSV Gelände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100" b="1" u="sng" dirty="0"/>
                        <a:t>Fußball - 1. Herren</a:t>
                      </a:r>
                    </a:p>
                    <a:p>
                      <a:r>
                        <a:rPr lang="de-DE" sz="1100" b="1" dirty="0"/>
                        <a:t>19.00-20.30 Uhr</a:t>
                      </a:r>
                    </a:p>
                    <a:p>
                      <a:r>
                        <a:rPr lang="de-DE" sz="1100" b="1" dirty="0"/>
                        <a:t>TSV Gelände</a:t>
                      </a:r>
                    </a:p>
                  </a:txBody>
                  <a:tcPr/>
                </a:tc>
                <a:extLst>
                  <a:ext uri="{0D108BD9-81ED-4DB2-BD59-A6C34878D82A}">
                    <a16:rowId xmlns:a16="http://schemas.microsoft.com/office/drawing/2014/main" val="2817527917"/>
                  </a:ext>
                </a:extLst>
              </a:tr>
              <a:tr h="370840">
                <a:tc>
                  <a:txBody>
                    <a:bodyPr/>
                    <a:lstStyle/>
                    <a:p>
                      <a:endParaRPr lang="de-DE" sz="1100" b="1" u="none" dirty="0"/>
                    </a:p>
                  </a:txBody>
                  <a:tcPr/>
                </a:tc>
                <a:tc>
                  <a:txBody>
                    <a:bodyPr/>
                    <a:lstStyle/>
                    <a:p>
                      <a:r>
                        <a:rPr lang="de-DE" sz="1100" b="1" u="sng" dirty="0"/>
                        <a:t>Damengymnastik</a:t>
                      </a:r>
                    </a:p>
                    <a:p>
                      <a:r>
                        <a:rPr lang="de-DE" sz="1100" b="1" dirty="0"/>
                        <a:t>18.30-19.30 Uhr</a:t>
                      </a:r>
                    </a:p>
                    <a:p>
                      <a:r>
                        <a:rPr lang="de-DE" sz="1100" b="1" dirty="0"/>
                        <a:t>Zweifachhalle</a:t>
                      </a:r>
                    </a:p>
                  </a:txBody>
                  <a:tcPr/>
                </a:tc>
                <a:tc>
                  <a:txBody>
                    <a:bodyPr/>
                    <a:lstStyle/>
                    <a:p>
                      <a:endParaRPr lang="de-DE" sz="1100" b="1" dirty="0"/>
                    </a:p>
                  </a:txBody>
                  <a:tcPr/>
                </a:tc>
                <a:extLst>
                  <a:ext uri="{0D108BD9-81ED-4DB2-BD59-A6C34878D82A}">
                    <a16:rowId xmlns:a16="http://schemas.microsoft.com/office/drawing/2014/main" val="2177150593"/>
                  </a:ext>
                </a:extLst>
              </a:tr>
              <a:tr h="370840">
                <a:tc>
                  <a:txBody>
                    <a:bodyPr/>
                    <a:lstStyle/>
                    <a:p>
                      <a:endParaRPr lang="de-DE" sz="1100" b="1" u="none" dirty="0"/>
                    </a:p>
                  </a:txBody>
                  <a:tcPr/>
                </a:tc>
                <a:tc>
                  <a:txBody>
                    <a:bodyPr/>
                    <a:lstStyle/>
                    <a:p>
                      <a:r>
                        <a:rPr lang="de-DE" sz="1100" b="1" u="sng" dirty="0"/>
                        <a:t>Handball -Herren</a:t>
                      </a:r>
                    </a:p>
                    <a:p>
                      <a:r>
                        <a:rPr lang="de-DE" sz="1100" b="1" u="none" dirty="0"/>
                        <a:t>19.00 – 20.30 Uhr</a:t>
                      </a:r>
                    </a:p>
                    <a:p>
                      <a:r>
                        <a:rPr lang="de-DE" sz="1100" b="1" u="none" dirty="0"/>
                        <a:t>Zweifachhalle</a:t>
                      </a:r>
                      <a:endParaRPr lang="de-DE" sz="1100" b="1" dirty="0"/>
                    </a:p>
                  </a:txBody>
                  <a:tcPr/>
                </a:tc>
                <a:tc>
                  <a:txBody>
                    <a:bodyPr/>
                    <a:lstStyle/>
                    <a:p>
                      <a:endParaRPr lang="de-DE" sz="1100" b="1" dirty="0"/>
                    </a:p>
                  </a:txBody>
                  <a:tcPr/>
                </a:tc>
                <a:extLst>
                  <a:ext uri="{0D108BD9-81ED-4DB2-BD59-A6C34878D82A}">
                    <a16:rowId xmlns:a16="http://schemas.microsoft.com/office/drawing/2014/main" val="822088757"/>
                  </a:ext>
                </a:extLst>
              </a:tr>
              <a:tr h="370840">
                <a:tc>
                  <a:txBody>
                    <a:bodyPr/>
                    <a:lstStyle/>
                    <a:p>
                      <a:endParaRPr lang="de-DE" sz="1100" b="1" u="none" dirty="0"/>
                    </a:p>
                  </a:txBody>
                  <a:tcPr/>
                </a:tc>
                <a:tc>
                  <a:txBody>
                    <a:bodyPr/>
                    <a:lstStyle/>
                    <a:p>
                      <a:r>
                        <a:rPr lang="de-DE" sz="1100" b="1" u="sng" dirty="0" err="1"/>
                        <a:t>Fussball</a:t>
                      </a:r>
                      <a:r>
                        <a:rPr lang="de-DE" sz="1100" b="1" u="sng" dirty="0"/>
                        <a:t> - 2. Herren</a:t>
                      </a:r>
                    </a:p>
                    <a:p>
                      <a:r>
                        <a:rPr lang="de-DE" sz="1100" b="1" dirty="0"/>
                        <a:t>19.00-20.30 Uhr</a:t>
                      </a:r>
                    </a:p>
                    <a:p>
                      <a:r>
                        <a:rPr lang="de-DE" sz="1100" b="1" dirty="0"/>
                        <a:t>TSV Gelände</a:t>
                      </a:r>
                    </a:p>
                  </a:txBody>
                  <a:tcPr/>
                </a:tc>
                <a:tc>
                  <a:txBody>
                    <a:bodyPr/>
                    <a:lstStyle/>
                    <a:p>
                      <a:endParaRPr lang="de-DE" sz="1100" b="1" dirty="0"/>
                    </a:p>
                  </a:txBody>
                  <a:tcPr/>
                </a:tc>
                <a:extLst>
                  <a:ext uri="{0D108BD9-81ED-4DB2-BD59-A6C34878D82A}">
                    <a16:rowId xmlns:a16="http://schemas.microsoft.com/office/drawing/2014/main" val="31950303"/>
                  </a:ext>
                </a:extLst>
              </a:tr>
              <a:tr h="370840">
                <a:tc>
                  <a:txBody>
                    <a:bodyPr/>
                    <a:lstStyle/>
                    <a:p>
                      <a:endParaRPr lang="de-DE" sz="1100" b="1" u="none" dirty="0"/>
                    </a:p>
                  </a:txBody>
                  <a:tcPr/>
                </a:tc>
                <a:tc>
                  <a:txBody>
                    <a:bodyPr/>
                    <a:lstStyle/>
                    <a:p>
                      <a:r>
                        <a:rPr lang="de-DE" sz="1100" b="1" u="sng" dirty="0"/>
                        <a:t>Leichtathletik</a:t>
                      </a:r>
                    </a:p>
                    <a:p>
                      <a:r>
                        <a:rPr lang="de-DE" sz="1100" b="1" u="none" dirty="0"/>
                        <a:t>Start 18.00 Uhr</a:t>
                      </a:r>
                    </a:p>
                    <a:p>
                      <a:r>
                        <a:rPr lang="de-DE" sz="1100" b="1" u="none" dirty="0"/>
                        <a:t>Kreissportanlage </a:t>
                      </a:r>
                      <a:r>
                        <a:rPr lang="de-DE" sz="1000" b="1" u="none" dirty="0"/>
                        <a:t>(Sommer)</a:t>
                      </a:r>
                      <a:r>
                        <a:rPr lang="de-DE" sz="1100" b="1" u="none" dirty="0"/>
                        <a:t> Markgrafenhalle (</a:t>
                      </a:r>
                      <a:r>
                        <a:rPr lang="de-DE" sz="1000" b="1" u="none" dirty="0"/>
                        <a:t>Winter)</a:t>
                      </a:r>
                    </a:p>
                  </a:txBody>
                  <a:tcPr/>
                </a:tc>
                <a:tc>
                  <a:txBody>
                    <a:bodyPr/>
                    <a:lstStyle/>
                    <a:p>
                      <a:endParaRPr lang="de-DE" sz="1100" b="1" dirty="0"/>
                    </a:p>
                  </a:txBody>
                  <a:tcPr/>
                </a:tc>
                <a:extLst>
                  <a:ext uri="{0D108BD9-81ED-4DB2-BD59-A6C34878D82A}">
                    <a16:rowId xmlns:a16="http://schemas.microsoft.com/office/drawing/2014/main" val="2099243698"/>
                  </a:ext>
                </a:extLst>
              </a:tr>
              <a:tr h="370840">
                <a:tc>
                  <a:txBody>
                    <a:bodyPr/>
                    <a:lstStyle/>
                    <a:p>
                      <a:endParaRPr lang="de-DE" sz="1100" b="1" u="none" dirty="0"/>
                    </a:p>
                  </a:txBody>
                  <a:tcPr/>
                </a:tc>
                <a:tc>
                  <a:txBody>
                    <a:bodyPr/>
                    <a:lstStyle/>
                    <a:p>
                      <a:r>
                        <a:rPr lang="de-DE" sz="1100" b="1" u="sng" dirty="0"/>
                        <a:t>Taekwondo-Anfänger</a:t>
                      </a:r>
                    </a:p>
                    <a:p>
                      <a:r>
                        <a:rPr lang="de-DE" sz="1100" b="1" u="none" dirty="0"/>
                        <a:t>17.00-18.00 Uhr</a:t>
                      </a:r>
                    </a:p>
                    <a:p>
                      <a:r>
                        <a:rPr lang="de-DE" sz="1100" b="1" u="none" dirty="0"/>
                        <a:t>Konditionsraum Markgrafenhalle</a:t>
                      </a:r>
                    </a:p>
                  </a:txBody>
                  <a:tcPr/>
                </a:tc>
                <a:tc>
                  <a:txBody>
                    <a:bodyPr/>
                    <a:lstStyle/>
                    <a:p>
                      <a:endParaRPr lang="de-DE" sz="1100" b="1" dirty="0"/>
                    </a:p>
                  </a:txBody>
                  <a:tcPr/>
                </a:tc>
                <a:extLst>
                  <a:ext uri="{0D108BD9-81ED-4DB2-BD59-A6C34878D82A}">
                    <a16:rowId xmlns:a16="http://schemas.microsoft.com/office/drawing/2014/main" val="3841367319"/>
                  </a:ext>
                </a:extLst>
              </a:tr>
              <a:tr h="370840">
                <a:tc>
                  <a:txBody>
                    <a:bodyPr/>
                    <a:lstStyle/>
                    <a:p>
                      <a:endParaRPr lang="de-DE" sz="1100" b="1" u="none" dirty="0"/>
                    </a:p>
                  </a:txBody>
                  <a:tcPr/>
                </a:tc>
                <a:tc>
                  <a:txBody>
                    <a:bodyPr/>
                    <a:lstStyle/>
                    <a:p>
                      <a:r>
                        <a:rPr lang="de-DE" sz="1100" b="1" u="sng" dirty="0"/>
                        <a:t>Taekwondo-Fortgeschrittene</a:t>
                      </a:r>
                    </a:p>
                    <a:p>
                      <a:r>
                        <a:rPr lang="de-DE" sz="1100" b="1" u="none" dirty="0"/>
                        <a:t>18.00-19.00 Uhr</a:t>
                      </a:r>
                    </a:p>
                    <a:p>
                      <a:r>
                        <a:rPr lang="de-DE" sz="1100" b="1" u="none" dirty="0"/>
                        <a:t>Konditionsraum Markgrafenhalle</a:t>
                      </a:r>
                    </a:p>
                  </a:txBody>
                  <a:tcPr/>
                </a:tc>
                <a:tc>
                  <a:txBody>
                    <a:bodyPr/>
                    <a:lstStyle/>
                    <a:p>
                      <a:endParaRPr lang="de-DE" sz="1100" b="1" dirty="0"/>
                    </a:p>
                  </a:txBody>
                  <a:tcPr/>
                </a:tc>
                <a:extLst>
                  <a:ext uri="{0D108BD9-81ED-4DB2-BD59-A6C34878D82A}">
                    <a16:rowId xmlns:a16="http://schemas.microsoft.com/office/drawing/2014/main" val="1127444574"/>
                  </a:ext>
                </a:extLst>
              </a:tr>
              <a:tr h="370840">
                <a:tc>
                  <a:txBody>
                    <a:bodyPr/>
                    <a:lstStyle/>
                    <a:p>
                      <a:endParaRPr lang="de-DE" sz="1100" b="1" u="none" dirty="0"/>
                    </a:p>
                  </a:txBody>
                  <a:tcPr/>
                </a:tc>
                <a:tc>
                  <a:txBody>
                    <a:bodyPr/>
                    <a:lstStyle/>
                    <a:p>
                      <a:r>
                        <a:rPr lang="de-DE" sz="1100" b="1" u="sng" dirty="0"/>
                        <a:t>Taekwondo-Wettkampf</a:t>
                      </a:r>
                    </a:p>
                    <a:p>
                      <a:r>
                        <a:rPr lang="de-DE" sz="1100" b="1" u="none" dirty="0"/>
                        <a:t>19.00-20.30 Uhr</a:t>
                      </a:r>
                    </a:p>
                    <a:p>
                      <a:r>
                        <a:rPr lang="de-DE" sz="1100" b="1" u="none" dirty="0"/>
                        <a:t>Konditionsraum Markgrafenhalle</a:t>
                      </a:r>
                    </a:p>
                  </a:txBody>
                  <a:tcPr/>
                </a:tc>
                <a:tc>
                  <a:txBody>
                    <a:bodyPr/>
                    <a:lstStyle/>
                    <a:p>
                      <a:endParaRPr lang="de-DE" sz="1100" b="1" dirty="0"/>
                    </a:p>
                  </a:txBody>
                  <a:tcPr/>
                </a:tc>
                <a:extLst>
                  <a:ext uri="{0D108BD9-81ED-4DB2-BD59-A6C34878D82A}">
                    <a16:rowId xmlns:a16="http://schemas.microsoft.com/office/drawing/2014/main" val="2001203948"/>
                  </a:ext>
                </a:extLst>
              </a:tr>
            </a:tbl>
          </a:graphicData>
        </a:graphic>
      </p:graphicFrame>
    </p:spTree>
    <p:extLst>
      <p:ext uri="{BB962C8B-B14F-4D97-AF65-F5344CB8AC3E}">
        <p14:creationId xmlns:p14="http://schemas.microsoft.com/office/powerpoint/2010/main" val="1931732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CA37E66-F24C-430C-97E0-0734B8139847}"/>
              </a:ext>
            </a:extLst>
          </p:cNvPr>
          <p:cNvSpPr>
            <a:spLocks noGrp="1"/>
          </p:cNvSpPr>
          <p:nvPr>
            <p:ph type="sldNum" sz="quarter" idx="12"/>
          </p:nvPr>
        </p:nvSpPr>
        <p:spPr/>
        <p:txBody>
          <a:bodyPr/>
          <a:lstStyle/>
          <a:p>
            <a:fld id="{30DF6D98-59E7-4C24-8F82-0C955617432B}" type="slidenum">
              <a:rPr lang="de-DE" smtClean="0"/>
              <a:pPr/>
              <a:t>48</a:t>
            </a:fld>
            <a:endParaRPr lang="de-DE" dirty="0"/>
          </a:p>
        </p:txBody>
      </p:sp>
      <p:sp>
        <p:nvSpPr>
          <p:cNvPr id="5" name="Textplatzhalter 2">
            <a:extLst>
              <a:ext uri="{FF2B5EF4-FFF2-40B4-BE49-F238E27FC236}">
                <a16:creationId xmlns:a16="http://schemas.microsoft.com/office/drawing/2014/main" id="{D58FC8CD-9369-4814-A811-9F1AC5ACC732}"/>
              </a:ext>
            </a:extLst>
          </p:cNvPr>
          <p:cNvSpPr>
            <a:spLocks noGrp="1"/>
          </p:cNvSpPr>
          <p:nvPr>
            <p:ph type="body" sz="quarter" idx="13"/>
          </p:nvPr>
        </p:nvSpPr>
        <p:spPr>
          <a:xfrm>
            <a:off x="0" y="261938"/>
            <a:ext cx="5426075" cy="535531"/>
          </a:xfrm>
        </p:spPr>
        <p:txBody>
          <a:bodyPr/>
          <a:lstStyle/>
          <a:p>
            <a:pPr marL="0" indent="0" algn="l">
              <a:buNone/>
            </a:pPr>
            <a:r>
              <a:rPr lang="de-DE" dirty="0"/>
              <a:t> TRAININGSZEITEN</a:t>
            </a:r>
          </a:p>
        </p:txBody>
      </p:sp>
      <p:sp>
        <p:nvSpPr>
          <p:cNvPr id="6" name="Rechteck 5">
            <a:extLst>
              <a:ext uri="{FF2B5EF4-FFF2-40B4-BE49-F238E27FC236}">
                <a16:creationId xmlns:a16="http://schemas.microsoft.com/office/drawing/2014/main" id="{3BB5E236-5073-474D-A8AE-9081FF4BA053}"/>
              </a:ext>
            </a:extLst>
          </p:cNvPr>
          <p:cNvSpPr/>
          <p:nvPr/>
        </p:nvSpPr>
        <p:spPr>
          <a:xfrm rot="5400000">
            <a:off x="3312070" y="4445319"/>
            <a:ext cx="6284541" cy="369332"/>
          </a:xfrm>
          <a:prstGeom prst="rect">
            <a:avLst/>
          </a:prstGeom>
          <a:noFill/>
          <a:ln w="38100">
            <a:solidFill>
              <a:srgbClr val="FF0000"/>
            </a:solidFill>
          </a:ln>
        </p:spPr>
        <p:txBody>
          <a:bodyPr wrap="none" lIns="91440" tIns="45720" rIns="91440" bIns="45720">
            <a:spAutoFit/>
          </a:bodyPr>
          <a:lstStyle/>
          <a:p>
            <a:pPr algn="ctr"/>
            <a:r>
              <a:rPr lang="de-DE" dirty="0">
                <a:ln w="0"/>
                <a:solidFill>
                  <a:schemeClr val="bg1"/>
                </a:solidFill>
                <a:effectLst>
                  <a:outerShdw blurRad="38100" dist="19050" dir="2700000" algn="tl" rotWithShape="0">
                    <a:schemeClr val="dk1">
                      <a:alpha val="40000"/>
                    </a:schemeClr>
                  </a:outerShdw>
                </a:effectLst>
              </a:rPr>
              <a:t>VORANMELDUNG FÜR SCHNUPPERTRAINNG WÜNSCHENSWERT!</a:t>
            </a:r>
            <a:endParaRPr lang="de-DE" b="0" cap="none" spc="0" dirty="0">
              <a:ln w="0"/>
              <a:solidFill>
                <a:schemeClr val="bg1"/>
              </a:solidFill>
              <a:effectLst>
                <a:outerShdw blurRad="38100" dist="19050" dir="2700000" algn="tl" rotWithShape="0">
                  <a:schemeClr val="dk1">
                    <a:alpha val="40000"/>
                  </a:schemeClr>
                </a:outerShdw>
              </a:effectLst>
            </a:endParaRPr>
          </a:p>
        </p:txBody>
      </p:sp>
      <p:graphicFrame>
        <p:nvGraphicFramePr>
          <p:cNvPr id="9" name="Tabelle 5">
            <a:extLst>
              <a:ext uri="{FF2B5EF4-FFF2-40B4-BE49-F238E27FC236}">
                <a16:creationId xmlns:a16="http://schemas.microsoft.com/office/drawing/2014/main" id="{33CA3A9A-FDC3-4AFD-9256-1FA2B428BBB1}"/>
              </a:ext>
            </a:extLst>
          </p:cNvPr>
          <p:cNvGraphicFramePr>
            <a:graphicFrameLocks noGrp="1"/>
          </p:cNvGraphicFramePr>
          <p:nvPr>
            <p:extLst>
              <p:ext uri="{D42A27DB-BD31-4B8C-83A1-F6EECF244321}">
                <p14:modId xmlns:p14="http://schemas.microsoft.com/office/powerpoint/2010/main" val="3234884880"/>
              </p:ext>
            </p:extLst>
          </p:nvPr>
        </p:nvGraphicFramePr>
        <p:xfrm>
          <a:off x="23315" y="1129946"/>
          <a:ext cx="5810635" cy="7823200"/>
        </p:xfrm>
        <a:graphic>
          <a:graphicData uri="http://schemas.openxmlformats.org/drawingml/2006/table">
            <a:tbl>
              <a:tblPr firstRow="1" bandRow="1">
                <a:tableStyleId>{5940675A-B579-460E-94D1-54222C63F5DA}</a:tableStyleId>
              </a:tblPr>
              <a:tblGrid>
                <a:gridCol w="1495402">
                  <a:extLst>
                    <a:ext uri="{9D8B030D-6E8A-4147-A177-3AD203B41FA5}">
                      <a16:colId xmlns:a16="http://schemas.microsoft.com/office/drawing/2014/main" val="1238773224"/>
                    </a:ext>
                  </a:extLst>
                </a:gridCol>
                <a:gridCol w="1283369">
                  <a:extLst>
                    <a:ext uri="{9D8B030D-6E8A-4147-A177-3AD203B41FA5}">
                      <a16:colId xmlns:a16="http://schemas.microsoft.com/office/drawing/2014/main" val="2722852025"/>
                    </a:ext>
                  </a:extLst>
                </a:gridCol>
                <a:gridCol w="1732547">
                  <a:extLst>
                    <a:ext uri="{9D8B030D-6E8A-4147-A177-3AD203B41FA5}">
                      <a16:colId xmlns:a16="http://schemas.microsoft.com/office/drawing/2014/main" val="31276396"/>
                    </a:ext>
                  </a:extLst>
                </a:gridCol>
                <a:gridCol w="1299317">
                  <a:extLst>
                    <a:ext uri="{9D8B030D-6E8A-4147-A177-3AD203B41FA5}">
                      <a16:colId xmlns:a16="http://schemas.microsoft.com/office/drawing/2014/main" val="3462692997"/>
                    </a:ext>
                  </a:extLst>
                </a:gridCol>
              </a:tblGrid>
              <a:tr h="370840">
                <a:tc>
                  <a:txBody>
                    <a:bodyPr/>
                    <a:lstStyle/>
                    <a:p>
                      <a:pPr algn="ctr"/>
                      <a:r>
                        <a:rPr lang="de-DE" sz="1200" b="1" i="1" dirty="0">
                          <a:solidFill>
                            <a:schemeClr val="bg1"/>
                          </a:solidFill>
                        </a:rPr>
                        <a:t>Donnerstag</a:t>
                      </a:r>
                    </a:p>
                  </a:txBody>
                  <a:tcPr anchor="ctr">
                    <a:solidFill>
                      <a:schemeClr val="tx1"/>
                    </a:solidFill>
                  </a:tcPr>
                </a:tc>
                <a:tc>
                  <a:txBody>
                    <a:bodyPr/>
                    <a:lstStyle/>
                    <a:p>
                      <a:pPr algn="ctr"/>
                      <a:r>
                        <a:rPr lang="de-DE" sz="1200" b="1" i="1" dirty="0">
                          <a:solidFill>
                            <a:schemeClr val="bg1"/>
                          </a:solidFill>
                        </a:rPr>
                        <a:t>Freitag</a:t>
                      </a:r>
                    </a:p>
                  </a:txBody>
                  <a:tcPr anchor="ctr">
                    <a:solidFill>
                      <a:schemeClr val="tx1"/>
                    </a:solidFill>
                  </a:tcPr>
                </a:tc>
                <a:tc>
                  <a:txBody>
                    <a:bodyPr/>
                    <a:lstStyle/>
                    <a:p>
                      <a:pPr algn="ctr"/>
                      <a:r>
                        <a:rPr lang="de-DE" sz="1200" b="1" i="1" dirty="0">
                          <a:solidFill>
                            <a:schemeClr val="bg1"/>
                          </a:solidFill>
                        </a:rPr>
                        <a:t>Samstag</a:t>
                      </a:r>
                    </a:p>
                  </a:txBody>
                  <a:tcPr anchor="ctr">
                    <a:solidFill>
                      <a:schemeClr val="tx1"/>
                    </a:solidFill>
                  </a:tcPr>
                </a:tc>
                <a:tc>
                  <a:txBody>
                    <a:bodyPr/>
                    <a:lstStyle/>
                    <a:p>
                      <a:pPr algn="ctr"/>
                      <a:r>
                        <a:rPr lang="de-DE" sz="1200" b="1" i="1" dirty="0">
                          <a:solidFill>
                            <a:schemeClr val="bg1"/>
                          </a:solidFill>
                        </a:rPr>
                        <a:t>Sonntag</a:t>
                      </a:r>
                    </a:p>
                  </a:txBody>
                  <a:tcPr anchor="ctr">
                    <a:solidFill>
                      <a:schemeClr val="tx1"/>
                    </a:solidFill>
                  </a:tcPr>
                </a:tc>
                <a:extLst>
                  <a:ext uri="{0D108BD9-81ED-4DB2-BD59-A6C34878D82A}">
                    <a16:rowId xmlns:a16="http://schemas.microsoft.com/office/drawing/2014/main" val="3091565343"/>
                  </a:ext>
                </a:extLst>
              </a:tr>
              <a:tr h="370840">
                <a:tc>
                  <a:txBody>
                    <a:bodyPr/>
                    <a:lstStyle/>
                    <a:p>
                      <a:r>
                        <a:rPr lang="de-DE" sz="1100" b="1" u="sng" dirty="0"/>
                        <a:t>Taekwondo-Anfänger</a:t>
                      </a:r>
                    </a:p>
                    <a:p>
                      <a:r>
                        <a:rPr lang="de-DE" sz="1100" b="1" u="none" dirty="0"/>
                        <a:t>17-00-18.00 Uhr</a:t>
                      </a:r>
                    </a:p>
                    <a:p>
                      <a:r>
                        <a:rPr lang="de-DE" sz="1100" b="1" u="none" dirty="0"/>
                        <a:t>Konditionsraum</a:t>
                      </a:r>
                    </a:p>
                    <a:p>
                      <a:r>
                        <a:rPr lang="de-DE" sz="1100" b="1" u="none" dirty="0"/>
                        <a:t>Markgrafenhalle</a:t>
                      </a:r>
                      <a:endParaRPr lang="de-DE" sz="1100" b="1" dirty="0"/>
                    </a:p>
                  </a:txBody>
                  <a:tcPr/>
                </a:tc>
                <a:tc>
                  <a:txBody>
                    <a:bodyPr/>
                    <a:lstStyle/>
                    <a:p>
                      <a:r>
                        <a:rPr lang="de-DE" sz="1100" b="1" u="sng" dirty="0"/>
                        <a:t>Rennmäuse</a:t>
                      </a:r>
                      <a:br>
                        <a:rPr lang="de-DE" sz="1100" b="1" u="sng" dirty="0"/>
                      </a:br>
                      <a:r>
                        <a:rPr lang="de-DE" sz="1100" b="1" u="none" dirty="0"/>
                        <a:t>16.00-17.45 Uhr</a:t>
                      </a:r>
                    </a:p>
                    <a:p>
                      <a:r>
                        <a:rPr lang="de-DE" sz="1100" b="1" u="none" dirty="0"/>
                        <a:t>Zweifachhalle</a:t>
                      </a:r>
                      <a:endParaRPr lang="de-DE" sz="1100" b="1" u="sng" dirty="0"/>
                    </a:p>
                  </a:txBody>
                  <a:tcPr/>
                </a:tc>
                <a:tc>
                  <a:txBody>
                    <a:bodyPr/>
                    <a:lstStyle/>
                    <a:p>
                      <a:r>
                        <a:rPr lang="de-DE" sz="1100" b="1" u="sng" dirty="0"/>
                        <a:t>Turnen (Parkour)</a:t>
                      </a:r>
                    </a:p>
                    <a:p>
                      <a:r>
                        <a:rPr lang="de-DE" sz="1100" b="1" u="none" dirty="0"/>
                        <a:t>09.00-11.00 Uhr</a:t>
                      </a:r>
                    </a:p>
                    <a:p>
                      <a:r>
                        <a:rPr lang="de-DE" sz="1100" b="1" u="none" dirty="0"/>
                        <a:t>Dreifachhalle</a:t>
                      </a:r>
                    </a:p>
                  </a:txBody>
                  <a:tcPr/>
                </a:tc>
                <a:tc>
                  <a:txBody>
                    <a:bodyPr/>
                    <a:lstStyle/>
                    <a:p>
                      <a:r>
                        <a:rPr lang="de-DE" sz="1100" b="1" u="sng" dirty="0" err="1"/>
                        <a:t>Fussball</a:t>
                      </a:r>
                      <a:endParaRPr lang="de-DE" sz="1100" b="1" u="sng" dirty="0"/>
                    </a:p>
                    <a:p>
                      <a:r>
                        <a:rPr lang="de-DE" sz="1100" b="1" u="sng" dirty="0"/>
                        <a:t>Integrationssport</a:t>
                      </a:r>
                    </a:p>
                    <a:p>
                      <a:r>
                        <a:rPr lang="de-DE" sz="1100" b="1" dirty="0"/>
                        <a:t>10.00-12.00 Uhr</a:t>
                      </a:r>
                    </a:p>
                    <a:p>
                      <a:r>
                        <a:rPr lang="de-DE" sz="1100" b="1" dirty="0"/>
                        <a:t>TSV-Gelände</a:t>
                      </a:r>
                    </a:p>
                  </a:txBody>
                  <a:tcPr/>
                </a:tc>
                <a:extLst>
                  <a:ext uri="{0D108BD9-81ED-4DB2-BD59-A6C34878D82A}">
                    <a16:rowId xmlns:a16="http://schemas.microsoft.com/office/drawing/2014/main" val="1142071064"/>
                  </a:ext>
                </a:extLst>
              </a:tr>
              <a:tr h="370840">
                <a:tc>
                  <a:txBody>
                    <a:bodyPr/>
                    <a:lstStyle/>
                    <a:p>
                      <a:r>
                        <a:rPr lang="de-DE" sz="1100" b="1" u="sng" dirty="0"/>
                        <a:t>Football Jugend</a:t>
                      </a:r>
                    </a:p>
                    <a:p>
                      <a:r>
                        <a:rPr lang="de-DE" sz="1100" b="1" dirty="0"/>
                        <a:t>17.00-19.00 Uhr</a:t>
                      </a:r>
                    </a:p>
                    <a:p>
                      <a:r>
                        <a:rPr lang="de-DE" sz="1100" b="1" dirty="0"/>
                        <a:t>TSV Gelände</a:t>
                      </a:r>
                    </a:p>
                  </a:txBody>
                  <a:tcPr/>
                </a:tc>
                <a:tc>
                  <a:txBody>
                    <a:bodyPr/>
                    <a:lstStyle/>
                    <a:p>
                      <a:r>
                        <a:rPr lang="de-DE" sz="1100" b="1" u="sng" dirty="0" err="1"/>
                        <a:t>Fussball</a:t>
                      </a:r>
                      <a:r>
                        <a:rPr lang="de-DE" sz="1100" b="1" u="sng" dirty="0"/>
                        <a:t> A-Jugend</a:t>
                      </a:r>
                    </a:p>
                    <a:p>
                      <a:r>
                        <a:rPr lang="de-DE" sz="1100" b="1" dirty="0"/>
                        <a:t>18.30-20.00 Uhr</a:t>
                      </a:r>
                    </a:p>
                    <a:p>
                      <a:r>
                        <a:rPr lang="de-DE" sz="1100" b="1" dirty="0"/>
                        <a:t>TSV Gelände</a:t>
                      </a:r>
                    </a:p>
                  </a:txBody>
                  <a:tcPr/>
                </a:tc>
                <a:tc>
                  <a:txBody>
                    <a:bodyPr/>
                    <a:lstStyle/>
                    <a:p>
                      <a:r>
                        <a:rPr lang="de-DE" sz="1100" b="1" u="sng" dirty="0"/>
                        <a:t>Walking</a:t>
                      </a:r>
                    </a:p>
                    <a:p>
                      <a:r>
                        <a:rPr lang="de-DE" sz="1100" b="1" u="none" dirty="0"/>
                        <a:t>Start 16.00 Uhr (Sommer)</a:t>
                      </a:r>
                    </a:p>
                    <a:p>
                      <a:r>
                        <a:rPr lang="de-DE" sz="1100" b="1" u="none" dirty="0"/>
                        <a:t>Start 15.00 Uhr (Winter)</a:t>
                      </a:r>
                    </a:p>
                    <a:p>
                      <a:r>
                        <a:rPr lang="de-DE" sz="1100" b="1" u="none" dirty="0"/>
                        <a:t>Parkplatz Freibad</a:t>
                      </a:r>
                      <a:endParaRPr lang="de-DE" sz="1100" b="1" dirty="0"/>
                    </a:p>
                  </a:txBody>
                  <a:tcPr/>
                </a:tc>
                <a:tc>
                  <a:txBody>
                    <a:bodyPr/>
                    <a:lstStyle/>
                    <a:p>
                      <a:r>
                        <a:rPr lang="de-DE" sz="1100" b="1" u="sng" dirty="0"/>
                        <a:t>Badminton</a:t>
                      </a:r>
                    </a:p>
                    <a:p>
                      <a:r>
                        <a:rPr lang="de-DE" sz="1100" b="1" dirty="0"/>
                        <a:t>16.00 – 18.00 Uhr</a:t>
                      </a:r>
                    </a:p>
                    <a:p>
                      <a:r>
                        <a:rPr lang="de-DE" sz="1100" b="1" dirty="0"/>
                        <a:t>Zweifachhalle</a:t>
                      </a:r>
                    </a:p>
                  </a:txBody>
                  <a:tcPr/>
                </a:tc>
                <a:extLst>
                  <a:ext uri="{0D108BD9-81ED-4DB2-BD59-A6C34878D82A}">
                    <a16:rowId xmlns:a16="http://schemas.microsoft.com/office/drawing/2014/main" val="1871632906"/>
                  </a:ext>
                </a:extLst>
              </a:tr>
              <a:tr h="370840">
                <a:tc>
                  <a:txBody>
                    <a:bodyPr/>
                    <a:lstStyle/>
                    <a:p>
                      <a:r>
                        <a:rPr lang="de-DE" sz="1100" b="1" u="sng" dirty="0"/>
                        <a:t>Taekwondo-Fortgeschrittene</a:t>
                      </a:r>
                    </a:p>
                    <a:p>
                      <a:r>
                        <a:rPr lang="de-DE" sz="1100" b="1" u="none" dirty="0"/>
                        <a:t>17-00-18.00 Uhr</a:t>
                      </a:r>
                    </a:p>
                    <a:p>
                      <a:r>
                        <a:rPr lang="de-DE" sz="1100" b="1" u="none" dirty="0"/>
                        <a:t>Konditionsraum</a:t>
                      </a:r>
                    </a:p>
                    <a:p>
                      <a:r>
                        <a:rPr lang="de-DE" sz="1100" b="1" u="none" dirty="0"/>
                        <a:t>Markgrafenhalle</a:t>
                      </a:r>
                      <a:endParaRPr lang="de-DE" sz="1100"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100" b="1" u="sng" dirty="0"/>
                        <a:t>Fußball - 1. Herren</a:t>
                      </a:r>
                    </a:p>
                    <a:p>
                      <a:r>
                        <a:rPr lang="de-DE" sz="1100" b="1" dirty="0"/>
                        <a:t>19.00-20.30 Uhr</a:t>
                      </a:r>
                    </a:p>
                    <a:p>
                      <a:r>
                        <a:rPr lang="de-DE" sz="1100" b="1" dirty="0"/>
                        <a:t>TSV Gelände</a:t>
                      </a:r>
                    </a:p>
                  </a:txBody>
                  <a:tcPr/>
                </a:tc>
                <a:tc>
                  <a:txBody>
                    <a:bodyPr/>
                    <a:lstStyle/>
                    <a:p>
                      <a:endParaRPr lang="de-DE" sz="1100" b="1" dirty="0"/>
                    </a:p>
                  </a:txBody>
                  <a:tcPr/>
                </a:tc>
                <a:tc>
                  <a:txBody>
                    <a:bodyPr/>
                    <a:lstStyle/>
                    <a:p>
                      <a:r>
                        <a:rPr lang="de-DE" sz="1100" b="1" u="sng" dirty="0"/>
                        <a:t>Cheerleader</a:t>
                      </a:r>
                    </a:p>
                    <a:p>
                      <a:r>
                        <a:rPr lang="de-DE" sz="1100" b="1" u="none" dirty="0"/>
                        <a:t>18.00-20.00 Uhr</a:t>
                      </a:r>
                    </a:p>
                    <a:p>
                      <a:r>
                        <a:rPr lang="de-DE" sz="1100" b="1" u="none" dirty="0"/>
                        <a:t>Zweifachhalle</a:t>
                      </a:r>
                    </a:p>
                  </a:txBody>
                  <a:tcPr/>
                </a:tc>
                <a:extLst>
                  <a:ext uri="{0D108BD9-81ED-4DB2-BD59-A6C34878D82A}">
                    <a16:rowId xmlns:a16="http://schemas.microsoft.com/office/drawing/2014/main" val="450442079"/>
                  </a:ext>
                </a:extLst>
              </a:tr>
              <a:tr h="370840">
                <a:tc>
                  <a:txBody>
                    <a:bodyPr/>
                    <a:lstStyle/>
                    <a:p>
                      <a:r>
                        <a:rPr lang="de-DE" sz="1100" b="1" u="sng" dirty="0"/>
                        <a:t>Handball</a:t>
                      </a:r>
                      <a:r>
                        <a:rPr lang="de-DE" sz="1100" b="1" dirty="0"/>
                        <a:t> </a:t>
                      </a:r>
                    </a:p>
                    <a:p>
                      <a:r>
                        <a:rPr lang="de-DE" sz="1100" b="1" dirty="0"/>
                        <a:t>B-Jugend weibl.</a:t>
                      </a:r>
                    </a:p>
                    <a:p>
                      <a:r>
                        <a:rPr lang="de-DE" sz="1100" b="1" u="none"/>
                        <a:t>17.00 – 18.30 </a:t>
                      </a:r>
                      <a:r>
                        <a:rPr lang="de-DE" sz="1100" b="1" u="none" dirty="0"/>
                        <a:t>Uhr</a:t>
                      </a:r>
                    </a:p>
                    <a:p>
                      <a:r>
                        <a:rPr lang="de-DE" sz="1100" b="1" u="none" dirty="0"/>
                        <a:t>Dreifachhalle</a:t>
                      </a:r>
                      <a:endParaRPr lang="de-DE" sz="1100" b="1" dirty="0"/>
                    </a:p>
                  </a:txBody>
                  <a:tcPr/>
                </a:tc>
                <a:tc>
                  <a:txBody>
                    <a:bodyPr/>
                    <a:lstStyle/>
                    <a:p>
                      <a:endParaRPr lang="de-DE" sz="1100" b="1" u="sng" dirty="0"/>
                    </a:p>
                  </a:txBody>
                  <a:tcPr/>
                </a:tc>
                <a:tc>
                  <a:txBody>
                    <a:bodyPr/>
                    <a:lstStyle/>
                    <a:p>
                      <a:endParaRPr lang="de-DE" sz="1100" b="1" u="none" dirty="0"/>
                    </a:p>
                  </a:txBody>
                  <a:tcPr/>
                </a:tc>
                <a:tc>
                  <a:txBody>
                    <a:bodyPr/>
                    <a:lstStyle/>
                    <a:p>
                      <a:r>
                        <a:rPr lang="de-DE" sz="1100" b="1" u="sng" dirty="0"/>
                        <a:t>Volleyball</a:t>
                      </a:r>
                    </a:p>
                    <a:p>
                      <a:r>
                        <a:rPr lang="de-DE" sz="1100" b="1" u="none" dirty="0"/>
                        <a:t>Fortgeschrittene / Aktive</a:t>
                      </a:r>
                    </a:p>
                    <a:p>
                      <a:r>
                        <a:rPr lang="de-DE" sz="1100" b="1" u="none" dirty="0"/>
                        <a:t>18.00-20.30 Uhr</a:t>
                      </a:r>
                      <a:br>
                        <a:rPr lang="de-DE" sz="1100" b="1" u="sng" dirty="0"/>
                      </a:br>
                      <a:r>
                        <a:rPr lang="de-DE" sz="1100" b="1" u="none" dirty="0"/>
                        <a:t>Zweifachhalle</a:t>
                      </a:r>
                    </a:p>
                  </a:txBody>
                  <a:tcPr/>
                </a:tc>
                <a:extLst>
                  <a:ext uri="{0D108BD9-81ED-4DB2-BD59-A6C34878D82A}">
                    <a16:rowId xmlns:a16="http://schemas.microsoft.com/office/drawing/2014/main" val="586654977"/>
                  </a:ext>
                </a:extLst>
              </a:tr>
              <a:tr h="370840">
                <a:tc>
                  <a:txBody>
                    <a:bodyPr/>
                    <a:lstStyle/>
                    <a:p>
                      <a:r>
                        <a:rPr lang="de-DE" sz="1100" b="1" u="sng" dirty="0"/>
                        <a:t>Turnen (Parkour)</a:t>
                      </a:r>
                    </a:p>
                    <a:p>
                      <a:r>
                        <a:rPr lang="de-DE" sz="1100" b="1" u="none" dirty="0"/>
                        <a:t>18.30-20.00 Uhr</a:t>
                      </a:r>
                    </a:p>
                    <a:p>
                      <a:r>
                        <a:rPr lang="de-DE" sz="1100" b="1" u="none" dirty="0"/>
                        <a:t>Dreifachhalle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DE" sz="1100" b="1" dirty="0"/>
                    </a:p>
                  </a:txBody>
                  <a:tcPr/>
                </a:tc>
                <a:tc>
                  <a:txBody>
                    <a:bodyPr/>
                    <a:lstStyle/>
                    <a:p>
                      <a:endParaRPr lang="de-DE" sz="1100" b="1" dirty="0"/>
                    </a:p>
                  </a:txBody>
                  <a:tcPr/>
                </a:tc>
                <a:tc>
                  <a:txBody>
                    <a:bodyPr/>
                    <a:lstStyle/>
                    <a:p>
                      <a:endParaRPr lang="de-DE" sz="1100" b="1" dirty="0"/>
                    </a:p>
                  </a:txBody>
                  <a:tcPr/>
                </a:tc>
                <a:extLst>
                  <a:ext uri="{0D108BD9-81ED-4DB2-BD59-A6C34878D82A}">
                    <a16:rowId xmlns:a16="http://schemas.microsoft.com/office/drawing/2014/main" val="1997060159"/>
                  </a:ext>
                </a:extLst>
              </a:tr>
              <a:tr h="370840">
                <a:tc>
                  <a:txBody>
                    <a:bodyPr/>
                    <a:lstStyle/>
                    <a:p>
                      <a:r>
                        <a:rPr lang="de-DE" sz="1100" b="1" u="sng" dirty="0"/>
                        <a:t>Football- Erwachsene</a:t>
                      </a:r>
                    </a:p>
                    <a:p>
                      <a:r>
                        <a:rPr lang="de-DE" sz="1100" b="1" dirty="0"/>
                        <a:t>18.30-20.30 Uhr</a:t>
                      </a:r>
                    </a:p>
                    <a:p>
                      <a:r>
                        <a:rPr lang="de-DE" sz="1100" b="1" dirty="0"/>
                        <a:t>TSV Gelände</a:t>
                      </a:r>
                    </a:p>
                  </a:txBody>
                  <a:tcPr/>
                </a:tc>
                <a:tc>
                  <a:txBody>
                    <a:bodyPr/>
                    <a:lstStyle/>
                    <a:p>
                      <a:endParaRPr lang="de-DE" sz="1100" b="1" dirty="0"/>
                    </a:p>
                  </a:txBody>
                  <a:tcPr/>
                </a:tc>
                <a:tc>
                  <a:txBody>
                    <a:bodyPr/>
                    <a:lstStyle/>
                    <a:p>
                      <a:endParaRPr lang="de-DE" sz="1100" b="1" dirty="0"/>
                    </a:p>
                  </a:txBody>
                  <a:tcPr/>
                </a:tc>
                <a:tc>
                  <a:txBody>
                    <a:bodyPr/>
                    <a:lstStyle/>
                    <a:p>
                      <a:endParaRPr lang="de-DE" sz="1100" b="1" dirty="0"/>
                    </a:p>
                  </a:txBody>
                  <a:tcPr/>
                </a:tc>
                <a:extLst>
                  <a:ext uri="{0D108BD9-81ED-4DB2-BD59-A6C34878D82A}">
                    <a16:rowId xmlns:a16="http://schemas.microsoft.com/office/drawing/2014/main" val="981699204"/>
                  </a:ext>
                </a:extLst>
              </a:tr>
              <a:tr h="370840">
                <a:tc>
                  <a:txBody>
                    <a:bodyPr/>
                    <a:lstStyle/>
                    <a:p>
                      <a:r>
                        <a:rPr lang="de-DE" sz="1100" b="1" u="sng" dirty="0" err="1"/>
                        <a:t>Fussball</a:t>
                      </a:r>
                      <a:r>
                        <a:rPr lang="de-DE" sz="1100" b="1" u="sng" dirty="0"/>
                        <a:t> - 2. Herren</a:t>
                      </a:r>
                    </a:p>
                    <a:p>
                      <a:r>
                        <a:rPr lang="de-DE" sz="1100" b="1" dirty="0"/>
                        <a:t>19.00-20.30 Uhr</a:t>
                      </a:r>
                    </a:p>
                    <a:p>
                      <a:r>
                        <a:rPr lang="de-DE" sz="1100" b="1" dirty="0"/>
                        <a:t>TSV Gelände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DE" sz="1100" b="1" dirty="0"/>
                    </a:p>
                  </a:txBody>
                  <a:tcPr/>
                </a:tc>
                <a:tc>
                  <a:txBody>
                    <a:bodyPr/>
                    <a:lstStyle/>
                    <a:p>
                      <a:endParaRPr lang="de-DE" sz="1100" b="1" dirty="0"/>
                    </a:p>
                  </a:txBody>
                  <a:tcPr/>
                </a:tc>
                <a:tc>
                  <a:txBody>
                    <a:bodyPr/>
                    <a:lstStyle/>
                    <a:p>
                      <a:endParaRPr lang="de-DE" sz="1100" b="1" dirty="0"/>
                    </a:p>
                  </a:txBody>
                  <a:tcPr/>
                </a:tc>
                <a:extLst>
                  <a:ext uri="{0D108BD9-81ED-4DB2-BD59-A6C34878D82A}">
                    <a16:rowId xmlns:a16="http://schemas.microsoft.com/office/drawing/2014/main" val="49778098"/>
                  </a:ext>
                </a:extLst>
              </a:tr>
              <a:tr h="370840">
                <a:tc>
                  <a:txBody>
                    <a:bodyPr/>
                    <a:lstStyle/>
                    <a:p>
                      <a:r>
                        <a:rPr lang="de-DE" sz="1100" b="1" u="sng" dirty="0"/>
                        <a:t>Taekwondo-Wettkampf</a:t>
                      </a:r>
                    </a:p>
                    <a:p>
                      <a:r>
                        <a:rPr lang="de-DE" sz="1100" b="1" u="none" dirty="0"/>
                        <a:t>19.00-20.30 Uhr</a:t>
                      </a:r>
                    </a:p>
                    <a:p>
                      <a:r>
                        <a:rPr lang="de-DE" sz="1100" b="1" u="none" dirty="0"/>
                        <a:t>Konditionsraum</a:t>
                      </a:r>
                    </a:p>
                    <a:p>
                      <a:r>
                        <a:rPr lang="de-DE" sz="1100" b="1" u="none" dirty="0"/>
                        <a:t>Markgrafenhalle</a:t>
                      </a:r>
                    </a:p>
                  </a:txBody>
                  <a:tcPr/>
                </a:tc>
                <a:tc>
                  <a:txBody>
                    <a:bodyPr/>
                    <a:lstStyle/>
                    <a:p>
                      <a:endParaRPr lang="de-DE" sz="1100" b="1" u="sng" dirty="0"/>
                    </a:p>
                  </a:txBody>
                  <a:tcPr/>
                </a:tc>
                <a:tc>
                  <a:txBody>
                    <a:bodyPr/>
                    <a:lstStyle/>
                    <a:p>
                      <a:endParaRPr lang="de-DE" sz="1100" b="1" u="none" dirty="0"/>
                    </a:p>
                  </a:txBody>
                  <a:tcPr/>
                </a:tc>
                <a:tc>
                  <a:txBody>
                    <a:bodyPr/>
                    <a:lstStyle/>
                    <a:p>
                      <a:endParaRPr lang="de-DE" sz="1100" b="1" u="none" dirty="0"/>
                    </a:p>
                  </a:txBody>
                  <a:tcPr/>
                </a:tc>
                <a:extLst>
                  <a:ext uri="{0D108BD9-81ED-4DB2-BD59-A6C34878D82A}">
                    <a16:rowId xmlns:a16="http://schemas.microsoft.com/office/drawing/2014/main" val="1555094282"/>
                  </a:ext>
                </a:extLst>
              </a:tr>
              <a:tr h="370840">
                <a:tc>
                  <a:txBody>
                    <a:bodyPr/>
                    <a:lstStyle/>
                    <a:p>
                      <a:r>
                        <a:rPr lang="de-DE" sz="1100" b="1" u="sng" dirty="0"/>
                        <a:t>Volleyball</a:t>
                      </a:r>
                    </a:p>
                    <a:p>
                      <a:r>
                        <a:rPr lang="de-DE" sz="1100" b="1" u="none" dirty="0"/>
                        <a:t>Fortgeschrittene</a:t>
                      </a:r>
                    </a:p>
                    <a:p>
                      <a:r>
                        <a:rPr lang="de-DE" sz="1100" b="1" u="none" dirty="0"/>
                        <a:t>20.00-22.00 Uhr</a:t>
                      </a:r>
                      <a:br>
                        <a:rPr lang="de-DE" sz="1100" b="1" u="sng" dirty="0"/>
                      </a:br>
                      <a:r>
                        <a:rPr lang="de-DE" sz="1100" b="1" u="none" dirty="0"/>
                        <a:t>Dreifachhalle</a:t>
                      </a:r>
                    </a:p>
                  </a:txBody>
                  <a:tcPr/>
                </a:tc>
                <a:tc>
                  <a:txBody>
                    <a:bodyPr/>
                    <a:lstStyle/>
                    <a:p>
                      <a:endParaRPr lang="de-DE" sz="1100" b="1" u="sng" dirty="0"/>
                    </a:p>
                  </a:txBody>
                  <a:tcPr/>
                </a:tc>
                <a:tc>
                  <a:txBody>
                    <a:bodyPr/>
                    <a:lstStyle/>
                    <a:p>
                      <a:endParaRPr lang="de-DE" sz="1100" b="1" u="none" dirty="0"/>
                    </a:p>
                  </a:txBody>
                  <a:tcPr/>
                </a:tc>
                <a:tc>
                  <a:txBody>
                    <a:bodyPr/>
                    <a:lstStyle/>
                    <a:p>
                      <a:endParaRPr lang="de-DE" sz="1100" b="1" u="none" dirty="0"/>
                    </a:p>
                  </a:txBody>
                  <a:tcPr/>
                </a:tc>
                <a:extLst>
                  <a:ext uri="{0D108BD9-81ED-4DB2-BD59-A6C34878D82A}">
                    <a16:rowId xmlns:a16="http://schemas.microsoft.com/office/drawing/2014/main" val="1156724431"/>
                  </a:ext>
                </a:extLst>
              </a:tr>
              <a:tr h="370840">
                <a:tc>
                  <a:txBody>
                    <a:bodyPr/>
                    <a:lstStyle/>
                    <a:p>
                      <a:r>
                        <a:rPr lang="de-DE" sz="1100" b="1" u="sng" dirty="0"/>
                        <a:t>Cheerleader</a:t>
                      </a:r>
                    </a:p>
                    <a:p>
                      <a:r>
                        <a:rPr lang="de-DE" sz="1100" b="1" u="none" dirty="0"/>
                        <a:t>20.00-22.00 Uhr</a:t>
                      </a:r>
                    </a:p>
                    <a:p>
                      <a:r>
                        <a:rPr lang="de-DE" sz="1100" b="1" u="none" dirty="0"/>
                        <a:t>Dreifachhalle</a:t>
                      </a:r>
                    </a:p>
                  </a:txBody>
                  <a:tcPr/>
                </a:tc>
                <a:tc>
                  <a:txBody>
                    <a:bodyPr/>
                    <a:lstStyle/>
                    <a:p>
                      <a:endParaRPr lang="de-DE" sz="1100" b="1" u="sng" dirty="0"/>
                    </a:p>
                  </a:txBody>
                  <a:tcPr/>
                </a:tc>
                <a:tc>
                  <a:txBody>
                    <a:bodyPr/>
                    <a:lstStyle/>
                    <a:p>
                      <a:endParaRPr lang="de-DE" sz="1100" b="1" u="none" dirty="0"/>
                    </a:p>
                  </a:txBody>
                  <a:tcPr/>
                </a:tc>
                <a:tc>
                  <a:txBody>
                    <a:bodyPr/>
                    <a:lstStyle/>
                    <a:p>
                      <a:endParaRPr lang="de-DE" sz="1100" b="1" u="none" dirty="0"/>
                    </a:p>
                  </a:txBody>
                  <a:tcPr/>
                </a:tc>
                <a:extLst>
                  <a:ext uri="{0D108BD9-81ED-4DB2-BD59-A6C34878D82A}">
                    <a16:rowId xmlns:a16="http://schemas.microsoft.com/office/drawing/2014/main" val="2155230917"/>
                  </a:ext>
                </a:extLst>
              </a:tr>
            </a:tbl>
          </a:graphicData>
        </a:graphic>
      </p:graphicFrame>
      <p:sp>
        <p:nvSpPr>
          <p:cNvPr id="10" name="Textfeld 9">
            <a:extLst>
              <a:ext uri="{FF2B5EF4-FFF2-40B4-BE49-F238E27FC236}">
                <a16:creationId xmlns:a16="http://schemas.microsoft.com/office/drawing/2014/main" id="{95497604-F368-4F2B-8149-BA50AA7E59D2}"/>
              </a:ext>
            </a:extLst>
          </p:cNvPr>
          <p:cNvSpPr txBox="1"/>
          <p:nvPr/>
        </p:nvSpPr>
        <p:spPr>
          <a:xfrm>
            <a:off x="286780" y="9281262"/>
            <a:ext cx="5422605" cy="523220"/>
          </a:xfrm>
          <a:prstGeom prst="rect">
            <a:avLst/>
          </a:prstGeom>
          <a:noFill/>
        </p:spPr>
        <p:txBody>
          <a:bodyPr wrap="square" rtlCol="0">
            <a:spAutoFit/>
          </a:bodyPr>
          <a:lstStyle/>
          <a:p>
            <a:r>
              <a:rPr lang="de-DE" sz="1400" dirty="0"/>
              <a:t>Die Wettkampf- und Spieltermine entnehmen Sie bitte von der Homepage oder unserer Facebookseite bzw. sprechen Sie uns direkt an!!</a:t>
            </a:r>
          </a:p>
        </p:txBody>
      </p:sp>
    </p:spTree>
    <p:extLst>
      <p:ext uri="{BB962C8B-B14F-4D97-AF65-F5344CB8AC3E}">
        <p14:creationId xmlns:p14="http://schemas.microsoft.com/office/powerpoint/2010/main" val="240542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22B05B3-9261-41F8-AA33-9DB02E57D8EC}"/>
              </a:ext>
            </a:extLst>
          </p:cNvPr>
          <p:cNvSpPr/>
          <p:nvPr/>
        </p:nvSpPr>
        <p:spPr>
          <a:xfrm>
            <a:off x="833052"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lussdiagramm: Verbinder 8">
            <a:extLst>
              <a:ext uri="{FF2B5EF4-FFF2-40B4-BE49-F238E27FC236}">
                <a16:creationId xmlns:a16="http://schemas.microsoft.com/office/drawing/2014/main" id="{CE830391-EBB1-4A0D-BF03-88516B2DBC28}"/>
              </a:ext>
            </a:extLst>
          </p:cNvPr>
          <p:cNvSpPr>
            <a:spLocks noChangeAspect="1"/>
          </p:cNvSpPr>
          <p:nvPr/>
        </p:nvSpPr>
        <p:spPr>
          <a:xfrm>
            <a:off x="242502"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F05F2C25-66C2-43C6-99BD-579EEE04DACA}"/>
              </a:ext>
            </a:extLst>
          </p:cNvPr>
          <p:cNvSpPr txBox="1"/>
          <p:nvPr/>
        </p:nvSpPr>
        <p:spPr>
          <a:xfrm>
            <a:off x="113487" y="1061466"/>
            <a:ext cx="5836595" cy="8282973"/>
          </a:xfrm>
          <a:prstGeom prst="rect">
            <a:avLst/>
          </a:prstGeom>
          <a:noFill/>
        </p:spPr>
        <p:txBody>
          <a:bodyPr wrap="square">
            <a:spAutoFit/>
          </a:bodyPr>
          <a:lstStyle/>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Herzlich Willkommen auf den Seiten des </a:t>
            </a:r>
            <a:r>
              <a:rPr lang="de-DE" sz="3200" b="1" dirty="0">
                <a:effectLst/>
                <a:latin typeface="Calibri" panose="020F0502020204030204" pitchFamily="34" charset="0"/>
                <a:ea typeface="Times New Roman" panose="02020603050405020304" pitchFamily="18" charset="0"/>
                <a:cs typeface="Calibri" panose="020F0502020204030204" pitchFamily="34" charset="0"/>
              </a:rPr>
              <a:t>T</a:t>
            </a:r>
            <a:r>
              <a:rPr lang="de-DE" sz="1400" b="1" dirty="0">
                <a:effectLst/>
                <a:latin typeface="Calibri" panose="020F0502020204030204" pitchFamily="34" charset="0"/>
                <a:ea typeface="Times New Roman" panose="02020603050405020304" pitchFamily="18" charset="0"/>
                <a:cs typeface="Calibri" panose="020F0502020204030204" pitchFamily="34" charset="0"/>
              </a:rPr>
              <a:t>urn </a:t>
            </a:r>
            <a:r>
              <a:rPr lang="de-DE" sz="3200" b="1" dirty="0">
                <a:effectLst/>
                <a:latin typeface="Calibri" panose="020F0502020204030204" pitchFamily="34" charset="0"/>
                <a:ea typeface="Times New Roman" panose="02020603050405020304" pitchFamily="18" charset="0"/>
                <a:cs typeface="Calibri" panose="020F0502020204030204" pitchFamily="34" charset="0"/>
              </a:rPr>
              <a:t>S</a:t>
            </a:r>
            <a:r>
              <a:rPr lang="de-DE" sz="1400" b="1" dirty="0">
                <a:effectLst/>
                <a:latin typeface="Calibri" panose="020F0502020204030204" pitchFamily="34" charset="0"/>
                <a:ea typeface="Times New Roman" panose="02020603050405020304" pitchFamily="18" charset="0"/>
                <a:cs typeface="Calibri" panose="020F0502020204030204" pitchFamily="34" charset="0"/>
              </a:rPr>
              <a:t>port </a:t>
            </a:r>
            <a:r>
              <a:rPr lang="de-DE" sz="3200" b="1" dirty="0">
                <a:effectLst/>
                <a:latin typeface="Calibri" panose="020F0502020204030204" pitchFamily="34" charset="0"/>
                <a:ea typeface="Times New Roman" panose="02020603050405020304" pitchFamily="18" charset="0"/>
                <a:cs typeface="Calibri" panose="020F0502020204030204" pitchFamily="34" charset="0"/>
              </a:rPr>
              <a:t>V</a:t>
            </a:r>
            <a:r>
              <a:rPr lang="de-DE" sz="1400" b="1" dirty="0">
                <a:effectLst/>
                <a:latin typeface="Calibri" panose="020F0502020204030204" pitchFamily="34" charset="0"/>
                <a:ea typeface="Times New Roman" panose="02020603050405020304" pitchFamily="18" charset="0"/>
                <a:cs typeface="Calibri" panose="020F0502020204030204" pitchFamily="34" charset="0"/>
              </a:rPr>
              <a:t>erein 1861/08 Neustadt an der Aisch e.V.</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Der TSV mit seinen ca. 950 Mitgliedern hat es sich zur Aufgabe gestellt, für alle Mitglieder ein möglichst umfangreiches Angebot im Breitensport zu bieten.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Besonders am Herzen liegt uns die Förderung des Sportes bei Kindern und Jugendlichen.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Vielleicht sind Sie „neu“ in unserer wunderschönen Stadt oder im Landkreis und wünschen Kontakt, um schnell heimisch zu werden – dann ist unser Verein die richtige Plattform.</a:t>
            </a:r>
            <a:r>
              <a:rPr lang="de-DE" sz="1200" b="1" dirty="0">
                <a:latin typeface="Calibri" panose="020F0502020204030204" pitchFamily="34" charset="0"/>
                <a:ea typeface="Times New Roman" panose="02020603050405020304" pitchFamily="18" charset="0"/>
                <a:cs typeface="Times New Roman" panose="02020603050405020304" pitchFamily="18" charset="0"/>
              </a:rPr>
              <a:t>                                                                                              </a:t>
            </a:r>
            <a:r>
              <a:rPr lang="de-DE" sz="1400" b="1" dirty="0">
                <a:effectLst/>
                <a:latin typeface="Calibri" panose="020F0502020204030204" pitchFamily="34" charset="0"/>
                <a:ea typeface="Times New Roman" panose="02020603050405020304" pitchFamily="18" charset="0"/>
                <a:cs typeface="Calibri" panose="020F0502020204030204" pitchFamily="34" charset="0"/>
              </a:rPr>
              <a:t>Mit den folgenden Seiten hoffen wir, Ihr Interesse zu wecken – den nächsten Schritt müssen Sie tun …</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Die sportliche Betätigung im Leistungs-, Freizeit- und Breitensport vermittelt wichtige pädagogische Grunderfahrungen und ist eine sinnvolle Freizeitgestaltung. Sport dient der gesundheitlichen Vor- und Nachsorge und fördert das soziale Engagement, die Verständigung zwischen den Generationen und den Menschen verschiedener Kulturen. Die Dimensionen des Sports umfassen das sportliche Erleben für viele Menschen, Orientierungshilfe für den Weg durch den Alltag, den Beitrag zur Bildung und zum Aufbau von Leistungsbereitschaft, die Therapie für manche körperliche und seelische Beeinträchtigung – all dies und noch vieles mehr sind die Funktionen des Sports.</a:t>
            </a:r>
            <a:endParaRPr lang="de-DE" sz="1200" b="1" dirty="0">
              <a:latin typeface="Calibri" panose="020F0502020204030204" pitchFamily="34" charset="0"/>
              <a:ea typeface="Times New Roman" panose="02020603050405020304" pitchFamily="18" charset="0"/>
              <a:cs typeface="Times New Roman" panose="02020603050405020304" pitchFamily="18" charset="0"/>
            </a:endParaRPr>
          </a:p>
          <a:p>
            <a:pPr fontAlgn="base">
              <a:lnSpc>
                <a:spcPts val="1980"/>
              </a:lnSpc>
              <a:spcBef>
                <a:spcPts val="1020"/>
              </a:spcBef>
              <a:spcAft>
                <a:spcPts val="1020"/>
              </a:spcAft>
            </a:pPr>
            <a:r>
              <a:rPr lang="de-DE" sz="1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1400" b="1" dirty="0">
                <a:effectLst/>
                <a:latin typeface="Calibri" panose="020F0502020204030204" pitchFamily="34" charset="0"/>
                <a:ea typeface="Times New Roman" panose="02020603050405020304" pitchFamily="18" charset="0"/>
                <a:cs typeface="Calibri" panose="020F0502020204030204" pitchFamily="34" charset="0"/>
              </a:rPr>
              <a:t>Auf bald, ich freue mich auf Sie in unseren TSV.</a:t>
            </a:r>
            <a:endParaRPr lang="de-DE" sz="1200" b="1" dirty="0">
              <a:latin typeface="Calibri" panose="020F0502020204030204" pitchFamily="34" charset="0"/>
              <a:ea typeface="Times New Roman" panose="02020603050405020304" pitchFamily="18" charset="0"/>
              <a:cs typeface="Times New Roman" panose="02020603050405020304" pitchFamily="18" charset="0"/>
            </a:endParaRPr>
          </a:p>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				     Mit sportlichen Grüßen,</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980"/>
              </a:lnSpc>
              <a:spcBef>
                <a:spcPts val="1020"/>
              </a:spcBef>
              <a:spcAft>
                <a:spcPts val="1020"/>
              </a:spcAft>
            </a:pPr>
            <a:r>
              <a:rPr lang="de-DE" sz="1400" b="1" dirty="0">
                <a:effectLst/>
                <a:latin typeface="Calibri" panose="020F0502020204030204" pitchFamily="34" charset="0"/>
                <a:ea typeface="Times New Roman" panose="02020603050405020304" pitchFamily="18" charset="0"/>
                <a:cs typeface="Calibri" panose="020F0502020204030204" pitchFamily="34" charset="0"/>
              </a:rPr>
              <a:t>				      Eure Sigrid Becke</a:t>
            </a:r>
            <a:endParaRPr lang="de-DE"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Kreis: nicht ausgefüllt 9">
            <a:extLst>
              <a:ext uri="{FF2B5EF4-FFF2-40B4-BE49-F238E27FC236}">
                <a16:creationId xmlns:a16="http://schemas.microsoft.com/office/drawing/2014/main" id="{99468E4B-F0A5-41EF-8BE8-72FF16FDC0AF}"/>
              </a:ext>
            </a:extLst>
          </p:cNvPr>
          <p:cNvSpPr>
            <a:spLocks noChangeAspect="1"/>
          </p:cNvSpPr>
          <p:nvPr/>
        </p:nvSpPr>
        <p:spPr>
          <a:xfrm>
            <a:off x="247264"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Foliennummernplatzhalter 1">
            <a:extLst>
              <a:ext uri="{FF2B5EF4-FFF2-40B4-BE49-F238E27FC236}">
                <a16:creationId xmlns:a16="http://schemas.microsoft.com/office/drawing/2014/main" id="{09B78C19-D842-450B-A898-8B245CB561BE}"/>
              </a:ext>
            </a:extLst>
          </p:cNvPr>
          <p:cNvSpPr>
            <a:spLocks noGrp="1"/>
          </p:cNvSpPr>
          <p:nvPr>
            <p:ph type="sldNum" sz="quarter" idx="12"/>
          </p:nvPr>
        </p:nvSpPr>
        <p:spPr>
          <a:xfrm>
            <a:off x="6009971" y="9225642"/>
            <a:ext cx="842399" cy="527403"/>
          </a:xfrm>
          <a:prstGeom prst="rect">
            <a:avLst/>
          </a:prstGeom>
        </p:spPr>
        <p:txBody>
          <a:bodyPr/>
          <a:lstStyle/>
          <a:p>
            <a:fld id="{30DF6D98-59E7-4C24-8F82-0C955617432B}" type="slidenum">
              <a:rPr lang="de-DE" smtClean="0"/>
              <a:pPr/>
              <a:t>4</a:t>
            </a:fld>
            <a:endParaRPr lang="de-DE" dirty="0"/>
          </a:p>
        </p:txBody>
      </p:sp>
      <p:sp>
        <p:nvSpPr>
          <p:cNvPr id="4" name="Textplatzhalter 3">
            <a:extLst>
              <a:ext uri="{FF2B5EF4-FFF2-40B4-BE49-F238E27FC236}">
                <a16:creationId xmlns:a16="http://schemas.microsoft.com/office/drawing/2014/main" id="{009AC9F3-A912-4FA3-8570-A23BE0A6AB4C}"/>
              </a:ext>
            </a:extLst>
          </p:cNvPr>
          <p:cNvSpPr>
            <a:spLocks noGrp="1"/>
          </p:cNvSpPr>
          <p:nvPr>
            <p:ph type="body" sz="quarter" idx="13"/>
          </p:nvPr>
        </p:nvSpPr>
        <p:spPr>
          <a:xfrm>
            <a:off x="-1" y="261920"/>
            <a:ext cx="6009971" cy="535531"/>
          </a:xfrm>
        </p:spPr>
        <p:txBody>
          <a:bodyPr/>
          <a:lstStyle/>
          <a:p>
            <a:pPr marL="0" indent="0" algn="ctr">
              <a:buNone/>
            </a:pPr>
            <a:r>
              <a:rPr lang="de-DE" dirty="0" err="1"/>
              <a:t>GRUßWORT</a:t>
            </a:r>
            <a:r>
              <a:rPr lang="de-DE" dirty="0"/>
              <a:t> 1.VORSTAND</a:t>
            </a:r>
          </a:p>
        </p:txBody>
      </p:sp>
      <p:pic>
        <p:nvPicPr>
          <p:cNvPr id="5" name="Grafik 4">
            <a:extLst>
              <a:ext uri="{FF2B5EF4-FFF2-40B4-BE49-F238E27FC236}">
                <a16:creationId xmlns:a16="http://schemas.microsoft.com/office/drawing/2014/main" id="{074EFAF0-551A-46A5-AD3F-26E812999E31}"/>
              </a:ext>
            </a:extLst>
          </p:cNvPr>
          <p:cNvPicPr>
            <a:picLocks noChangeAspect="1"/>
          </p:cNvPicPr>
          <p:nvPr/>
        </p:nvPicPr>
        <p:blipFill rotWithShape="1">
          <a:blip r:embed="rId2">
            <a:extLst>
              <a:ext uri="{28A0092B-C50C-407E-A947-70E740481C1C}">
                <a14:useLocalDpi xmlns:a14="http://schemas.microsoft.com/office/drawing/2010/main" val="0"/>
              </a:ext>
            </a:extLst>
          </a:blip>
          <a:srcRect l="5783" r="8849"/>
          <a:stretch/>
        </p:blipFill>
        <p:spPr>
          <a:xfrm>
            <a:off x="275396" y="8056496"/>
            <a:ext cx="1737602" cy="17294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1309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rcode Gesetzt Scannen Sie Qrcodesymbol Vorlage Scannen Mich Qrcode Für  Smartphone Qrcode Für Mobile App Zahlung Und Telefon Vektorillustration  Stock Vektor Art und mehr Bilder von QR-Code - iStock">
            <a:extLst>
              <a:ext uri="{FF2B5EF4-FFF2-40B4-BE49-F238E27FC236}">
                <a16:creationId xmlns:a16="http://schemas.microsoft.com/office/drawing/2014/main" id="{AB2A51E6-E1CA-4ADA-842B-694F5E7B3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308" y="1264388"/>
            <a:ext cx="2902743" cy="3745731"/>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8E725DD5-620C-437E-A9A4-D8966F3BF82D}"/>
              </a:ext>
            </a:extLst>
          </p:cNvPr>
          <p:cNvSpPr>
            <a:spLocks noGrp="1"/>
          </p:cNvSpPr>
          <p:nvPr>
            <p:ph type="sldNum" sz="quarter" idx="12"/>
          </p:nvPr>
        </p:nvSpPr>
        <p:spPr/>
        <p:txBody>
          <a:bodyPr/>
          <a:lstStyle/>
          <a:p>
            <a:fld id="{30DF6D98-59E7-4C24-8F82-0C955617432B}" type="slidenum">
              <a:rPr lang="de-DE" smtClean="0"/>
              <a:pPr/>
              <a:t>49</a:t>
            </a:fld>
            <a:endParaRPr lang="de-DE" dirty="0"/>
          </a:p>
        </p:txBody>
      </p:sp>
      <p:sp>
        <p:nvSpPr>
          <p:cNvPr id="3" name="Textplatzhalter 2">
            <a:extLst>
              <a:ext uri="{FF2B5EF4-FFF2-40B4-BE49-F238E27FC236}">
                <a16:creationId xmlns:a16="http://schemas.microsoft.com/office/drawing/2014/main" id="{BB8D3428-820F-450E-8F0A-00AF614C9AC2}"/>
              </a:ext>
            </a:extLst>
          </p:cNvPr>
          <p:cNvSpPr>
            <a:spLocks noGrp="1"/>
          </p:cNvSpPr>
          <p:nvPr>
            <p:ph type="body" sz="quarter" idx="13"/>
          </p:nvPr>
        </p:nvSpPr>
        <p:spPr>
          <a:xfrm>
            <a:off x="842399" y="259067"/>
            <a:ext cx="6015601" cy="535531"/>
          </a:xfrm>
        </p:spPr>
        <p:txBody>
          <a:bodyPr/>
          <a:lstStyle/>
          <a:p>
            <a:pPr marL="0" indent="0" algn="ctr">
              <a:buNone/>
            </a:pPr>
            <a:r>
              <a:rPr lang="de-DE" dirty="0"/>
              <a:t>MITGLIED WERDEN</a:t>
            </a:r>
          </a:p>
        </p:txBody>
      </p:sp>
      <p:pic>
        <p:nvPicPr>
          <p:cNvPr id="6" name="Grafik 5">
            <a:extLst>
              <a:ext uri="{FF2B5EF4-FFF2-40B4-BE49-F238E27FC236}">
                <a16:creationId xmlns:a16="http://schemas.microsoft.com/office/drawing/2014/main" id="{28C38043-00C7-4FD6-941D-EB37CC440B1D}"/>
              </a:ext>
            </a:extLst>
          </p:cNvPr>
          <p:cNvPicPr/>
          <p:nvPr/>
        </p:nvPicPr>
        <p:blipFill rotWithShape="1">
          <a:blip r:embed="rId3">
            <a:extLst>
              <a:ext uri="{28A0092B-C50C-407E-A947-70E740481C1C}">
                <a14:useLocalDpi xmlns:a14="http://schemas.microsoft.com/office/drawing/2010/main" val="0"/>
              </a:ext>
            </a:extLst>
          </a:blip>
          <a:srcRect t="2386"/>
          <a:stretch/>
        </p:blipFill>
        <p:spPr bwMode="auto">
          <a:xfrm>
            <a:off x="1724409" y="4737937"/>
            <a:ext cx="1618647" cy="1509537"/>
          </a:xfrm>
          <a:prstGeom prst="rect">
            <a:avLst/>
          </a:prstGeom>
          <a:ln>
            <a:noFill/>
          </a:ln>
          <a:extLst>
            <a:ext uri="{53640926-AAD7-44D8-BBD7-CCE9431645EC}">
              <a14:shadowObscured xmlns:a14="http://schemas.microsoft.com/office/drawing/2010/main"/>
            </a:ext>
          </a:extLst>
        </p:spPr>
      </p:pic>
      <p:sp>
        <p:nvSpPr>
          <p:cNvPr id="4" name="Textfeld 3">
            <a:extLst>
              <a:ext uri="{FF2B5EF4-FFF2-40B4-BE49-F238E27FC236}">
                <a16:creationId xmlns:a16="http://schemas.microsoft.com/office/drawing/2014/main" id="{6C9D5930-08B4-42A2-BD28-62174579C3FE}"/>
              </a:ext>
            </a:extLst>
          </p:cNvPr>
          <p:cNvSpPr txBox="1"/>
          <p:nvPr/>
        </p:nvSpPr>
        <p:spPr>
          <a:xfrm>
            <a:off x="2316773" y="835269"/>
            <a:ext cx="3154710" cy="923330"/>
          </a:xfrm>
          <a:prstGeom prst="rect">
            <a:avLst/>
          </a:prstGeom>
          <a:noFill/>
        </p:spPr>
        <p:txBody>
          <a:bodyPr wrap="none" rtlCol="0">
            <a:spAutoFit/>
          </a:bodyPr>
          <a:lstStyle/>
          <a:p>
            <a:r>
              <a:rPr lang="de-DE" dirty="0">
                <a:hlinkClick r:id="rId4"/>
              </a:rPr>
              <a:t>www.tsv-nea.de/antragmitglied</a:t>
            </a:r>
            <a:endParaRPr lang="de-DE" dirty="0"/>
          </a:p>
          <a:p>
            <a:endParaRPr lang="de-DE" dirty="0"/>
          </a:p>
          <a:p>
            <a:endParaRPr lang="de-DE" dirty="0"/>
          </a:p>
        </p:txBody>
      </p:sp>
      <p:pic>
        <p:nvPicPr>
          <p:cNvPr id="9" name="Grafik 8">
            <a:extLst>
              <a:ext uri="{FF2B5EF4-FFF2-40B4-BE49-F238E27FC236}">
                <a16:creationId xmlns:a16="http://schemas.microsoft.com/office/drawing/2014/main" id="{F524E21F-19FC-4FE7-81DE-31CA7A3B4A34}"/>
              </a:ext>
            </a:extLst>
          </p:cNvPr>
          <p:cNvPicPr>
            <a:picLocks noChangeAspect="1"/>
          </p:cNvPicPr>
          <p:nvPr/>
        </p:nvPicPr>
        <p:blipFill>
          <a:blip r:embed="rId5"/>
          <a:stretch>
            <a:fillRect/>
          </a:stretch>
        </p:blipFill>
        <p:spPr>
          <a:xfrm>
            <a:off x="1296919" y="6380453"/>
            <a:ext cx="4876260" cy="3437892"/>
          </a:xfrm>
          <a:prstGeom prst="rect">
            <a:avLst/>
          </a:prstGeom>
        </p:spPr>
      </p:pic>
      <p:sp>
        <p:nvSpPr>
          <p:cNvPr id="12" name="Textfeld 11">
            <a:extLst>
              <a:ext uri="{FF2B5EF4-FFF2-40B4-BE49-F238E27FC236}">
                <a16:creationId xmlns:a16="http://schemas.microsoft.com/office/drawing/2014/main" id="{B0BAA988-1017-4FCC-B04C-2D2D9483B462}"/>
              </a:ext>
            </a:extLst>
          </p:cNvPr>
          <p:cNvSpPr txBox="1"/>
          <p:nvPr/>
        </p:nvSpPr>
        <p:spPr>
          <a:xfrm>
            <a:off x="907951" y="1361608"/>
            <a:ext cx="2849857" cy="3416320"/>
          </a:xfrm>
          <a:prstGeom prst="rect">
            <a:avLst/>
          </a:prstGeom>
          <a:noFill/>
        </p:spPr>
        <p:txBody>
          <a:bodyPr wrap="square" rtlCol="0">
            <a:spAutoFit/>
          </a:bodyPr>
          <a:lstStyle/>
          <a:p>
            <a:r>
              <a:rPr lang="de-DE" sz="1200" b="1" dirty="0"/>
              <a:t>Du kannst ganz einfach dem Verein beitreten, in dem du das über den folgenden Link </a:t>
            </a:r>
            <a:br>
              <a:rPr lang="de-DE" sz="1200" b="1" dirty="0"/>
            </a:br>
            <a:r>
              <a:rPr lang="de-DE" sz="1200" b="1" dirty="0">
                <a:hlinkClick r:id="rId4"/>
              </a:rPr>
              <a:t>www.tsv-nea.de/antragmitglied</a:t>
            </a:r>
            <a:r>
              <a:rPr lang="de-DE" sz="1200" b="1" dirty="0"/>
              <a:t> erreichbare Formular herunterlädst, ausfüllst und an </a:t>
            </a:r>
            <a:r>
              <a:rPr lang="de-DE" sz="1200" b="1" dirty="0">
                <a:hlinkClick r:id="rId6"/>
              </a:rPr>
              <a:t>info@tsv-nea.de</a:t>
            </a:r>
            <a:r>
              <a:rPr lang="de-DE" sz="1200" b="1" dirty="0"/>
              <a:t> sendest. Alternativ kannst du auch den rechts abgebildeten QR-Code einscannen.</a:t>
            </a:r>
          </a:p>
          <a:p>
            <a:endParaRPr lang="de-DE" sz="1200" b="1" dirty="0"/>
          </a:p>
          <a:p>
            <a:endParaRPr lang="de-DE" sz="1200" b="1" dirty="0"/>
          </a:p>
          <a:p>
            <a:endParaRPr lang="de-DE" sz="1200" b="1" dirty="0"/>
          </a:p>
          <a:p>
            <a:endParaRPr lang="de-DE" sz="1200" b="1" dirty="0"/>
          </a:p>
          <a:p>
            <a:r>
              <a:rPr lang="de-DE" sz="1200" b="1" dirty="0"/>
              <a:t>Aktuell gibt es eine Aktion vom Freistaat Bayern, bei der Kindern, die einem Sportverein beitreten das erste Jahr der Mitgliedschaft erstattet wird.</a:t>
            </a:r>
          </a:p>
          <a:p>
            <a:r>
              <a:rPr lang="de-DE" sz="1200" b="1" dirty="0"/>
              <a:t>Falls hieran Interesse besteht, einfach bei dem jeweiligen Betreuer nachfragen. </a:t>
            </a:r>
          </a:p>
        </p:txBody>
      </p:sp>
      <p:pic>
        <p:nvPicPr>
          <p:cNvPr id="10" name="Grafik 9">
            <a:extLst>
              <a:ext uri="{FF2B5EF4-FFF2-40B4-BE49-F238E27FC236}">
                <a16:creationId xmlns:a16="http://schemas.microsoft.com/office/drawing/2014/main" id="{C846F1BE-FFF9-446E-9C55-BE9A58B6A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7874" y="1440492"/>
            <a:ext cx="2555047" cy="2555047"/>
          </a:xfrm>
          <a:prstGeom prst="rect">
            <a:avLst/>
          </a:prstGeom>
        </p:spPr>
      </p:pic>
    </p:spTree>
    <p:extLst>
      <p:ext uri="{BB962C8B-B14F-4D97-AF65-F5344CB8AC3E}">
        <p14:creationId xmlns:p14="http://schemas.microsoft.com/office/powerpoint/2010/main" val="276392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041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65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562DE93-23C4-4644-B9AD-371447F71F1F}"/>
              </a:ext>
            </a:extLst>
          </p:cNvPr>
          <p:cNvSpPr>
            <a:spLocks noGrp="1"/>
          </p:cNvSpPr>
          <p:nvPr>
            <p:ph type="sldNum" sz="quarter" idx="12"/>
          </p:nvPr>
        </p:nvSpPr>
        <p:spPr/>
        <p:txBody>
          <a:bodyPr/>
          <a:lstStyle/>
          <a:p>
            <a:fld id="{30DF6D98-59E7-4C24-8F82-0C955617432B}" type="slidenum">
              <a:rPr lang="de-DE" smtClean="0"/>
              <a:pPr/>
              <a:t>5</a:t>
            </a:fld>
            <a:endParaRPr lang="de-DE" dirty="0"/>
          </a:p>
        </p:txBody>
      </p:sp>
      <p:sp>
        <p:nvSpPr>
          <p:cNvPr id="3" name="Textplatzhalter 2">
            <a:extLst>
              <a:ext uri="{FF2B5EF4-FFF2-40B4-BE49-F238E27FC236}">
                <a16:creationId xmlns:a16="http://schemas.microsoft.com/office/drawing/2014/main" id="{13774258-A222-42D3-944E-FA793746A237}"/>
              </a:ext>
            </a:extLst>
          </p:cNvPr>
          <p:cNvSpPr>
            <a:spLocks noGrp="1"/>
          </p:cNvSpPr>
          <p:nvPr>
            <p:ph type="body" sz="quarter" idx="13"/>
          </p:nvPr>
        </p:nvSpPr>
        <p:spPr>
          <a:xfrm>
            <a:off x="876747" y="259067"/>
            <a:ext cx="5981253" cy="1077218"/>
          </a:xfrm>
        </p:spPr>
        <p:txBody>
          <a:bodyPr/>
          <a:lstStyle/>
          <a:p>
            <a:pPr marL="0" indent="0" algn="l">
              <a:lnSpc>
                <a:spcPct val="100000"/>
              </a:lnSpc>
              <a:spcBef>
                <a:spcPts val="0"/>
              </a:spcBef>
              <a:buNone/>
            </a:pPr>
            <a:r>
              <a:rPr lang="de-DE" dirty="0"/>
              <a:t>VORSTELLUNG </a:t>
            </a:r>
          </a:p>
          <a:p>
            <a:pPr marL="0" indent="0" algn="r">
              <a:lnSpc>
                <a:spcPct val="100000"/>
              </a:lnSpc>
              <a:spcBef>
                <a:spcPts val="0"/>
              </a:spcBef>
              <a:buNone/>
            </a:pPr>
            <a:r>
              <a:rPr lang="de-DE" dirty="0"/>
              <a:t>GESAMTJUGENDLEITER</a:t>
            </a:r>
          </a:p>
        </p:txBody>
      </p:sp>
      <p:sp>
        <p:nvSpPr>
          <p:cNvPr id="5" name="Textfeld 4">
            <a:extLst>
              <a:ext uri="{FF2B5EF4-FFF2-40B4-BE49-F238E27FC236}">
                <a16:creationId xmlns:a16="http://schemas.microsoft.com/office/drawing/2014/main" id="{5A8EC047-DC0E-4C4A-A8A4-DF48052A620D}"/>
              </a:ext>
            </a:extLst>
          </p:cNvPr>
          <p:cNvSpPr txBox="1"/>
          <p:nvPr/>
        </p:nvSpPr>
        <p:spPr>
          <a:xfrm>
            <a:off x="881509" y="1247004"/>
            <a:ext cx="6009972" cy="6832896"/>
          </a:xfrm>
          <a:prstGeom prst="rect">
            <a:avLst/>
          </a:prstGeom>
          <a:noFill/>
        </p:spPr>
        <p:txBody>
          <a:bodyPr wrap="square">
            <a:spAutoFit/>
          </a:bodyPr>
          <a:lstStyle/>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Hallo Sportsfreunde.</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Mein Name ist Thorsten Schwinn.</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Ich wurde am 18. Februar 1980 in Bamberg geboren.</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Von klein auf war ich ein Sportkind und in verschieden Sportarten aktiv: Radball, </a:t>
            </a:r>
            <a:r>
              <a:rPr lang="de-DE" sz="1200" b="1" dirty="0" err="1">
                <a:effectLst/>
                <a:latin typeface="Calibri" panose="020F0502020204030204" pitchFamily="34" charset="0"/>
                <a:ea typeface="Calibri" panose="020F0502020204030204" pitchFamily="34" charset="0"/>
                <a:cs typeface="Times New Roman" panose="02020603050405020304" pitchFamily="18" charset="0"/>
              </a:rPr>
              <a:t>Fussball</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Karate, Kickboxen, Handball und zuletzt Football. Später war ich ebenso als Jugendleiter und Trainer in all diesen Sportarten </a:t>
            </a:r>
            <a:r>
              <a:rPr lang="de-DE" sz="1200" b="1" dirty="0">
                <a:latin typeface="Calibri" panose="020F0502020204030204" pitchFamily="34" charset="0"/>
                <a:ea typeface="Calibri" panose="020F0502020204030204" pitchFamily="34" charset="0"/>
                <a:cs typeface="Times New Roman" panose="02020603050405020304" pitchFamily="18" charset="0"/>
              </a:rPr>
              <a:t>bei verschiedenen Vereinen </a:t>
            </a:r>
            <a:r>
              <a:rPr lang="de-DE" sz="1200" b="1" dirty="0">
                <a:effectLst/>
                <a:latin typeface="Calibri" panose="020F0502020204030204" pitchFamily="34" charset="0"/>
                <a:ea typeface="Calibri" panose="020F0502020204030204" pitchFamily="34" charset="0"/>
                <a:cs typeface="Times New Roman" panose="02020603050405020304" pitchFamily="18" charset="0"/>
              </a:rPr>
              <a:t>tätig.</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In meinem ,,Zarten Alter” ist es nicht mehr so möglich, aktiv in den Sportarten mitzuwirken. Jedoch fand ich schon früh Gefallen daran, meine Erfahrungen im Sport mit den Kindern zu teilen. Da ich selbst zwei Kinder habe, ist es für mich wichtig, ihnen vor allem Teamsport zu zeigen, welcher meiner Meinung nach den Charakter eines Menschen fördert.               Meine Jugendarbeit in Football habe ich in Hemhofen begonnen. Es war schön zu sehen, wie die Mannschaft die Werte von Disziplin, Verantwortung und gegenseitigen Respekt umsetzten, egal in welchen Alter die Spieler waren. </a:t>
            </a:r>
            <a:r>
              <a:rPr lang="de-DE" sz="1200" b="1" dirty="0">
                <a:latin typeface="Calibri" panose="020F0502020204030204" pitchFamily="34" charset="0"/>
                <a:ea typeface="Calibri" panose="020F0502020204030204" pitchFamily="34" charset="0"/>
                <a:cs typeface="Times New Roman" panose="02020603050405020304" pitchFamily="18" charset="0"/>
              </a:rPr>
              <a:t>Auf diese Werte lege ich auch viel Wert bei dem Training der</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Neustadt Falcons. Egal welches Alter, in unserer Mannschaft steht ein äußerst respektvoller Umgang miteinander an oberster Stelle.</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Alle Kinder - egal ob schwach, stark, dick, dünn, groß oder klein - können Sport machen. </a:t>
            </a:r>
            <a:r>
              <a:rPr lang="de-DE" sz="1200" b="1" dirty="0">
                <a:latin typeface="Calibri" panose="020F0502020204030204" pitchFamily="34" charset="0"/>
                <a:ea typeface="Calibri" panose="020F0502020204030204" pitchFamily="34" charset="0"/>
                <a:cs typeface="Times New Roman" panose="02020603050405020304" pitchFamily="18" charset="0"/>
              </a:rPr>
              <a:t>Es gibt für jedes Kind die passende Sportart. </a:t>
            </a:r>
            <a:r>
              <a:rPr lang="de-DE" sz="1200" b="1" dirty="0">
                <a:effectLst/>
                <a:latin typeface="Calibri" panose="020F0502020204030204" pitchFamily="34" charset="0"/>
                <a:ea typeface="Calibri" panose="020F0502020204030204" pitchFamily="34" charset="0"/>
                <a:cs typeface="Times New Roman" panose="02020603050405020304" pitchFamily="18" charset="0"/>
              </a:rPr>
              <a:t>Genau da sehe ich meine Stärke als neuer Jugendleiter. Mein Ziel, welches ich mit voller Freude und Leidenschaft verfolge, ist es den Kindern unseren Verein zu zeigen und ihnen die Sportarten nahe zu bringen, die der TSV Neustadt in seinem riesigen Angebot hat.</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Ein weiterer enorm wichtiger Punkt ist der Umgang mit den Eltern. Welche Eltern geben schon gerne ihr Kind in fremde Hände, ohne die Trainer/Betreuer zu kennen und zu vertrauen und ohne das Konzept der Abteilung/Trainingsgruppe zu kennen? Deswegen möchte ich die Zusammenarbeit und Kommunikation zwischen den Trainern und Eltern stärken um hier ein vertrauenswürdiges und familienfreundliches Umfeld zu schaffen.</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Mal ehrlich! Ohne Eltern die an Spieltagen, Turnieren oder sonst helfen, gibt es keinen Verein.</a:t>
            </a:r>
          </a:p>
          <a:p>
            <a:pP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Als eine weitere meiner Aufgaben zähle ich natürlich auch die Akquisition von Betreuern und qualifizierten Trainern dazu, sowie den Aufbau </a:t>
            </a:r>
            <a:r>
              <a:rPr lang="de-DE" sz="1200" b="1" dirty="0">
                <a:latin typeface="Calibri" panose="020F0502020204030204" pitchFamily="34" charset="0"/>
                <a:ea typeface="Calibri" panose="020F0502020204030204" pitchFamily="34" charset="0"/>
                <a:cs typeface="Times New Roman" panose="02020603050405020304" pitchFamily="18" charset="0"/>
              </a:rPr>
              <a:t>von</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Sportarten, die es aktuell beim TSV im Angebot nicht mehr oder noch nicht gibt.</a:t>
            </a:r>
          </a:p>
        </p:txBody>
      </p:sp>
      <p:sp>
        <p:nvSpPr>
          <p:cNvPr id="6" name="Rechteck 5">
            <a:extLst>
              <a:ext uri="{FF2B5EF4-FFF2-40B4-BE49-F238E27FC236}">
                <a16:creationId xmlns:a16="http://schemas.microsoft.com/office/drawing/2014/main" id="{542D7294-22C4-480E-A4DB-3989FC1EE587}"/>
              </a:ext>
            </a:extLst>
          </p:cNvPr>
          <p:cNvSpPr/>
          <p:nvPr/>
        </p:nvSpPr>
        <p:spPr>
          <a:xfrm>
            <a:off x="5424779"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lussdiagramm: Verbinder 6">
            <a:extLst>
              <a:ext uri="{FF2B5EF4-FFF2-40B4-BE49-F238E27FC236}">
                <a16:creationId xmlns:a16="http://schemas.microsoft.com/office/drawing/2014/main" id="{B43A0E8C-AAF3-42FF-8B46-2534C7EFFF34}"/>
              </a:ext>
            </a:extLst>
          </p:cNvPr>
          <p:cNvSpPr>
            <a:spLocks noChangeAspect="1"/>
          </p:cNvSpPr>
          <p:nvPr/>
        </p:nvSpPr>
        <p:spPr>
          <a:xfrm>
            <a:off x="4834229"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Kreis: nicht ausgefüllt 8">
            <a:extLst>
              <a:ext uri="{FF2B5EF4-FFF2-40B4-BE49-F238E27FC236}">
                <a16:creationId xmlns:a16="http://schemas.microsoft.com/office/drawing/2014/main" id="{15F2C2DA-F785-4A7F-B0D7-979821FD2728}"/>
              </a:ext>
            </a:extLst>
          </p:cNvPr>
          <p:cNvSpPr>
            <a:spLocks noChangeAspect="1"/>
          </p:cNvSpPr>
          <p:nvPr/>
        </p:nvSpPr>
        <p:spPr>
          <a:xfrm>
            <a:off x="4838991"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Textfeld 10">
            <a:extLst>
              <a:ext uri="{FF2B5EF4-FFF2-40B4-BE49-F238E27FC236}">
                <a16:creationId xmlns:a16="http://schemas.microsoft.com/office/drawing/2014/main" id="{E85DBD5C-6071-47F5-83FE-5308952A2AE1}"/>
              </a:ext>
            </a:extLst>
          </p:cNvPr>
          <p:cNvSpPr txBox="1"/>
          <p:nvPr/>
        </p:nvSpPr>
        <p:spPr>
          <a:xfrm>
            <a:off x="886074" y="8056723"/>
            <a:ext cx="3732798" cy="1590179"/>
          </a:xfrm>
          <a:prstGeom prst="rect">
            <a:avLst/>
          </a:prstGeom>
          <a:noFill/>
        </p:spPr>
        <p:txBody>
          <a:bodyPr wrap="square">
            <a:spAutoFit/>
          </a:bodyPr>
          <a:lstStyle/>
          <a:p>
            <a:pPr>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Ich hoffe, ich habe Euch neugierig gemacht und wir sehen uns – da meine ich die Jüngeren - bald bei einem Probetraining oder – hier meine ich die Älteren - bei einem Gespräch über das Sportangebot oder die Unterstützungsmöglichkeiten als Trainer oder Betreuer.</a:t>
            </a:r>
          </a:p>
          <a:p>
            <a:pPr>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 	Mit sportlichen Grüßen</a:t>
            </a:r>
          </a:p>
          <a:p>
            <a:pPr>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		Euer Thorsten Schwinn</a:t>
            </a:r>
          </a:p>
        </p:txBody>
      </p:sp>
      <p:pic>
        <p:nvPicPr>
          <p:cNvPr id="13" name="Grafik 12">
            <a:extLst>
              <a:ext uri="{FF2B5EF4-FFF2-40B4-BE49-F238E27FC236}">
                <a16:creationId xmlns:a16="http://schemas.microsoft.com/office/drawing/2014/main" id="{0DE8D16C-C9CB-4A8C-A6F8-90801AD7150B}"/>
              </a:ext>
            </a:extLst>
          </p:cNvPr>
          <p:cNvPicPr>
            <a:picLocks noChangeAspect="1"/>
          </p:cNvPicPr>
          <p:nvPr/>
        </p:nvPicPr>
        <p:blipFill rotWithShape="1">
          <a:blip r:embed="rId2">
            <a:extLst>
              <a:ext uri="{28A0092B-C50C-407E-A947-70E740481C1C}">
                <a14:useLocalDpi xmlns:a14="http://schemas.microsoft.com/office/drawing/2010/main" val="0"/>
              </a:ext>
            </a:extLst>
          </a:blip>
          <a:srcRect l="4929" t="2929" r="18572" b="39517"/>
          <a:stretch/>
        </p:blipFill>
        <p:spPr>
          <a:xfrm>
            <a:off x="4882666" y="8057075"/>
            <a:ext cx="1722585" cy="1728000"/>
          </a:xfrm>
          <a:prstGeom prst="flowChartConnector">
            <a:avLst/>
          </a:prstGeom>
          <a:ln w="57150">
            <a:solidFill>
              <a:schemeClr val="tx1"/>
            </a:solidFill>
          </a:ln>
        </p:spPr>
      </p:pic>
    </p:spTree>
    <p:extLst>
      <p:ext uri="{BB962C8B-B14F-4D97-AF65-F5344CB8AC3E}">
        <p14:creationId xmlns:p14="http://schemas.microsoft.com/office/powerpoint/2010/main" val="233867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2040B01-2488-46A4-90AE-3E30E997AE60}"/>
              </a:ext>
            </a:extLst>
          </p:cNvPr>
          <p:cNvSpPr/>
          <p:nvPr/>
        </p:nvSpPr>
        <p:spPr>
          <a:xfrm>
            <a:off x="813320" y="7899087"/>
            <a:ext cx="628650" cy="20069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lussdiagramm: Verbinder 6">
            <a:extLst>
              <a:ext uri="{FF2B5EF4-FFF2-40B4-BE49-F238E27FC236}">
                <a16:creationId xmlns:a16="http://schemas.microsoft.com/office/drawing/2014/main" id="{021452C1-F689-4B0B-AFD5-2D134EC927AB}"/>
              </a:ext>
            </a:extLst>
          </p:cNvPr>
          <p:cNvSpPr>
            <a:spLocks noChangeAspect="1"/>
          </p:cNvSpPr>
          <p:nvPr/>
        </p:nvSpPr>
        <p:spPr>
          <a:xfrm>
            <a:off x="222770" y="8024058"/>
            <a:ext cx="1800000" cy="180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80296299-CCFF-4419-8F15-CA206F45B853}"/>
              </a:ext>
            </a:extLst>
          </p:cNvPr>
          <p:cNvSpPr>
            <a:spLocks noGrp="1"/>
          </p:cNvSpPr>
          <p:nvPr>
            <p:ph type="sldNum" sz="quarter" idx="12"/>
          </p:nvPr>
        </p:nvSpPr>
        <p:spPr>
          <a:xfrm>
            <a:off x="6009971" y="9225642"/>
            <a:ext cx="842399" cy="527403"/>
          </a:xfrm>
          <a:prstGeom prst="rect">
            <a:avLst/>
          </a:prstGeom>
        </p:spPr>
        <p:txBody>
          <a:bodyPr/>
          <a:lstStyle/>
          <a:p>
            <a:fld id="{30DF6D98-59E7-4C24-8F82-0C955617432B}" type="slidenum">
              <a:rPr lang="de-DE" smtClean="0"/>
              <a:pPr/>
              <a:t>6</a:t>
            </a:fld>
            <a:endParaRPr lang="de-DE" dirty="0"/>
          </a:p>
        </p:txBody>
      </p:sp>
      <p:sp>
        <p:nvSpPr>
          <p:cNvPr id="5" name="Textplatzhalter 4">
            <a:extLst>
              <a:ext uri="{FF2B5EF4-FFF2-40B4-BE49-F238E27FC236}">
                <a16:creationId xmlns:a16="http://schemas.microsoft.com/office/drawing/2014/main" id="{36C8B361-29D4-4D62-BE4D-0A54B295C9F6}"/>
              </a:ext>
            </a:extLst>
          </p:cNvPr>
          <p:cNvSpPr>
            <a:spLocks noGrp="1"/>
          </p:cNvSpPr>
          <p:nvPr>
            <p:ph type="body" sz="quarter" idx="13"/>
          </p:nvPr>
        </p:nvSpPr>
        <p:spPr>
          <a:xfrm>
            <a:off x="-1" y="261920"/>
            <a:ext cx="6009971" cy="978729"/>
          </a:xfrm>
        </p:spPr>
        <p:txBody>
          <a:bodyPr/>
          <a:lstStyle/>
          <a:p>
            <a:pPr marL="0" indent="0" algn="l">
              <a:spcBef>
                <a:spcPts val="0"/>
              </a:spcBef>
              <a:buNone/>
            </a:pPr>
            <a:r>
              <a:rPr lang="de-DE" dirty="0"/>
              <a:t>VORSTELLUNG</a:t>
            </a:r>
          </a:p>
          <a:p>
            <a:pPr marL="0" indent="0">
              <a:spcBef>
                <a:spcPts val="0"/>
              </a:spcBef>
              <a:buNone/>
            </a:pPr>
            <a:r>
              <a:rPr lang="de-DE" dirty="0"/>
              <a:t> SENIORENBEAUFTRAGTER</a:t>
            </a:r>
          </a:p>
        </p:txBody>
      </p:sp>
      <p:sp>
        <p:nvSpPr>
          <p:cNvPr id="8" name="Kreis: nicht ausgefüllt 7">
            <a:extLst>
              <a:ext uri="{FF2B5EF4-FFF2-40B4-BE49-F238E27FC236}">
                <a16:creationId xmlns:a16="http://schemas.microsoft.com/office/drawing/2014/main" id="{C8233281-80C6-40C3-A208-853B4E5E6484}"/>
              </a:ext>
            </a:extLst>
          </p:cNvPr>
          <p:cNvSpPr>
            <a:spLocks noChangeAspect="1"/>
          </p:cNvSpPr>
          <p:nvPr/>
        </p:nvSpPr>
        <p:spPr>
          <a:xfrm>
            <a:off x="227532" y="8023833"/>
            <a:ext cx="1800000" cy="1800000"/>
          </a:xfrm>
          <a:prstGeom prst="donut">
            <a:avLst>
              <a:gd name="adj" fmla="val 3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4" name="Grafik 3">
            <a:extLst>
              <a:ext uri="{FF2B5EF4-FFF2-40B4-BE49-F238E27FC236}">
                <a16:creationId xmlns:a16="http://schemas.microsoft.com/office/drawing/2014/main" id="{52295351-1E19-450F-B0C1-248CD90D7199}"/>
              </a:ext>
            </a:extLst>
          </p:cNvPr>
          <p:cNvPicPr>
            <a:picLocks noChangeAspect="1"/>
          </p:cNvPicPr>
          <p:nvPr/>
        </p:nvPicPr>
        <p:blipFill rotWithShape="1">
          <a:blip r:embed="rId2">
            <a:extLst>
              <a:ext uri="{28A0092B-C50C-407E-A947-70E740481C1C}">
                <a14:useLocalDpi xmlns:a14="http://schemas.microsoft.com/office/drawing/2010/main" val="0"/>
              </a:ext>
            </a:extLst>
          </a:blip>
          <a:srcRect l="15399" t="21335" r="3409" b="13129"/>
          <a:stretch/>
        </p:blipFill>
        <p:spPr>
          <a:xfrm>
            <a:off x="294102" y="8097045"/>
            <a:ext cx="1662357" cy="1656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feld 8">
            <a:extLst>
              <a:ext uri="{FF2B5EF4-FFF2-40B4-BE49-F238E27FC236}">
                <a16:creationId xmlns:a16="http://schemas.microsoft.com/office/drawing/2014/main" id="{DF2E1714-F99F-4F31-B4F5-402BB03D9EEC}"/>
              </a:ext>
            </a:extLst>
          </p:cNvPr>
          <p:cNvSpPr txBox="1"/>
          <p:nvPr/>
        </p:nvSpPr>
        <p:spPr>
          <a:xfrm>
            <a:off x="108824" y="1107486"/>
            <a:ext cx="5935856" cy="6740307"/>
          </a:xfrm>
          <a:prstGeom prst="rect">
            <a:avLst/>
          </a:prstGeom>
          <a:noFill/>
        </p:spPr>
        <p:txBody>
          <a:bodyPr wrap="square" rtlCol="0">
            <a:spAutoFit/>
          </a:bodyPr>
          <a:lstStyle/>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„Der Wunsch nach körperlicher Fitness und Leistungsfähigkeit kennt kein Alter.“</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Hallo liebe Sportbegeisterte,</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ich setze mich genau deshalb dafür ein, dass wir als Mehrsparten- und Breitensportverein – gerade in Zeiten des demografischen Wandels – auch für Menschen ab Ende 40 gleichermaßen attraktive Angebote zur sportlichen Betätigung in der Gemeinschaft gestalten und machen – „fit ins Alter“ aber auch „fit im Alter“.</a:t>
            </a:r>
          </a:p>
          <a:p>
            <a:r>
              <a:rPr lang="de-DE" sz="1200" b="1" dirty="0">
                <a:effectLst/>
                <a:ea typeface="Calibri" panose="020F0502020204030204" pitchFamily="34" charset="0"/>
                <a:cs typeface="Times New Roman" panose="02020603050405020304" pitchFamily="18" charset="0"/>
              </a:rPr>
              <a:t>Wer neu oder wieder einsteigt, nimmt ganz schnell und intensiv wahr, wie positiv Bewegung wirken kann und wieviel Spaß das sportliche Miteinander macht.</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Insbesondere in den Abteilungen Senioren- und </a:t>
            </a:r>
            <a:r>
              <a:rPr lang="de-DE" sz="1200" b="1" dirty="0" err="1">
                <a:effectLst/>
                <a:ea typeface="Calibri" panose="020F0502020204030204" pitchFamily="34" charset="0"/>
                <a:cs typeface="Times New Roman" panose="02020603050405020304" pitchFamily="18" charset="0"/>
              </a:rPr>
              <a:t>Coronarsport</a:t>
            </a:r>
            <a:r>
              <a:rPr lang="de-DE" sz="1200" b="1" dirty="0">
                <a:ea typeface="Calibri" panose="020F0502020204030204" pitchFamily="34" charset="0"/>
                <a:cs typeface="Times New Roman" panose="02020603050405020304" pitchFamily="18" charset="0"/>
              </a:rPr>
              <a:t> und </a:t>
            </a:r>
            <a:r>
              <a:rPr lang="de-DE" sz="1200" b="1" dirty="0">
                <a:effectLst/>
                <a:ea typeface="Calibri" panose="020F0502020204030204" pitchFamily="34" charset="0"/>
                <a:cs typeface="Times New Roman" panose="02020603050405020304" pitchFamily="18" charset="0"/>
              </a:rPr>
              <a:t>Nordic Walking</a:t>
            </a:r>
            <a:r>
              <a:rPr lang="de-DE" sz="1200" b="1" dirty="0">
                <a:ea typeface="Calibri" panose="020F0502020204030204" pitchFamily="34" charset="0"/>
                <a:cs typeface="Times New Roman" panose="02020603050405020304" pitchFamily="18" charset="0"/>
              </a:rPr>
              <a:t> </a:t>
            </a:r>
            <a:r>
              <a:rPr lang="de-DE" sz="1200" b="1" dirty="0">
                <a:effectLst/>
                <a:ea typeface="Calibri" panose="020F0502020204030204" pitchFamily="34" charset="0"/>
                <a:cs typeface="Times New Roman" panose="02020603050405020304" pitchFamily="18" charset="0"/>
              </a:rPr>
              <a:t>finden sich viele Senioren und auch jüngere Menschen zusammen, die alle eines gemeinsam haben: das Interesse an gesunder körperlicher Betätigung - sei es rein aus Spaß an der Bewegung gemeinsam mit Gleichgesinnten bis hin zur gezielten Rehabilitationsmaßnahme zur Wiederherstellung der Leistungskraft und Lebensfreude.</a:t>
            </a:r>
          </a:p>
          <a:p>
            <a:r>
              <a:rPr lang="de-DE" sz="1200" b="1" dirty="0">
                <a:effectLst/>
                <a:ea typeface="Calibri" panose="020F0502020204030204" pitchFamily="34" charset="0"/>
                <a:cs typeface="Times New Roman" panose="02020603050405020304" pitchFamily="18" charset="0"/>
              </a:rPr>
              <a:t>Für 2022 haben wir uns eine Erweiterung des Angebots für diese Altersgruppe(n) vorgenommen, die speziell auf die Bedürfnisse der Menschen in der zweiten Lebenshälfte abgestimmt sein wird. Anregungen oder Vorschläge sind selbstverständlich sehr willkommen. Sprecht mich einfach an.</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Neben einer Verbesserung des physischen Allgemeinzustands (Herz-Kreislauf, Bewegungsapparat, Gleichgewicht und Koordination, Immunsystem) wird durch Bewegung auch das geistige Wohlbefinden gestärkt. Wer seinen Körper positiv wahrnimmt, steigert damit sein Selbstvertrauen. Zudem sorgt körperliche Aktivität für den Abbau von Stresshormonen, was die innere Ausgeglichenheit fördert.</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Schaut Euch gerne unsere Abteilungsinfos auf der TSV-Internetseite an oder sprecht uns persönlich oder telefonisch an. Die Kontaktdaten findest Du auf den Internetseiten der Abteilungen. Die Abteilungsleiter informieren Dich gerne.</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Mach den ersten Schritt – oder einen weiteren - in ein bewegtes und bewegendes Leben und schaue, was dann passiert…</a:t>
            </a:r>
          </a:p>
          <a:p>
            <a:r>
              <a:rPr lang="de-DE" sz="1200" b="1" dirty="0">
                <a:effectLst/>
                <a:ea typeface="Calibri" panose="020F0502020204030204" pitchFamily="34" charset="0"/>
                <a:cs typeface="Times New Roman" panose="02020603050405020304" pitchFamily="18" charset="0"/>
              </a:rPr>
              <a:t> </a:t>
            </a:r>
          </a:p>
          <a:p>
            <a:endParaRPr lang="de-DE" sz="1200" b="1" dirty="0"/>
          </a:p>
        </p:txBody>
      </p:sp>
      <p:sp>
        <p:nvSpPr>
          <p:cNvPr id="11" name="Textfeld 10">
            <a:extLst>
              <a:ext uri="{FF2B5EF4-FFF2-40B4-BE49-F238E27FC236}">
                <a16:creationId xmlns:a16="http://schemas.microsoft.com/office/drawing/2014/main" id="{E018D95B-A61C-4887-99F4-EDECC42467FD}"/>
              </a:ext>
            </a:extLst>
          </p:cNvPr>
          <p:cNvSpPr txBox="1"/>
          <p:nvPr/>
        </p:nvSpPr>
        <p:spPr>
          <a:xfrm>
            <a:off x="2129047" y="7681703"/>
            <a:ext cx="3876162" cy="2123658"/>
          </a:xfrm>
          <a:prstGeom prst="rect">
            <a:avLst/>
          </a:prstGeom>
          <a:noFill/>
        </p:spPr>
        <p:txBody>
          <a:bodyPr wrap="square" rtlCol="0">
            <a:spAutoFit/>
          </a:bodyPr>
          <a:lstStyle/>
          <a:p>
            <a:r>
              <a:rPr lang="de-DE" sz="1200" i="1" dirty="0">
                <a:effectLst/>
                <a:ea typeface="Calibri" panose="020F0502020204030204" pitchFamily="34" charset="0"/>
                <a:cs typeface="Times New Roman" panose="02020603050405020304" pitchFamily="18" charset="0"/>
              </a:rPr>
              <a:t>„Wenn der Moment der Entscheidung kommt, ist das Richtige das Beste, was Du tun kannst, das Falsche das Zweitbeste und das Schlechteste, was Du tun kannst, ist gar nichts.“</a:t>
            </a:r>
            <a:br>
              <a:rPr lang="de-DE" sz="1200" i="1" dirty="0">
                <a:effectLst/>
                <a:ea typeface="Calibri" panose="020F0502020204030204" pitchFamily="34" charset="0"/>
                <a:cs typeface="Times New Roman" panose="02020603050405020304" pitchFamily="18" charset="0"/>
              </a:rPr>
            </a:br>
            <a:r>
              <a:rPr lang="de-DE" sz="1200" i="1" dirty="0">
                <a:effectLst/>
                <a:ea typeface="Calibri" panose="020F0502020204030204" pitchFamily="34" charset="0"/>
                <a:cs typeface="Times New Roman" panose="02020603050405020304" pitchFamily="18" charset="0"/>
              </a:rPr>
              <a:t>					Theodore Roosevelt</a:t>
            </a:r>
            <a:endParaRPr lang="de-DE" sz="1200" dirty="0">
              <a:effectLst/>
              <a:ea typeface="Calibri" panose="020F0502020204030204" pitchFamily="34" charset="0"/>
              <a:cs typeface="Times New Roman" panose="02020603050405020304" pitchFamily="18" charset="0"/>
            </a:endParaRPr>
          </a:p>
          <a:p>
            <a:r>
              <a:rPr lang="de-DE" sz="1200"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Ich würde mich freuen, Euch bei uns begrüßen zu dürfen.</a:t>
            </a:r>
          </a:p>
          <a:p>
            <a:r>
              <a:rPr lang="de-DE" sz="1200" b="1" dirty="0">
                <a:effectLst/>
                <a:ea typeface="Calibri" panose="020F0502020204030204" pitchFamily="34" charset="0"/>
                <a:cs typeface="Times New Roman" panose="02020603050405020304" pitchFamily="18" charset="0"/>
              </a:rPr>
              <a:t>Mit sportlichen Grüßen</a:t>
            </a:r>
          </a:p>
          <a:p>
            <a:r>
              <a:rPr lang="de-DE" sz="1200" b="1" dirty="0">
                <a:effectLst/>
                <a:ea typeface="Calibri" panose="020F0502020204030204" pitchFamily="34" charset="0"/>
                <a:cs typeface="Times New Roman" panose="02020603050405020304" pitchFamily="18" charset="0"/>
              </a:rPr>
              <a:t> </a:t>
            </a:r>
          </a:p>
          <a:p>
            <a:r>
              <a:rPr lang="de-DE" sz="1200" b="1" dirty="0">
                <a:effectLst/>
                <a:ea typeface="Calibri" panose="020F0502020204030204" pitchFamily="34" charset="0"/>
                <a:cs typeface="Times New Roman" panose="02020603050405020304" pitchFamily="18" charset="0"/>
              </a:rPr>
              <a:t>Wolfgang Baumgärtner</a:t>
            </a:r>
          </a:p>
          <a:p>
            <a:endParaRPr lang="de-DE" sz="1200" dirty="0"/>
          </a:p>
        </p:txBody>
      </p:sp>
    </p:spTree>
    <p:extLst>
      <p:ext uri="{BB962C8B-B14F-4D97-AF65-F5344CB8AC3E}">
        <p14:creationId xmlns:p14="http://schemas.microsoft.com/office/powerpoint/2010/main" val="1380724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35B42F-BD41-4052-87B2-EF4D982337E9}"/>
              </a:ext>
            </a:extLst>
          </p:cNvPr>
          <p:cNvSpPr>
            <a:spLocks noGrp="1"/>
          </p:cNvSpPr>
          <p:nvPr>
            <p:ph type="sldNum" sz="quarter" idx="12"/>
          </p:nvPr>
        </p:nvSpPr>
        <p:spPr/>
        <p:txBody>
          <a:bodyPr/>
          <a:lstStyle/>
          <a:p>
            <a:fld id="{30DF6D98-59E7-4C24-8F82-0C955617432B}" type="slidenum">
              <a:rPr lang="de-DE" smtClean="0"/>
              <a:pPr/>
              <a:t>7</a:t>
            </a:fld>
            <a:endParaRPr lang="de-DE" dirty="0"/>
          </a:p>
        </p:txBody>
      </p:sp>
      <p:sp>
        <p:nvSpPr>
          <p:cNvPr id="4" name="Textplatzhalter 3">
            <a:extLst>
              <a:ext uri="{FF2B5EF4-FFF2-40B4-BE49-F238E27FC236}">
                <a16:creationId xmlns:a16="http://schemas.microsoft.com/office/drawing/2014/main" id="{630440FD-C3F8-4F60-BC8C-B52A38BE9063}"/>
              </a:ext>
            </a:extLst>
          </p:cNvPr>
          <p:cNvSpPr>
            <a:spLocks noGrp="1"/>
          </p:cNvSpPr>
          <p:nvPr>
            <p:ph type="body" sz="quarter" idx="13"/>
          </p:nvPr>
        </p:nvSpPr>
        <p:spPr>
          <a:xfrm>
            <a:off x="842399" y="259067"/>
            <a:ext cx="6015601" cy="812530"/>
          </a:xfrm>
        </p:spPr>
        <p:txBody>
          <a:bodyPr/>
          <a:lstStyle/>
          <a:p>
            <a:pPr marL="0" indent="0" algn="r">
              <a:spcBef>
                <a:spcPts val="0"/>
              </a:spcBef>
              <a:buNone/>
            </a:pPr>
            <a:r>
              <a:rPr lang="de-DE" dirty="0"/>
              <a:t>DIE GESCHICHTLICHE</a:t>
            </a:r>
          </a:p>
          <a:p>
            <a:pPr marL="0" indent="0" algn="r">
              <a:spcBef>
                <a:spcPts val="0"/>
              </a:spcBef>
              <a:buNone/>
            </a:pPr>
            <a:r>
              <a:rPr lang="de-DE" sz="2000" dirty="0"/>
              <a:t>„VOM ARBEITERVEREIN ZUM</a:t>
            </a:r>
          </a:p>
        </p:txBody>
      </p:sp>
      <p:sp>
        <p:nvSpPr>
          <p:cNvPr id="6" name="Textfeld 5">
            <a:extLst>
              <a:ext uri="{FF2B5EF4-FFF2-40B4-BE49-F238E27FC236}">
                <a16:creationId xmlns:a16="http://schemas.microsoft.com/office/drawing/2014/main" id="{B2E6BD7E-D419-4EF6-9FB4-145899D8BC5E}"/>
              </a:ext>
            </a:extLst>
          </p:cNvPr>
          <p:cNvSpPr txBox="1"/>
          <p:nvPr/>
        </p:nvSpPr>
        <p:spPr>
          <a:xfrm>
            <a:off x="983469" y="1391320"/>
            <a:ext cx="3891136" cy="2123658"/>
          </a:xfrm>
          <a:prstGeom prst="rect">
            <a:avLst/>
          </a:prstGeom>
          <a:noFill/>
        </p:spPr>
        <p:txBody>
          <a:bodyPr wrap="square">
            <a:spAutoFit/>
          </a:bodyPr>
          <a:lstStyle/>
          <a:p>
            <a:pPr fontAlgn="base"/>
            <a:r>
              <a:rPr lang="de-DE" sz="1200" b="1" dirty="0">
                <a:solidFill>
                  <a:srgbClr val="222222"/>
                </a:solidFill>
                <a:effectLst/>
              </a:rPr>
              <a:t>Gründung des Turnvereins Neustadt</a:t>
            </a:r>
          </a:p>
          <a:p>
            <a:pPr algn="l" fontAlgn="base"/>
            <a:r>
              <a:rPr lang="de-DE" sz="1200" b="0" i="0" dirty="0">
                <a:solidFill>
                  <a:srgbClr val="666666"/>
                </a:solidFill>
                <a:effectLst/>
              </a:rPr>
              <a:t>„26 junge Männer […] fanden sich zur Gründung eines Turnvereins zusammen und meldeten offiziell am 15. 1. 1861 durch die Vorstandsmitglieder Johann Bub, Karl Vogel und Peter Müller die Bildung des neuen Vereines dem Stadtmagistrat zur Genehmigung an.“ (Festschrift 14. – 16. Juli 1961 S.7). Dies war der Beginn des Turnvereins 1861 in Neustadt an der Aisch. Im Jahre 1863 entschlossen sich die Mitglieder des Turnvereins eine Feuerlöschgruppe aus der Taufe zu heben. Diese Bewegung ist der Ursprung der heutigen Freiwilligen Feuerwehr der Kreisstadt.</a:t>
            </a:r>
          </a:p>
        </p:txBody>
      </p:sp>
      <p:sp>
        <p:nvSpPr>
          <p:cNvPr id="8" name="Textfeld 7">
            <a:extLst>
              <a:ext uri="{FF2B5EF4-FFF2-40B4-BE49-F238E27FC236}">
                <a16:creationId xmlns:a16="http://schemas.microsoft.com/office/drawing/2014/main" id="{A800A596-5DA9-4CAA-8227-CA981F2617FF}"/>
              </a:ext>
            </a:extLst>
          </p:cNvPr>
          <p:cNvSpPr txBox="1"/>
          <p:nvPr/>
        </p:nvSpPr>
        <p:spPr>
          <a:xfrm>
            <a:off x="983469" y="3974410"/>
            <a:ext cx="3891136" cy="3231654"/>
          </a:xfrm>
          <a:prstGeom prst="rect">
            <a:avLst/>
          </a:prstGeom>
          <a:noFill/>
        </p:spPr>
        <p:txBody>
          <a:bodyPr wrap="square">
            <a:spAutoFit/>
          </a:bodyPr>
          <a:lstStyle/>
          <a:p>
            <a:pPr fontAlgn="base"/>
            <a:r>
              <a:rPr lang="de-DE" sz="1200" b="1" dirty="0">
                <a:solidFill>
                  <a:srgbClr val="222222"/>
                </a:solidFill>
                <a:effectLst/>
              </a:rPr>
              <a:t>Generalversammlung beschließt Einführung von demokratischen Strukturen</a:t>
            </a:r>
          </a:p>
          <a:p>
            <a:pPr algn="l" fontAlgn="base"/>
            <a:r>
              <a:rPr lang="de-DE" sz="1200" b="0" i="0" dirty="0">
                <a:solidFill>
                  <a:srgbClr val="666666"/>
                </a:solidFill>
                <a:effectLst/>
              </a:rPr>
              <a:t>Ende des 19. Jahrhunderts hatte der Turnverein 1861 sowie die Latein- und </a:t>
            </a:r>
            <a:r>
              <a:rPr lang="de-DE" sz="1200" b="0" i="0" dirty="0" err="1">
                <a:solidFill>
                  <a:srgbClr val="666666"/>
                </a:solidFill>
                <a:effectLst/>
              </a:rPr>
              <a:t>Präparandenschule</a:t>
            </a:r>
            <a:r>
              <a:rPr lang="de-DE" sz="1200" b="0" i="0" dirty="0">
                <a:solidFill>
                  <a:srgbClr val="666666"/>
                </a:solidFill>
                <a:effectLst/>
              </a:rPr>
              <a:t> Probleme bei der Durchführung des Turnbetriebs wegen einer fehlenden Turnhalle. „Durch die Initiative des Vorstandes Kaufmann Georg Vogel erwarb dann 1889 die Stadt die Reitschule (</a:t>
            </a:r>
            <a:r>
              <a:rPr lang="de-DE" sz="1200" b="0" i="0" dirty="0" err="1">
                <a:solidFill>
                  <a:srgbClr val="666666"/>
                </a:solidFill>
                <a:effectLst/>
              </a:rPr>
              <a:t>Anmerk</a:t>
            </a:r>
            <a:r>
              <a:rPr lang="de-DE" sz="1200" b="0" i="0" dirty="0">
                <a:solidFill>
                  <a:srgbClr val="666666"/>
                </a:solidFill>
                <a:effectLst/>
              </a:rPr>
              <a:t>.: heute die Alte Turnhalle) und stellte diese als Turnhalle zur Verfügung.“ (Festschrift 14. – 16. Juli 1961 S.11). Drei Jahre später beschloss die Generalversammlung demokratische Strukturen im Verein einzuführen. Von da an hatten alle Mitglieder ein Stimmrecht für die Vorstandswahlen. Im Jahre 1896 veranlasste der Vorstand, dass aus den Reihen der Turner eine freiwillige Sanitätskolonne gegründet wurde. Aus dieser Einrichtung ist später der Ortsverband des Bay. Roten Kreuzes entstanden, der bis zum heutigen Tage besteht.</a:t>
            </a:r>
          </a:p>
        </p:txBody>
      </p:sp>
      <p:sp>
        <p:nvSpPr>
          <p:cNvPr id="10" name="Textfeld 9">
            <a:extLst>
              <a:ext uri="{FF2B5EF4-FFF2-40B4-BE49-F238E27FC236}">
                <a16:creationId xmlns:a16="http://schemas.microsoft.com/office/drawing/2014/main" id="{63800E2C-FC0B-43CA-AFB4-678C5D3AB300}"/>
              </a:ext>
            </a:extLst>
          </p:cNvPr>
          <p:cNvSpPr txBox="1"/>
          <p:nvPr/>
        </p:nvSpPr>
        <p:spPr>
          <a:xfrm>
            <a:off x="983469" y="7747954"/>
            <a:ext cx="3891133" cy="1569660"/>
          </a:xfrm>
          <a:prstGeom prst="rect">
            <a:avLst/>
          </a:prstGeom>
          <a:noFill/>
        </p:spPr>
        <p:txBody>
          <a:bodyPr wrap="square">
            <a:spAutoFit/>
          </a:bodyPr>
          <a:lstStyle/>
          <a:p>
            <a:pPr fontAlgn="base"/>
            <a:r>
              <a:rPr lang="de-DE" sz="1200" b="1" dirty="0">
                <a:solidFill>
                  <a:srgbClr val="222222"/>
                </a:solidFill>
                <a:effectLst/>
              </a:rPr>
              <a:t>Einführung verschiedener Sparten in den Turnverein</a:t>
            </a:r>
          </a:p>
          <a:p>
            <a:pPr algn="l" fontAlgn="base"/>
            <a:r>
              <a:rPr lang="de-DE" sz="1200" b="0" i="0" dirty="0">
                <a:solidFill>
                  <a:srgbClr val="666666"/>
                </a:solidFill>
                <a:effectLst/>
              </a:rPr>
              <a:t>Einige Jahre später entschloss man sich beim Turnverein 1861 das Jugend- und Damenturnen einzuführen. Zu dieser Zeit zählte Faustball, Fußball, Fechten, die Pflege des deutschen Liedes und natürlich Turnen zum Angebot des Vereins. „Der Turnverein Neustadt war zu einem nicht mehr wegzudenkenden Bestandteil des öffentlichen Lebens geworden.“ (Festschrift 14. – 16. Juli 1961 S.15).</a:t>
            </a:r>
          </a:p>
        </p:txBody>
      </p:sp>
      <p:pic>
        <p:nvPicPr>
          <p:cNvPr id="1028" name="Picture 4" descr="AVGS Coaching für Gründer &amp;amp; Gründerinnen - AKR Consult">
            <a:extLst>
              <a:ext uri="{FF2B5EF4-FFF2-40B4-BE49-F238E27FC236}">
                <a16:creationId xmlns:a16="http://schemas.microsoft.com/office/drawing/2014/main" id="{DF2B356F-B82F-44B0-89F7-62160819D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344" y="1943631"/>
            <a:ext cx="890302" cy="890302"/>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5C69D679-3927-441D-B185-CDFB3C217EA7}"/>
              </a:ext>
            </a:extLst>
          </p:cNvPr>
          <p:cNvPicPr>
            <a:picLocks noChangeAspect="1"/>
          </p:cNvPicPr>
          <p:nvPr/>
        </p:nvPicPr>
        <p:blipFill>
          <a:blip r:embed="rId4"/>
          <a:stretch>
            <a:fillRect/>
          </a:stretch>
        </p:blipFill>
        <p:spPr>
          <a:xfrm>
            <a:off x="4894344" y="4988584"/>
            <a:ext cx="890302" cy="833973"/>
          </a:xfrm>
          <a:prstGeom prst="rect">
            <a:avLst/>
          </a:prstGeom>
        </p:spPr>
      </p:pic>
      <p:cxnSp>
        <p:nvCxnSpPr>
          <p:cNvPr id="20" name="Gerader Verbinder 19">
            <a:extLst>
              <a:ext uri="{FF2B5EF4-FFF2-40B4-BE49-F238E27FC236}">
                <a16:creationId xmlns:a16="http://schemas.microsoft.com/office/drawing/2014/main" id="{A478A66A-C568-431E-A931-11D9E714158B}"/>
              </a:ext>
            </a:extLst>
          </p:cNvPr>
          <p:cNvCxnSpPr>
            <a:stCxn id="1028" idx="2"/>
            <a:endCxn id="18" idx="0"/>
          </p:cNvCxnSpPr>
          <p:nvPr/>
        </p:nvCxnSpPr>
        <p:spPr>
          <a:xfrm>
            <a:off x="5339495" y="2833933"/>
            <a:ext cx="0" cy="21546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32" name="Picture 8" descr="Sport“-Icons – 254,576 kostenlose Icons">
            <a:extLst>
              <a:ext uri="{FF2B5EF4-FFF2-40B4-BE49-F238E27FC236}">
                <a16:creationId xmlns:a16="http://schemas.microsoft.com/office/drawing/2014/main" id="{A5EF8F4A-A556-4A76-9FE4-BB9B29CEC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344" y="7995300"/>
            <a:ext cx="890301" cy="89030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Gerader Verbinder 23">
            <a:extLst>
              <a:ext uri="{FF2B5EF4-FFF2-40B4-BE49-F238E27FC236}">
                <a16:creationId xmlns:a16="http://schemas.microsoft.com/office/drawing/2014/main" id="{D1533068-C13B-4F01-A29B-1A958022092F}"/>
              </a:ext>
            </a:extLst>
          </p:cNvPr>
          <p:cNvCxnSpPr>
            <a:cxnSpLocks/>
            <a:stCxn id="18" idx="2"/>
          </p:cNvCxnSpPr>
          <p:nvPr/>
        </p:nvCxnSpPr>
        <p:spPr>
          <a:xfrm>
            <a:off x="5339495" y="5822557"/>
            <a:ext cx="0" cy="23346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ACE5B72-8755-4842-AE07-2235A1A5AEA8}"/>
              </a:ext>
            </a:extLst>
          </p:cNvPr>
          <p:cNvCxnSpPr>
            <a:cxnSpLocks/>
          </p:cNvCxnSpPr>
          <p:nvPr/>
        </p:nvCxnSpPr>
        <p:spPr>
          <a:xfrm>
            <a:off x="5339494" y="6236998"/>
            <a:ext cx="0" cy="233467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63D10690-DA4B-4288-B8CE-8229A9D90BC5}"/>
              </a:ext>
            </a:extLst>
          </p:cNvPr>
          <p:cNvCxnSpPr>
            <a:cxnSpLocks/>
            <a:stCxn id="1032" idx="2"/>
          </p:cNvCxnSpPr>
          <p:nvPr/>
        </p:nvCxnSpPr>
        <p:spPr>
          <a:xfrm>
            <a:off x="5339495" y="8885601"/>
            <a:ext cx="0" cy="9217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335BB1E4-C5B4-47FD-B8E9-85DF32225D51}"/>
              </a:ext>
            </a:extLst>
          </p:cNvPr>
          <p:cNvCxnSpPr>
            <a:cxnSpLocks/>
          </p:cNvCxnSpPr>
          <p:nvPr/>
        </p:nvCxnSpPr>
        <p:spPr>
          <a:xfrm>
            <a:off x="5339494" y="9240833"/>
            <a:ext cx="0" cy="66516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12495A6-AE53-468F-88E1-1B6F0B868527}"/>
              </a:ext>
            </a:extLst>
          </p:cNvPr>
          <p:cNvCxnSpPr>
            <a:cxnSpLocks/>
          </p:cNvCxnSpPr>
          <p:nvPr/>
        </p:nvCxnSpPr>
        <p:spPr>
          <a:xfrm flipV="1">
            <a:off x="5545606" y="1848534"/>
            <a:ext cx="388126" cy="302607"/>
          </a:xfrm>
          <a:prstGeom prst="straightConnector1">
            <a:avLst/>
          </a:prstGeom>
          <a:ln w="9525" cap="flat" cmpd="sng" algn="ctr">
            <a:solidFill>
              <a:srgbClr val="C0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35" name="Textfeld 34">
            <a:extLst>
              <a:ext uri="{FF2B5EF4-FFF2-40B4-BE49-F238E27FC236}">
                <a16:creationId xmlns:a16="http://schemas.microsoft.com/office/drawing/2014/main" id="{AE8567FE-3692-4FAB-AC17-F849D250A0CC}"/>
              </a:ext>
            </a:extLst>
          </p:cNvPr>
          <p:cNvSpPr txBox="1"/>
          <p:nvPr/>
        </p:nvSpPr>
        <p:spPr>
          <a:xfrm>
            <a:off x="5545606" y="1490708"/>
            <a:ext cx="1236236" cy="369332"/>
          </a:xfrm>
          <a:prstGeom prst="rect">
            <a:avLst/>
          </a:prstGeom>
          <a:noFill/>
        </p:spPr>
        <p:txBody>
          <a:bodyPr wrap="none" rtlCol="0">
            <a:spAutoFit/>
          </a:bodyPr>
          <a:lstStyle/>
          <a:p>
            <a:r>
              <a:rPr lang="de-DE" dirty="0">
                <a:solidFill>
                  <a:srgbClr val="C00000"/>
                </a:solidFill>
              </a:rPr>
              <a:t>15.01.1861</a:t>
            </a:r>
          </a:p>
        </p:txBody>
      </p:sp>
      <p:cxnSp>
        <p:nvCxnSpPr>
          <p:cNvPr id="39" name="Gerade Verbindung mit Pfeil 38">
            <a:extLst>
              <a:ext uri="{FF2B5EF4-FFF2-40B4-BE49-F238E27FC236}">
                <a16:creationId xmlns:a16="http://schemas.microsoft.com/office/drawing/2014/main" id="{EACEC610-725A-428F-8AE5-98B623CEF20F}"/>
              </a:ext>
            </a:extLst>
          </p:cNvPr>
          <p:cNvCxnSpPr>
            <a:cxnSpLocks/>
            <a:endCxn id="40" idx="2"/>
          </p:cNvCxnSpPr>
          <p:nvPr/>
        </p:nvCxnSpPr>
        <p:spPr>
          <a:xfrm flipV="1">
            <a:off x="5545606" y="4845185"/>
            <a:ext cx="557204" cy="291102"/>
          </a:xfrm>
          <a:prstGeom prst="straightConnector1">
            <a:avLst/>
          </a:prstGeom>
          <a:ln w="9525" cap="flat" cmpd="sng" algn="ctr">
            <a:solidFill>
              <a:srgbClr val="C0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40" name="Textfeld 39">
            <a:extLst>
              <a:ext uri="{FF2B5EF4-FFF2-40B4-BE49-F238E27FC236}">
                <a16:creationId xmlns:a16="http://schemas.microsoft.com/office/drawing/2014/main" id="{C681D8BF-A0AC-499D-8BF2-1711C73BA992}"/>
              </a:ext>
            </a:extLst>
          </p:cNvPr>
          <p:cNvSpPr txBox="1"/>
          <p:nvPr/>
        </p:nvSpPr>
        <p:spPr>
          <a:xfrm>
            <a:off x="5545606" y="4475853"/>
            <a:ext cx="1114408" cy="369332"/>
          </a:xfrm>
          <a:prstGeom prst="rect">
            <a:avLst/>
          </a:prstGeom>
          <a:noFill/>
        </p:spPr>
        <p:txBody>
          <a:bodyPr wrap="none" rtlCol="0">
            <a:spAutoFit/>
          </a:bodyPr>
          <a:lstStyle/>
          <a:p>
            <a:r>
              <a:rPr lang="de-DE" dirty="0">
                <a:solidFill>
                  <a:srgbClr val="C00000"/>
                </a:solidFill>
              </a:rPr>
              <a:t>	1892</a:t>
            </a:r>
          </a:p>
        </p:txBody>
      </p:sp>
      <p:cxnSp>
        <p:nvCxnSpPr>
          <p:cNvPr id="41" name="Gerade Verbindung mit Pfeil 40">
            <a:extLst>
              <a:ext uri="{FF2B5EF4-FFF2-40B4-BE49-F238E27FC236}">
                <a16:creationId xmlns:a16="http://schemas.microsoft.com/office/drawing/2014/main" id="{BF25D530-624E-4FDC-9E2E-5037AB5CABDB}"/>
              </a:ext>
            </a:extLst>
          </p:cNvPr>
          <p:cNvCxnSpPr>
            <a:cxnSpLocks/>
          </p:cNvCxnSpPr>
          <p:nvPr/>
        </p:nvCxnSpPr>
        <p:spPr>
          <a:xfrm flipV="1">
            <a:off x="5545606" y="7828054"/>
            <a:ext cx="388126" cy="302607"/>
          </a:xfrm>
          <a:prstGeom prst="straightConnector1">
            <a:avLst/>
          </a:prstGeom>
          <a:ln w="9525" cap="flat" cmpd="sng" algn="ctr">
            <a:solidFill>
              <a:srgbClr val="C0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42" name="Textfeld 41">
            <a:extLst>
              <a:ext uri="{FF2B5EF4-FFF2-40B4-BE49-F238E27FC236}">
                <a16:creationId xmlns:a16="http://schemas.microsoft.com/office/drawing/2014/main" id="{DD289D2C-BD15-44E8-8C45-C6F923013E2F}"/>
              </a:ext>
            </a:extLst>
          </p:cNvPr>
          <p:cNvSpPr txBox="1"/>
          <p:nvPr/>
        </p:nvSpPr>
        <p:spPr>
          <a:xfrm>
            <a:off x="5545606" y="7470228"/>
            <a:ext cx="1297150" cy="369332"/>
          </a:xfrm>
          <a:prstGeom prst="rect">
            <a:avLst/>
          </a:prstGeom>
          <a:noFill/>
        </p:spPr>
        <p:txBody>
          <a:bodyPr wrap="none" rtlCol="0">
            <a:spAutoFit/>
          </a:bodyPr>
          <a:lstStyle/>
          <a:p>
            <a:r>
              <a:rPr lang="de-DE" dirty="0">
                <a:solidFill>
                  <a:srgbClr val="C00000"/>
                </a:solidFill>
              </a:rPr>
              <a:t>1892 - 1945</a:t>
            </a:r>
          </a:p>
        </p:txBody>
      </p:sp>
    </p:spTree>
    <p:extLst>
      <p:ext uri="{BB962C8B-B14F-4D97-AF65-F5344CB8AC3E}">
        <p14:creationId xmlns:p14="http://schemas.microsoft.com/office/powerpoint/2010/main" val="417630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5BEBFC0-D427-49E9-B093-011C6C83B0E8}"/>
              </a:ext>
            </a:extLst>
          </p:cNvPr>
          <p:cNvSpPr>
            <a:spLocks noGrp="1"/>
          </p:cNvSpPr>
          <p:nvPr>
            <p:ph type="sldNum" sz="quarter" idx="12"/>
          </p:nvPr>
        </p:nvSpPr>
        <p:spPr>
          <a:xfrm>
            <a:off x="6009971" y="9225642"/>
            <a:ext cx="842399" cy="527403"/>
          </a:xfrm>
          <a:prstGeom prst="rect">
            <a:avLst/>
          </a:prstGeom>
        </p:spPr>
        <p:txBody>
          <a:bodyPr/>
          <a:lstStyle/>
          <a:p>
            <a:fld id="{30DF6D98-59E7-4C24-8F82-0C955617432B}" type="slidenum">
              <a:rPr lang="de-DE" smtClean="0"/>
              <a:pPr/>
              <a:t>8</a:t>
            </a:fld>
            <a:endParaRPr lang="de-DE" dirty="0"/>
          </a:p>
        </p:txBody>
      </p:sp>
      <p:sp>
        <p:nvSpPr>
          <p:cNvPr id="4" name="Textfeld 3">
            <a:extLst>
              <a:ext uri="{FF2B5EF4-FFF2-40B4-BE49-F238E27FC236}">
                <a16:creationId xmlns:a16="http://schemas.microsoft.com/office/drawing/2014/main" id="{DB98331C-30D6-4441-9823-4E468193070B}"/>
              </a:ext>
            </a:extLst>
          </p:cNvPr>
          <p:cNvSpPr txBox="1"/>
          <p:nvPr/>
        </p:nvSpPr>
        <p:spPr>
          <a:xfrm>
            <a:off x="1826611" y="1535742"/>
            <a:ext cx="4113692" cy="4524315"/>
          </a:xfrm>
          <a:prstGeom prst="rect">
            <a:avLst/>
          </a:prstGeom>
          <a:noFill/>
        </p:spPr>
        <p:txBody>
          <a:bodyPr wrap="square">
            <a:spAutoFit/>
          </a:bodyPr>
          <a:lstStyle/>
          <a:p>
            <a:pPr fontAlgn="base"/>
            <a:r>
              <a:rPr lang="de-DE" sz="1200" b="1" dirty="0">
                <a:solidFill>
                  <a:srgbClr val="222222"/>
                </a:solidFill>
                <a:effectLst/>
              </a:rPr>
              <a:t>Zusammenschluss des Arbeiterturnvereins und des Turnvereins zum Turn- und Sportverein</a:t>
            </a:r>
          </a:p>
          <a:p>
            <a:pPr fontAlgn="base"/>
            <a:r>
              <a:rPr lang="de-DE" sz="1200" b="0" i="0" dirty="0">
                <a:solidFill>
                  <a:srgbClr val="666666"/>
                </a:solidFill>
                <a:effectLst/>
              </a:rPr>
              <a:t>Mit dem Beginn des ersten Weltkrieges wurden viele Turner „zu den Fahnen gerufen und viele kehrten am Ende des Krieges nicht mehr in ihre Heimat zurück“ (S. 15). Trotzdem wurde nach dem Krieg der Turnbetrieb wieder aufgenommen. Zu Beginn des zweiten Weltkrieges wurde der Verein verboten. „Ende 1945 richteten Mitglieder des früheren Arbeiterturnvereins ein Gesuch an die Militärregierung, den […] Arbeiterturnverein wieder zu genehmigen.“ (vgl. Festschrift 14. – 16. Juli 1961, S.19) Georg </a:t>
            </a:r>
            <a:r>
              <a:rPr lang="de-DE" sz="1200" b="0" i="0" dirty="0" err="1">
                <a:solidFill>
                  <a:srgbClr val="666666"/>
                </a:solidFill>
                <a:effectLst/>
              </a:rPr>
              <a:t>Löblein</a:t>
            </a:r>
            <a:r>
              <a:rPr lang="de-DE" sz="1200" b="0" i="0" dirty="0">
                <a:solidFill>
                  <a:srgbClr val="666666"/>
                </a:solidFill>
                <a:effectLst/>
              </a:rPr>
              <a:t> wurde daraufhin zum 1. Vorstand des neu gegründeten Turn- und Sportclubs Neustadt/Aisch, der aus dem bürgerlichen „Turnverein 1861“ und aus dem „Arbeiterturnverein 1908“ entstanden ist, gewählt. Etwas später wurde noch der Zusatz 1861/08 zum Vereinsnamen gestellt, um die Tradition des vereinigten Vereins zu wahren. . Leider sind fast keine historische Informationen über den Arbeiterturnverein vor 1945 mehr vorhanden.</a:t>
            </a:r>
            <a:br>
              <a:rPr lang="de-DE" sz="1200" b="0" i="0" dirty="0">
                <a:solidFill>
                  <a:srgbClr val="666666"/>
                </a:solidFill>
                <a:effectLst/>
              </a:rPr>
            </a:br>
            <a:r>
              <a:rPr lang="de-DE" sz="1200" b="0" i="0" dirty="0">
                <a:solidFill>
                  <a:srgbClr val="666666"/>
                </a:solidFill>
                <a:effectLst/>
              </a:rPr>
              <a:t>In der Nachkriegszeit wurden „Fußball, Handball, Faustball und Tischtennis bald mit Mannschaften und in Wettkämpfen gegen andere Vereine gepflegt.“ (vgl. Festschrift 14. – 16. Juli 1961, S.21)</a:t>
            </a:r>
            <a:br>
              <a:rPr lang="de-DE" sz="1200" b="0" i="0" dirty="0">
                <a:solidFill>
                  <a:srgbClr val="666666"/>
                </a:solidFill>
                <a:effectLst/>
              </a:rPr>
            </a:br>
            <a:r>
              <a:rPr lang="de-DE" sz="1200" b="0" i="0" dirty="0">
                <a:solidFill>
                  <a:srgbClr val="666666"/>
                </a:solidFill>
                <a:effectLst/>
              </a:rPr>
              <a:t>Anfang des 20. Jahrhunderts wurde der Verein noch in den „Turn- und Sportverein 1861/08 Neustadt“ umbenannt.</a:t>
            </a:r>
          </a:p>
        </p:txBody>
      </p:sp>
      <p:sp>
        <p:nvSpPr>
          <p:cNvPr id="7" name="Textfeld 6">
            <a:extLst>
              <a:ext uri="{FF2B5EF4-FFF2-40B4-BE49-F238E27FC236}">
                <a16:creationId xmlns:a16="http://schemas.microsoft.com/office/drawing/2014/main" id="{99A8EE0B-F3FE-4367-AAFF-31ECF3C978CF}"/>
              </a:ext>
            </a:extLst>
          </p:cNvPr>
          <p:cNvSpPr txBox="1"/>
          <p:nvPr/>
        </p:nvSpPr>
        <p:spPr>
          <a:xfrm>
            <a:off x="1826610" y="6349132"/>
            <a:ext cx="4113693" cy="2123658"/>
          </a:xfrm>
          <a:prstGeom prst="rect">
            <a:avLst/>
          </a:prstGeom>
          <a:noFill/>
        </p:spPr>
        <p:txBody>
          <a:bodyPr wrap="square">
            <a:spAutoFit/>
          </a:bodyPr>
          <a:lstStyle/>
          <a:p>
            <a:pPr fontAlgn="base"/>
            <a:r>
              <a:rPr lang="de-DE" sz="1200" b="1" dirty="0">
                <a:solidFill>
                  <a:srgbClr val="222222"/>
                </a:solidFill>
                <a:effectLst/>
              </a:rPr>
              <a:t>Grundsteinlegung für das Sportgelände "An der weißen Marter"</a:t>
            </a:r>
          </a:p>
          <a:p>
            <a:pPr algn="l" fontAlgn="base"/>
            <a:r>
              <a:rPr lang="de-DE" sz="1200" b="0" i="0" dirty="0">
                <a:solidFill>
                  <a:srgbClr val="666666"/>
                </a:solidFill>
                <a:effectLst/>
              </a:rPr>
              <a:t>Nach langem Ringen und vielen Rückschlägen konnte am 12. April 1954 endlich der Grundstein für den dringend benötigten Sportplatz gelegt werden. Die Stadt Neustadt/Aisch überlies per Erbpacht dem TSV ein 32.500 qm großes Gelände „An der weißen Marter“ auf dem das Vorhaben durchgeführt werden konnte. Durch viel ehrenamtliches Engagement konnte schließlich vier Jahre später der neue Sportplatz eingeweiht werden.</a:t>
            </a:r>
            <a:br>
              <a:rPr lang="de-DE" sz="1200" b="0" i="0" dirty="0">
                <a:solidFill>
                  <a:srgbClr val="666666"/>
                </a:solidFill>
                <a:effectLst/>
              </a:rPr>
            </a:br>
            <a:r>
              <a:rPr lang="de-DE" sz="1200" b="0" i="0" dirty="0">
                <a:solidFill>
                  <a:srgbClr val="666666"/>
                </a:solidFill>
                <a:effectLst/>
              </a:rPr>
              <a:t>(vgl. Festschrift 14. – 16. Juli 1961)</a:t>
            </a:r>
          </a:p>
        </p:txBody>
      </p:sp>
      <p:sp>
        <p:nvSpPr>
          <p:cNvPr id="10" name="Textplatzhalter 3">
            <a:extLst>
              <a:ext uri="{FF2B5EF4-FFF2-40B4-BE49-F238E27FC236}">
                <a16:creationId xmlns:a16="http://schemas.microsoft.com/office/drawing/2014/main" id="{FAFDD882-E5EA-4916-ADBE-B46A696B2D08}"/>
              </a:ext>
            </a:extLst>
          </p:cNvPr>
          <p:cNvSpPr>
            <a:spLocks noGrp="1"/>
          </p:cNvSpPr>
          <p:nvPr>
            <p:ph type="body" sz="quarter" idx="13"/>
          </p:nvPr>
        </p:nvSpPr>
        <p:spPr>
          <a:xfrm>
            <a:off x="1" y="259067"/>
            <a:ext cx="6858000" cy="812530"/>
          </a:xfrm>
        </p:spPr>
        <p:txBody>
          <a:bodyPr/>
          <a:lstStyle/>
          <a:p>
            <a:pPr marL="0" indent="0" algn="l">
              <a:spcBef>
                <a:spcPts val="0"/>
              </a:spcBef>
              <a:buNone/>
            </a:pPr>
            <a:r>
              <a:rPr lang="de-DE" dirty="0"/>
              <a:t>ENTWICKLUNG DES TSV</a:t>
            </a:r>
          </a:p>
          <a:p>
            <a:pPr marL="0" indent="0" algn="l">
              <a:spcBef>
                <a:spcPts val="0"/>
              </a:spcBef>
              <a:buNone/>
            </a:pPr>
            <a:r>
              <a:rPr lang="de-DE" sz="2000" dirty="0"/>
              <a:t>MODERNEN BREITENSPORTVEREIN“</a:t>
            </a:r>
          </a:p>
        </p:txBody>
      </p:sp>
      <p:pic>
        <p:nvPicPr>
          <p:cNvPr id="13" name="Picture 2" descr="Zusammenschluss“-Icons – 445 kostenlose Icons">
            <a:extLst>
              <a:ext uri="{FF2B5EF4-FFF2-40B4-BE49-F238E27FC236}">
                <a16:creationId xmlns:a16="http://schemas.microsoft.com/office/drawing/2014/main" id="{AD20EAD7-E2F2-4B4D-B54D-70BD2DDC5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02" y="3075750"/>
            <a:ext cx="890302" cy="89030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Gerader Verbinder 13">
            <a:extLst>
              <a:ext uri="{FF2B5EF4-FFF2-40B4-BE49-F238E27FC236}">
                <a16:creationId xmlns:a16="http://schemas.microsoft.com/office/drawing/2014/main" id="{CC46FE12-0671-4148-95B9-4110E47857CB}"/>
              </a:ext>
            </a:extLst>
          </p:cNvPr>
          <p:cNvCxnSpPr>
            <a:cxnSpLocks/>
            <a:endCxn id="13" idx="0"/>
          </p:cNvCxnSpPr>
          <p:nvPr/>
        </p:nvCxnSpPr>
        <p:spPr>
          <a:xfrm>
            <a:off x="1377053" y="1210429"/>
            <a:ext cx="0" cy="186532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4BCB5D1-F534-4850-97BB-78A535A7FE7E}"/>
              </a:ext>
            </a:extLst>
          </p:cNvPr>
          <p:cNvCxnSpPr>
            <a:cxnSpLocks/>
            <a:stCxn id="13" idx="2"/>
          </p:cNvCxnSpPr>
          <p:nvPr/>
        </p:nvCxnSpPr>
        <p:spPr>
          <a:xfrm>
            <a:off x="1377053" y="3966052"/>
            <a:ext cx="0" cy="296102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052" name="Picture 4" descr="kroeckel_icon_grundsteinlegung - Kröckel Bau GmbH &amp; Co.KG">
            <a:extLst>
              <a:ext uri="{FF2B5EF4-FFF2-40B4-BE49-F238E27FC236}">
                <a16:creationId xmlns:a16="http://schemas.microsoft.com/office/drawing/2014/main" id="{9C66E6AD-491E-45FD-9CE7-186F2A179CB5}"/>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1902" y="6781144"/>
            <a:ext cx="890302" cy="89030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Gerade Verbindung mit Pfeil 21">
            <a:extLst>
              <a:ext uri="{FF2B5EF4-FFF2-40B4-BE49-F238E27FC236}">
                <a16:creationId xmlns:a16="http://schemas.microsoft.com/office/drawing/2014/main" id="{83CAF7F1-A72C-4106-9501-F9F1790B494D}"/>
              </a:ext>
            </a:extLst>
          </p:cNvPr>
          <p:cNvCxnSpPr>
            <a:cxnSpLocks/>
            <a:endCxn id="23" idx="2"/>
          </p:cNvCxnSpPr>
          <p:nvPr/>
        </p:nvCxnSpPr>
        <p:spPr>
          <a:xfrm flipH="1" flipV="1">
            <a:off x="707124" y="2936918"/>
            <a:ext cx="365160" cy="334174"/>
          </a:xfrm>
          <a:prstGeom prst="straightConnector1">
            <a:avLst/>
          </a:prstGeom>
          <a:ln w="9525" cap="flat" cmpd="sng" algn="ctr">
            <a:solidFill>
              <a:srgbClr val="C0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23" name="Textfeld 22">
            <a:extLst>
              <a:ext uri="{FF2B5EF4-FFF2-40B4-BE49-F238E27FC236}">
                <a16:creationId xmlns:a16="http://schemas.microsoft.com/office/drawing/2014/main" id="{7220149F-3742-4288-802C-0815F3B7E036}"/>
              </a:ext>
            </a:extLst>
          </p:cNvPr>
          <p:cNvSpPr txBox="1"/>
          <p:nvPr/>
        </p:nvSpPr>
        <p:spPr>
          <a:xfrm>
            <a:off x="89006" y="2567586"/>
            <a:ext cx="1236236" cy="369332"/>
          </a:xfrm>
          <a:prstGeom prst="rect">
            <a:avLst/>
          </a:prstGeom>
          <a:noFill/>
        </p:spPr>
        <p:txBody>
          <a:bodyPr wrap="square" rtlCol="0">
            <a:spAutoFit/>
          </a:bodyPr>
          <a:lstStyle/>
          <a:p>
            <a:r>
              <a:rPr lang="de-DE" dirty="0">
                <a:solidFill>
                  <a:srgbClr val="C00000"/>
                </a:solidFill>
              </a:rPr>
              <a:t> 1945</a:t>
            </a:r>
          </a:p>
        </p:txBody>
      </p:sp>
      <p:cxnSp>
        <p:nvCxnSpPr>
          <p:cNvPr id="27" name="Gerade Verbindung mit Pfeil 26">
            <a:extLst>
              <a:ext uri="{FF2B5EF4-FFF2-40B4-BE49-F238E27FC236}">
                <a16:creationId xmlns:a16="http://schemas.microsoft.com/office/drawing/2014/main" id="{A1761BBC-7E29-4992-B533-8387CAC430EB}"/>
              </a:ext>
            </a:extLst>
          </p:cNvPr>
          <p:cNvCxnSpPr>
            <a:cxnSpLocks/>
            <a:endCxn id="28" idx="2"/>
          </p:cNvCxnSpPr>
          <p:nvPr/>
        </p:nvCxnSpPr>
        <p:spPr>
          <a:xfrm flipH="1" flipV="1">
            <a:off x="758935" y="6873623"/>
            <a:ext cx="365160" cy="334174"/>
          </a:xfrm>
          <a:prstGeom prst="straightConnector1">
            <a:avLst/>
          </a:prstGeom>
          <a:ln w="9525" cap="flat" cmpd="sng" algn="ctr">
            <a:solidFill>
              <a:srgbClr val="C00000"/>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28" name="Textfeld 27">
            <a:extLst>
              <a:ext uri="{FF2B5EF4-FFF2-40B4-BE49-F238E27FC236}">
                <a16:creationId xmlns:a16="http://schemas.microsoft.com/office/drawing/2014/main" id="{6BA64D7D-1800-4E68-8FF0-885BD936AD52}"/>
              </a:ext>
            </a:extLst>
          </p:cNvPr>
          <p:cNvSpPr txBox="1"/>
          <p:nvPr/>
        </p:nvSpPr>
        <p:spPr>
          <a:xfrm>
            <a:off x="140817" y="6504291"/>
            <a:ext cx="1236236" cy="369332"/>
          </a:xfrm>
          <a:prstGeom prst="rect">
            <a:avLst/>
          </a:prstGeom>
          <a:noFill/>
        </p:spPr>
        <p:txBody>
          <a:bodyPr wrap="square" rtlCol="0">
            <a:spAutoFit/>
          </a:bodyPr>
          <a:lstStyle/>
          <a:p>
            <a:r>
              <a:rPr lang="de-DE" dirty="0">
                <a:solidFill>
                  <a:srgbClr val="C00000"/>
                </a:solidFill>
              </a:rPr>
              <a:t>12.04.1954</a:t>
            </a:r>
          </a:p>
        </p:txBody>
      </p:sp>
    </p:spTree>
    <p:extLst>
      <p:ext uri="{BB962C8B-B14F-4D97-AF65-F5344CB8AC3E}">
        <p14:creationId xmlns:p14="http://schemas.microsoft.com/office/powerpoint/2010/main" val="24402431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10182</Words>
  <Application>Microsoft Office PowerPoint</Application>
  <PresentationFormat>A4-Papier (210 x 297 mm)</PresentationFormat>
  <Paragraphs>806</Paragraphs>
  <Slides>52</Slides>
  <Notes>6</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52</vt:i4>
      </vt:variant>
    </vt:vector>
  </HeadingPairs>
  <TitlesOfParts>
    <vt:vector size="60" baseType="lpstr">
      <vt:lpstr>Arial</vt:lpstr>
      <vt:lpstr>Calibri</vt:lpstr>
      <vt:lpstr>Calibri Light</vt:lpstr>
      <vt:lpstr>Eras Bold ITC</vt:lpstr>
      <vt:lpstr>Symbol</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Donat, Lukas</dc:creator>
  <cp:lastModifiedBy>Donat, Lukas</cp:lastModifiedBy>
  <cp:revision>576</cp:revision>
  <dcterms:created xsi:type="dcterms:W3CDTF">2021-12-15T12:24:14Z</dcterms:created>
  <dcterms:modified xsi:type="dcterms:W3CDTF">2022-01-18T18:41:57Z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9bdd379-bda4-4c4c-a25f-eeec726f57e8_Enabled">
    <vt:lpwstr>true</vt:lpwstr>
  </property>
  <property fmtid="{D5CDD505-2E9C-101B-9397-08002B2CF9AE}" pid="3" name="MSIP_Label_e9bdd379-bda4-4c4c-a25f-eeec726f57e8_SetDate">
    <vt:lpwstr>2021-12-28T11:48:03Z</vt:lpwstr>
  </property>
  <property fmtid="{D5CDD505-2E9C-101B-9397-08002B2CF9AE}" pid="4" name="MSIP_Label_e9bdd379-bda4-4c4c-a25f-eeec726f57e8_Method">
    <vt:lpwstr>Privileged</vt:lpwstr>
  </property>
  <property fmtid="{D5CDD505-2E9C-101B-9397-08002B2CF9AE}" pid="5" name="MSIP_Label_e9bdd379-bda4-4c4c-a25f-eeec726f57e8_Name">
    <vt:lpwstr>e9bdd379-bda4-4c4c-a25f-eeec726f57e8</vt:lpwstr>
  </property>
  <property fmtid="{D5CDD505-2E9C-101B-9397-08002B2CF9AE}" pid="6" name="MSIP_Label_e9bdd379-bda4-4c4c-a25f-eeec726f57e8_SiteId">
    <vt:lpwstr>67416604-6509-4014-9859-45e709f53d3f</vt:lpwstr>
  </property>
  <property fmtid="{D5CDD505-2E9C-101B-9397-08002B2CF9AE}" pid="7" name="MSIP_Label_e9bdd379-bda4-4c4c-a25f-eeec726f57e8_ActionId">
    <vt:lpwstr>80660357-317d-4c72-a3d6-1f4a1100b806</vt:lpwstr>
  </property>
  <property fmtid="{D5CDD505-2E9C-101B-9397-08002B2CF9AE}" pid="8" name="MSIP_Label_e9bdd379-bda4-4c4c-a25f-eeec726f57e8_ContentBits">
    <vt:lpwstr>2</vt:lpwstr>
  </property>
</Properties>
</file>